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media/image27.svg" ContentType="image/svg+xml"/>
  <Override PartName="/ppt/media/image29.svg" ContentType="image/svg+xml"/>
  <Override PartName="/ppt/media/image45.svg" ContentType="image/svg+xml"/>
  <Override PartName="/ppt/media/image47.svg" ContentType="image/svg+xml"/>
  <Override PartName="/ppt/media/image49.svg" ContentType="image/svg+xml"/>
  <Override PartName="/ppt/media/image52.svg" ContentType="image/svg+xml"/>
  <Override PartName="/ppt/media/image5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
  </p:notesMasterIdLst>
  <p:handoutMasterIdLst>
    <p:handoutMasterId r:id="rId61"/>
  </p:handoutMasterIdLst>
  <p:sldIdLst>
    <p:sldId id="16768680" r:id="rId3"/>
    <p:sldId id="16768558" r:id="rId4"/>
    <p:sldId id="751" r:id="rId5"/>
    <p:sldId id="16768566" r:id="rId7"/>
    <p:sldId id="16768561" r:id="rId8"/>
    <p:sldId id="16768564" r:id="rId9"/>
    <p:sldId id="16768565" r:id="rId10"/>
    <p:sldId id="16768567" r:id="rId11"/>
    <p:sldId id="16768568" r:id="rId12"/>
    <p:sldId id="761" r:id="rId13"/>
    <p:sldId id="16768569" r:id="rId14"/>
    <p:sldId id="16768617" r:id="rId15"/>
    <p:sldId id="16768618" r:id="rId16"/>
    <p:sldId id="16768619" r:id="rId17"/>
    <p:sldId id="16768620" r:id="rId18"/>
    <p:sldId id="16768621" r:id="rId19"/>
    <p:sldId id="16768622" r:id="rId20"/>
    <p:sldId id="16768624" r:id="rId21"/>
    <p:sldId id="16768623" r:id="rId22"/>
    <p:sldId id="16768628" r:id="rId23"/>
    <p:sldId id="16768627" r:id="rId24"/>
    <p:sldId id="16768626" r:id="rId25"/>
    <p:sldId id="16768625" r:id="rId26"/>
    <p:sldId id="16768641" r:id="rId27"/>
    <p:sldId id="16768629" r:id="rId28"/>
    <p:sldId id="16768647" r:id="rId29"/>
    <p:sldId id="16768648" r:id="rId30"/>
    <p:sldId id="16768631" r:id="rId31"/>
    <p:sldId id="16768651" r:id="rId32"/>
    <p:sldId id="16768632" r:id="rId33"/>
    <p:sldId id="16768652" r:id="rId34"/>
    <p:sldId id="9335168" r:id="rId35"/>
    <p:sldId id="741" r:id="rId36"/>
    <p:sldId id="742" r:id="rId37"/>
    <p:sldId id="743" r:id="rId38"/>
    <p:sldId id="744" r:id="rId39"/>
    <p:sldId id="745" r:id="rId40"/>
    <p:sldId id="746" r:id="rId41"/>
    <p:sldId id="747" r:id="rId42"/>
    <p:sldId id="787" r:id="rId43"/>
    <p:sldId id="788" r:id="rId44"/>
    <p:sldId id="790" r:id="rId45"/>
    <p:sldId id="793" r:id="rId46"/>
    <p:sldId id="796" r:id="rId47"/>
    <p:sldId id="16768633" r:id="rId48"/>
    <p:sldId id="16768654" r:id="rId49"/>
    <p:sldId id="773" r:id="rId50"/>
    <p:sldId id="16768653" r:id="rId51"/>
    <p:sldId id="16768635" r:id="rId52"/>
    <p:sldId id="16768636" r:id="rId53"/>
    <p:sldId id="16768639" r:id="rId54"/>
    <p:sldId id="16768655" r:id="rId55"/>
    <p:sldId id="16768656" r:id="rId56"/>
    <p:sldId id="16768657" r:id="rId57"/>
    <p:sldId id="16768658" r:id="rId58"/>
    <p:sldId id="16768637" r:id="rId59"/>
    <p:sldId id="16768638" r:id="rId60"/>
  </p:sldIdLst>
  <p:sldSz cx="12192000" cy="6858000"/>
  <p:notesSz cx="6400800" cy="8686800"/>
  <p:custDataLst>
    <p:tags r:id="rId65"/>
  </p:custDataLst>
  <p:defaultTextStyle>
    <a:defPPr>
      <a:defRPr lang="zh-CN"/>
    </a:defPPr>
    <a:lvl1pPr algn="l" rtl="0" eaLnBrk="0" fontAlgn="base" hangingPunct="0">
      <a:spcBef>
        <a:spcPct val="0"/>
      </a:spcBef>
      <a:spcAft>
        <a:spcPct val="0"/>
      </a:spcAft>
      <a:defRPr sz="2000" kern="1200">
        <a:solidFill>
          <a:schemeClr val="tx1"/>
        </a:solidFill>
        <a:latin typeface="Arial" panose="020B0604020202020204" pitchFamily="34" charset="0"/>
        <a:ea typeface="黑体" panose="02010609060101010101" pitchFamily="49" charset="-122"/>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黑体" panose="02010609060101010101" pitchFamily="49" charset="-122"/>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黑体" panose="02010609060101010101" pitchFamily="49" charset="-122"/>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黑体" panose="02010609060101010101" pitchFamily="49" charset="-122"/>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sz="2000"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sz="2000"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sz="2000"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sz="20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245"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0000"/>
    <a:srgbClr val="FFCCCC"/>
    <a:srgbClr val="FFCC99"/>
    <a:srgbClr val="99CC00"/>
    <a:srgbClr val="FF99FF"/>
    <a:srgbClr val="CCFF33"/>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98" autoAdjust="0"/>
    <p:restoredTop sz="86563" autoAdjust="0"/>
  </p:normalViewPr>
  <p:slideViewPr>
    <p:cSldViewPr showGuides="1">
      <p:cViewPr varScale="1">
        <p:scale>
          <a:sx n="73" d="100"/>
          <a:sy n="73" d="100"/>
        </p:scale>
        <p:origin x="118" y="36"/>
      </p:cViewPr>
      <p:guideLst>
        <p:guide orient="horz" pos="2245"/>
        <p:guide pos="38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4218"/>
    </p:cViewPr>
  </p:sorterViewPr>
  <p:notesViewPr>
    <p:cSldViewPr>
      <p:cViewPr varScale="1">
        <p:scale>
          <a:sx n="78" d="100"/>
          <a:sy n="78" d="100"/>
        </p:scale>
        <p:origin x="-3156" y="-84"/>
      </p:cViewPr>
      <p:guideLst>
        <p:guide orient="horz" pos="2844"/>
        <p:guide pos="200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tags" Target="tags/tag1.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t" anchorCtr="0" compatLnSpc="1"/>
          <a:lstStyle>
            <a:lvl1pPr defTabSz="862330" eaLnBrk="1" latinLnBrk="1" hangingPunct="1">
              <a:defRPr kumimoji="1" sz="1100">
                <a:latin typeface="Times New Roman" panose="02020603050405020304" pitchFamily="18" charset="0"/>
                <a:ea typeface="宋体" panose="02010600030101010101" pitchFamily="2" charset="-122"/>
              </a:defRPr>
            </a:lvl1pPr>
          </a:lstStyle>
          <a:p>
            <a:pPr>
              <a:defRPr/>
            </a:pPr>
            <a:endParaRPr lang="en-US" altLang="zh-CN" dirty="0">
              <a:ea typeface="微软雅黑" panose="020B0503020204020204" pitchFamily="34" charset="-122"/>
            </a:endParaRPr>
          </a:p>
        </p:txBody>
      </p:sp>
      <p:sp>
        <p:nvSpPr>
          <p:cNvPr id="31747" name="Rectangle 3"/>
          <p:cNvSpPr>
            <a:spLocks noGrp="1" noChangeArrowheads="1"/>
          </p:cNvSpPr>
          <p:nvPr>
            <p:ph type="dt" sz="quarter" idx="1"/>
          </p:nvPr>
        </p:nvSpPr>
        <p:spPr bwMode="auto">
          <a:xfrm>
            <a:off x="3627438" y="0"/>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t" anchorCtr="0" compatLnSpc="1"/>
          <a:lstStyle>
            <a:lvl1pPr algn="r" defTabSz="862330" eaLnBrk="1" latinLnBrk="1" hangingPunct="1">
              <a:defRPr kumimoji="1" sz="1100">
                <a:latin typeface="Times New Roman" panose="02020603050405020304" pitchFamily="18" charset="0"/>
                <a:ea typeface="宋体" panose="02010600030101010101" pitchFamily="2" charset="-122"/>
              </a:defRPr>
            </a:lvl1pPr>
          </a:lstStyle>
          <a:p>
            <a:pPr>
              <a:defRPr/>
            </a:pPr>
            <a:fld id="{B8C3BBC7-FB4C-48C3-893A-3E44C3B17902}" type="datetimeFigureOut">
              <a:rPr lang="en-US" altLang="zh-CN">
                <a:ea typeface="微软雅黑" panose="020B0503020204020204" pitchFamily="34" charset="-122"/>
              </a:rPr>
            </a:fld>
            <a:endParaRPr lang="en-US" altLang="zh-CN" dirty="0">
              <a:ea typeface="微软雅黑" panose="020B0503020204020204" pitchFamily="34" charset="-122"/>
            </a:endParaRPr>
          </a:p>
        </p:txBody>
      </p:sp>
      <p:sp>
        <p:nvSpPr>
          <p:cNvPr id="31748" name="Rectangle 4"/>
          <p:cNvSpPr>
            <a:spLocks noGrp="1" noChangeArrowheads="1"/>
          </p:cNvSpPr>
          <p:nvPr>
            <p:ph type="ftr" sz="quarter" idx="2"/>
          </p:nvPr>
        </p:nvSpPr>
        <p:spPr bwMode="auto">
          <a:xfrm>
            <a:off x="0" y="8251825"/>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b" anchorCtr="0" compatLnSpc="1"/>
          <a:lstStyle>
            <a:lvl1pPr defTabSz="862330" eaLnBrk="1" latinLnBrk="1" hangingPunct="1">
              <a:defRPr kumimoji="1" sz="1100">
                <a:latin typeface="Times New Roman" panose="02020603050405020304" pitchFamily="18" charset="0"/>
                <a:ea typeface="宋体" panose="02010600030101010101" pitchFamily="2" charset="-122"/>
              </a:defRPr>
            </a:lvl1pPr>
          </a:lstStyle>
          <a:p>
            <a:pPr>
              <a:defRPr/>
            </a:pPr>
            <a:endParaRPr lang="en-US" altLang="zh-CN" dirty="0">
              <a:ea typeface="微软雅黑" panose="020B0503020204020204" pitchFamily="34" charset="-122"/>
            </a:endParaRPr>
          </a:p>
        </p:txBody>
      </p:sp>
      <p:sp>
        <p:nvSpPr>
          <p:cNvPr id="31749" name="Rectangle 5"/>
          <p:cNvSpPr>
            <a:spLocks noGrp="1" noChangeArrowheads="1"/>
          </p:cNvSpPr>
          <p:nvPr>
            <p:ph type="sldNum" sz="quarter" idx="3"/>
          </p:nvPr>
        </p:nvSpPr>
        <p:spPr bwMode="auto">
          <a:xfrm>
            <a:off x="3627438" y="8251825"/>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b" anchorCtr="0" compatLnSpc="1"/>
          <a:lstStyle>
            <a:lvl1pPr algn="r" defTabSz="862330" eaLnBrk="1" latinLnBrk="1" hangingPunct="1">
              <a:defRPr kumimoji="1" sz="1100">
                <a:latin typeface="Times New Roman" panose="02020603050405020304" pitchFamily="18" charset="0"/>
                <a:ea typeface="宋体" panose="02010600030101010101" pitchFamily="2" charset="-122"/>
              </a:defRPr>
            </a:lvl1pPr>
          </a:lstStyle>
          <a:p>
            <a:pPr>
              <a:defRPr/>
            </a:pPr>
            <a:fld id="{56A1991C-6362-4795-95E8-6E409B523B26}" type="slidenum">
              <a:rPr lang="en-US" altLang="zh-CN">
                <a:ea typeface="微软雅黑" panose="020B0503020204020204" pitchFamily="34" charset="-122"/>
              </a:rPr>
            </a:fld>
            <a:endParaRPr lang="en-US" altLang="zh-CN" dirty="0">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t" anchorCtr="0" compatLnSpc="1"/>
          <a:lstStyle>
            <a:lvl1pPr defTabSz="862330" eaLnBrk="1" latinLnBrk="1" hangingPunct="1">
              <a:defRPr kumimoji="1" sz="1100">
                <a:latin typeface="Times New Roman" panose="02020603050405020304" pitchFamily="18" charset="0"/>
                <a:ea typeface="微软雅黑" panose="020B0503020204020204" pitchFamily="34" charset="-122"/>
              </a:defRPr>
            </a:lvl1pPr>
          </a:lstStyle>
          <a:p>
            <a:pPr>
              <a:defRPr/>
            </a:pPr>
            <a:endParaRPr lang="en-US" altLang="zh-CN" dirty="0"/>
          </a:p>
        </p:txBody>
      </p:sp>
      <p:sp>
        <p:nvSpPr>
          <p:cNvPr id="30723" name="Rectangle 3"/>
          <p:cNvSpPr>
            <a:spLocks noGrp="1" noChangeArrowheads="1"/>
          </p:cNvSpPr>
          <p:nvPr>
            <p:ph type="dt" idx="1"/>
          </p:nvPr>
        </p:nvSpPr>
        <p:spPr bwMode="auto">
          <a:xfrm>
            <a:off x="3627438" y="0"/>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t" anchorCtr="0" compatLnSpc="1"/>
          <a:lstStyle>
            <a:lvl1pPr algn="r" defTabSz="862330" eaLnBrk="1" latinLnBrk="1" hangingPunct="1">
              <a:defRPr kumimoji="1" sz="1100">
                <a:latin typeface="Times New Roman" panose="02020603050405020304" pitchFamily="18" charset="0"/>
                <a:ea typeface="微软雅黑" panose="020B0503020204020204" pitchFamily="34" charset="-122"/>
              </a:defRPr>
            </a:lvl1pPr>
          </a:lstStyle>
          <a:p>
            <a:pPr>
              <a:defRPr/>
            </a:pPr>
            <a:fld id="{901BB706-2087-4C78-9866-D4E342199E42}" type="datetimeFigureOut">
              <a:rPr lang="en-US" altLang="zh-CN" smtClean="0"/>
            </a:fld>
            <a:endParaRPr lang="en-US" altLang="zh-CN" dirty="0"/>
          </a:p>
        </p:txBody>
      </p:sp>
      <p:sp>
        <p:nvSpPr>
          <p:cNvPr id="3076" name="Rectangle 4"/>
          <p:cNvSpPr>
            <a:spLocks noGrp="1" noRot="1" noChangeAspect="1" noChangeArrowheads="1" noTextEdit="1"/>
          </p:cNvSpPr>
          <p:nvPr>
            <p:ph type="sldImg" idx="2"/>
          </p:nvPr>
        </p:nvSpPr>
        <p:spPr bwMode="auto">
          <a:xfrm>
            <a:off x="304800" y="650875"/>
            <a:ext cx="5791200" cy="325755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5" name="Rectangle 5"/>
          <p:cNvSpPr>
            <a:spLocks noGrp="1" noChangeArrowheads="1"/>
          </p:cNvSpPr>
          <p:nvPr>
            <p:ph type="body" sz="quarter" idx="3"/>
          </p:nvPr>
        </p:nvSpPr>
        <p:spPr bwMode="auto">
          <a:xfrm>
            <a:off x="854075" y="4125913"/>
            <a:ext cx="4692650" cy="391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t" anchorCtr="0" compatLnSpc="1"/>
          <a:lstStyle/>
          <a:p>
            <a:pPr lvl="0"/>
            <a:r>
              <a:rPr lang="zh-CN" altLang="en-US" noProof="0" dirty="0"/>
              <a:t>单击此处编辑母版文本样式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30726" name="Rectangle 6"/>
          <p:cNvSpPr>
            <a:spLocks noGrp="1" noChangeArrowheads="1"/>
          </p:cNvSpPr>
          <p:nvPr>
            <p:ph type="ftr" sz="quarter" idx="4"/>
          </p:nvPr>
        </p:nvSpPr>
        <p:spPr bwMode="auto">
          <a:xfrm>
            <a:off x="0" y="8251825"/>
            <a:ext cx="2773363"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b" anchorCtr="0" compatLnSpc="1"/>
          <a:lstStyle>
            <a:lvl1pPr defTabSz="862330" eaLnBrk="1" latinLnBrk="1" hangingPunct="1">
              <a:defRPr kumimoji="1" sz="1100">
                <a:latin typeface="Times New Roman" panose="02020603050405020304" pitchFamily="18" charset="0"/>
                <a:ea typeface="微软雅黑" panose="020B0503020204020204" pitchFamily="34" charset="-122"/>
              </a:defRPr>
            </a:lvl1pPr>
          </a:lstStyle>
          <a:p>
            <a:pPr>
              <a:defRPr/>
            </a:pPr>
            <a:endParaRPr lang="en-US" altLang="zh-CN" dirty="0"/>
          </a:p>
        </p:txBody>
      </p:sp>
      <p:sp>
        <p:nvSpPr>
          <p:cNvPr id="30727" name="Rectangle 7"/>
          <p:cNvSpPr>
            <a:spLocks noGrp="1" noChangeArrowheads="1"/>
          </p:cNvSpPr>
          <p:nvPr>
            <p:ph type="sldNum" sz="quarter" idx="5"/>
          </p:nvPr>
        </p:nvSpPr>
        <p:spPr bwMode="auto">
          <a:xfrm>
            <a:off x="3627438" y="8251825"/>
            <a:ext cx="2773362"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01" tIns="43099" rIns="86201" bIns="43099" numCol="1" anchor="b" anchorCtr="0" compatLnSpc="1"/>
          <a:lstStyle>
            <a:lvl1pPr algn="r" defTabSz="862330" eaLnBrk="1" latinLnBrk="1" hangingPunct="1">
              <a:defRPr kumimoji="1" sz="1100">
                <a:latin typeface="Times New Roman" panose="02020603050405020304" pitchFamily="18" charset="0"/>
                <a:ea typeface="微软雅黑" panose="020B0503020204020204" pitchFamily="34" charset="-122"/>
              </a:defRPr>
            </a:lvl1pPr>
          </a:lstStyle>
          <a:p>
            <a:pPr>
              <a:defRPr/>
            </a:pPr>
            <a:fld id="{276C582E-0752-4FCA-8E88-DA8DD40C2D79}" type="slidenum">
              <a:rPr lang="en-US" altLang="zh-CN" smtClean="0"/>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en-US" altLang="zh-CN"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76C582E-0752-4FCA-8E88-DA8DD40C2D79}"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07326F3-4732-B74B-9C70-D0992466E499}"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Rectangle 7"/>
          <p:cNvSpPr>
            <a:spLocks noChangeArrowheads="1"/>
          </p:cNvSpPr>
          <p:nvPr/>
        </p:nvSpPr>
        <p:spPr bwMode="auto">
          <a:xfrm>
            <a:off x="8015818" y="3248026"/>
            <a:ext cx="4176183" cy="360363"/>
          </a:xfrm>
          <a:prstGeom prst="rect">
            <a:avLst/>
          </a:prstGeom>
          <a:solidFill>
            <a:srgbClr val="0000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dirty="0">
              <a:latin typeface="Times New Roman" panose="02020603050405020304" pitchFamily="18" charset="0"/>
              <a:ea typeface="微软雅黑" panose="020B0503020204020204" pitchFamily="34" charset="-122"/>
            </a:endParaRPr>
          </a:p>
        </p:txBody>
      </p:sp>
      <p:sp>
        <p:nvSpPr>
          <p:cNvPr id="5" name="Rectangle 8"/>
          <p:cNvSpPr>
            <a:spLocks noChangeArrowheads="1"/>
          </p:cNvSpPr>
          <p:nvPr/>
        </p:nvSpPr>
        <p:spPr bwMode="auto">
          <a:xfrm>
            <a:off x="0" y="3248026"/>
            <a:ext cx="4176184" cy="360363"/>
          </a:xfrm>
          <a:prstGeom prst="rect">
            <a:avLst/>
          </a:prstGeom>
          <a:solidFill>
            <a:srgbClr val="C8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dirty="0">
              <a:latin typeface="Times New Roman" panose="02020603050405020304" pitchFamily="18" charset="0"/>
              <a:ea typeface="微软雅黑" panose="020B0503020204020204" pitchFamily="34" charset="-122"/>
            </a:endParaRPr>
          </a:p>
        </p:txBody>
      </p:sp>
      <p:sp>
        <p:nvSpPr>
          <p:cNvPr id="6" name="Rectangle 9"/>
          <p:cNvSpPr>
            <a:spLocks noChangeArrowheads="1"/>
          </p:cNvSpPr>
          <p:nvPr/>
        </p:nvSpPr>
        <p:spPr bwMode="auto">
          <a:xfrm>
            <a:off x="4176185" y="3248026"/>
            <a:ext cx="3839633" cy="360363"/>
          </a:xfrm>
          <a:prstGeom prst="rect">
            <a:avLst/>
          </a:prstGeom>
          <a:solidFill>
            <a:srgbClr val="00C8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a:latin typeface="微软雅黑" panose="020B0503020204020204" pitchFamily="34" charset="-122"/>
              <a:ea typeface="微软雅黑" panose="020B0503020204020204" pitchFamily="34" charset="-122"/>
            </a:endParaRPr>
          </a:p>
        </p:txBody>
      </p:sp>
      <p:sp>
        <p:nvSpPr>
          <p:cNvPr id="602114" name="Rectangle 2"/>
          <p:cNvSpPr>
            <a:spLocks noGrp="1" noChangeArrowheads="1"/>
          </p:cNvSpPr>
          <p:nvPr>
            <p:ph type="ctrTitle"/>
          </p:nvPr>
        </p:nvSpPr>
        <p:spPr>
          <a:xfrm>
            <a:off x="914400" y="1638301"/>
            <a:ext cx="10363200" cy="1476375"/>
          </a:xfrm>
        </p:spPr>
        <p:txBody>
          <a:bodyPr/>
          <a:lstStyle>
            <a:lvl1pPr algn="ctr">
              <a:defRPr sz="4400"/>
            </a:lvl1pPr>
          </a:lstStyle>
          <a:p>
            <a:pPr lvl="0"/>
            <a:r>
              <a:rPr lang="en-US" altLang="zh-CN" noProof="0" dirty="0"/>
              <a:t>Click to edit Master title style</a:t>
            </a:r>
            <a:endParaRPr lang="en-US" altLang="zh-CN" noProof="0" dirty="0"/>
          </a:p>
        </p:txBody>
      </p:sp>
      <p:sp>
        <p:nvSpPr>
          <p:cNvPr id="602115" name="Rectangle 3"/>
          <p:cNvSpPr>
            <a:spLocks noGrp="1" noChangeArrowheads="1"/>
          </p:cNvSpPr>
          <p:nvPr>
            <p:ph type="subTitle" idx="1"/>
          </p:nvPr>
        </p:nvSpPr>
        <p:spPr>
          <a:xfrm>
            <a:off x="1828800" y="3946525"/>
            <a:ext cx="8534400" cy="1417638"/>
          </a:xfrm>
        </p:spPr>
        <p:txBody>
          <a:bodyPr/>
          <a:lstStyle>
            <a:lvl1pPr marL="0" indent="0" algn="ctr">
              <a:buFont typeface="Wingdings" panose="05000000000000000000" pitchFamily="2" charset="2"/>
              <a:buNone/>
              <a:defRPr>
                <a:latin typeface="微软雅黑" panose="020B0503020204020204" pitchFamily="34" charset="-122"/>
                <a:ea typeface="微软雅黑" panose="020B0503020204020204" pitchFamily="34" charset="-122"/>
              </a:defRPr>
            </a:lvl1pPr>
          </a:lstStyle>
          <a:p>
            <a:pPr lvl="0"/>
            <a:r>
              <a:rPr lang="en-US" altLang="zh-CN" noProof="0"/>
              <a:t>Click to edit Master subtitle style</a:t>
            </a:r>
            <a:endParaRPr lang="en-US" altLang="zh-CN" noProof="0"/>
          </a:p>
        </p:txBody>
      </p:sp>
      <p:sp>
        <p:nvSpPr>
          <p:cNvPr id="7" name="Rectangle 4"/>
          <p:cNvSpPr>
            <a:spLocks noGrp="1" noChangeArrowheads="1"/>
          </p:cNvSpPr>
          <p:nvPr>
            <p:ph type="dt" sz="half" idx="10"/>
          </p:nvPr>
        </p:nvSpPr>
        <p:spPr>
          <a:xfrm>
            <a:off x="609600" y="6245225"/>
            <a:ext cx="2844800" cy="476250"/>
          </a:xfrm>
        </p:spPr>
        <p:txBody>
          <a:bodyPr/>
          <a:lstStyle>
            <a:lvl1pPr>
              <a:defRPr>
                <a:latin typeface="微软雅黑 Light" panose="020B0502040204020203" pitchFamily="34" charset="-122"/>
                <a:ea typeface="微软雅黑 Light" panose="020B0502040204020203" pitchFamily="34" charset="-122"/>
              </a:defRPr>
            </a:lvl1pPr>
          </a:lstStyle>
          <a:p>
            <a:pPr>
              <a:defRPr/>
            </a:pPr>
            <a:fld id="{C558A38C-9563-49DB-962B-8E2D0E47AF89}" type="datetime1">
              <a:rPr lang="zh-CN" altLang="en-US" smtClean="0"/>
            </a:fld>
            <a:endParaRPr lang="en-US" altLang="zh-CN"/>
          </a:p>
        </p:txBody>
      </p:sp>
      <p:sp>
        <p:nvSpPr>
          <p:cNvPr id="8" name="Rectangle 5"/>
          <p:cNvSpPr>
            <a:spLocks noGrp="1" noChangeArrowheads="1"/>
          </p:cNvSpPr>
          <p:nvPr>
            <p:ph type="ftr" sz="quarter" idx="11"/>
          </p:nvPr>
        </p:nvSpPr>
        <p:spPr>
          <a:xfrm>
            <a:off x="4165600" y="6245225"/>
            <a:ext cx="3860800" cy="476250"/>
          </a:xfrm>
        </p:spPr>
        <p:txBody>
          <a:bodyPr/>
          <a:lstStyle>
            <a:lvl1pPr>
              <a:defRPr>
                <a:latin typeface="微软雅黑 Light" panose="020B0502040204020203" pitchFamily="34" charset="-122"/>
                <a:ea typeface="微软雅黑 Light" panose="020B0502040204020203" pitchFamily="34" charset="-122"/>
              </a:defRPr>
            </a:lvl1pPr>
          </a:lstStyle>
          <a:p>
            <a:pPr>
              <a:defRPr/>
            </a:pPr>
            <a:endParaRPr lang="en-US" altLang="zh-CN"/>
          </a:p>
        </p:txBody>
      </p:sp>
      <p:sp>
        <p:nvSpPr>
          <p:cNvPr id="9" name="Rectangle 6"/>
          <p:cNvSpPr>
            <a:spLocks noGrp="1" noChangeArrowheads="1"/>
          </p:cNvSpPr>
          <p:nvPr>
            <p:ph type="sldNum" sz="quarter" idx="12"/>
          </p:nvPr>
        </p:nvSpPr>
        <p:spPr>
          <a:xfrm>
            <a:off x="8737600" y="6245225"/>
            <a:ext cx="2844800" cy="476250"/>
          </a:xfrm>
        </p:spPr>
        <p:txBody>
          <a:bodyPr/>
          <a:lstStyle>
            <a:lvl1pPr>
              <a:defRPr>
                <a:solidFill>
                  <a:schemeClr val="tx1"/>
                </a:solidFill>
                <a:latin typeface="微软雅黑 Light" panose="020B0502040204020203" pitchFamily="34" charset="-122"/>
                <a:ea typeface="微软雅黑 Light" panose="020B0502040204020203" pitchFamily="34" charset="-122"/>
              </a:defRPr>
            </a:lvl1pPr>
          </a:lstStyle>
          <a:p>
            <a:pPr>
              <a:defRPr/>
            </a:pPr>
            <a:fld id="{5D3F4DF0-0E70-4480-8313-566D8EB0767C}" type="slidenum">
              <a:rPr lang="en-US" altLang="zh-CN" smtClean="0"/>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一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p:cNvSpPr>
            <a:spLocks noGrp="1"/>
          </p:cNvSpPr>
          <p:nvPr>
            <p:ph idx="1" hasCustomPrompt="1"/>
          </p:nvPr>
        </p:nvSpPr>
        <p:spPr>
          <a:xfrm>
            <a:off x="660400" y="1125539"/>
            <a:ext cx="10858500"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480" indent="-228600">
              <a:spcBef>
                <a:spcPts val="600"/>
              </a:spcBef>
              <a:buFont typeface="Wingdings" panose="05000000000000000000" pitchFamily="2" charset="2"/>
              <a:buChar char="Ø"/>
              <a:defRPr sz="2000">
                <a:solidFill>
                  <a:schemeClr val="accent1"/>
                </a:solidFill>
              </a:defRPr>
            </a:lvl2pPr>
            <a:lvl3pPr marL="805180" indent="-228600">
              <a:spcBef>
                <a:spcPts val="600"/>
              </a:spcBef>
              <a:buFont typeface="Wingdings" panose="05000000000000000000" pitchFamily="2" charset="2"/>
              <a:buChar char="ü"/>
              <a:defRPr sz="1800">
                <a:solidFill>
                  <a:schemeClr val="accent1"/>
                </a:solidFill>
              </a:defRPr>
            </a:lvl3pPr>
            <a:lvl4pPr marL="1078230" indent="-228600">
              <a:spcBef>
                <a:spcPts val="600"/>
              </a:spcBef>
              <a:buFont typeface="Wingdings" panose="05000000000000000000" pitchFamily="2" charset="2"/>
              <a:buChar char="l"/>
              <a:defRPr sz="1600">
                <a:solidFill>
                  <a:schemeClr val="accent1"/>
                </a:solidFill>
              </a:defRPr>
            </a:lvl4pPr>
            <a:lvl5pPr marL="1257300" indent="-141605">
              <a:spcBef>
                <a:spcPts val="600"/>
              </a:spcBef>
              <a:defRPr sz="1600">
                <a:solidFill>
                  <a:schemeClr val="accent1"/>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Slide Number Placeholder 3"/>
          <p:cNvSpPr>
            <a:spLocks noGrp="1"/>
          </p:cNvSpPr>
          <p:nvPr>
            <p:ph type="sldNum" sz="quarter" idx="12"/>
          </p:nvPr>
        </p:nvSpPr>
        <p:spPr>
          <a:xfrm>
            <a:off x="10724707" y="6409690"/>
            <a:ext cx="806893" cy="274320"/>
          </a:xfrm>
        </p:spPr>
        <p:txBody>
          <a:bodyPr/>
          <a:lstStyle/>
          <a:p>
            <a:fld id="{C8BB1146-E542-4D4E-B8E9-6919A11DDD48}" type="slidenum">
              <a:rPr lang="en-US" smtClean="0"/>
            </a:fld>
            <a:endParaRPr lang="en-US"/>
          </a:p>
        </p:txBody>
      </p:sp>
      <p:sp>
        <p:nvSpPr>
          <p:cNvPr id="5" name="页脚占位符 3"/>
          <p:cNvSpPr>
            <a:spLocks noGrp="1"/>
          </p:cNvSpPr>
          <p:nvPr>
            <p:ph type="ftr" sz="quarter" idx="11"/>
          </p:nvPr>
        </p:nvSpPr>
        <p:spPr>
          <a:xfrm>
            <a:off x="660399" y="6409690"/>
            <a:ext cx="3750733" cy="274320"/>
          </a:xfrm>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二列">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mj-ea"/>
                <a:ea typeface="+mj-ea"/>
              </a:defRPr>
            </a:lvl1pPr>
          </a:lstStyle>
          <a:p>
            <a:r>
              <a:rPr lang="en-US" altLang="zh-CN" dirty="0"/>
              <a:t>Click to add title</a:t>
            </a:r>
            <a:endParaRPr lang="en-US" dirty="0"/>
          </a:p>
        </p:txBody>
      </p:sp>
      <p:sp>
        <p:nvSpPr>
          <p:cNvPr id="3" name="文本占位符 2"/>
          <p:cNvSpPr>
            <a:spLocks noGrp="1"/>
          </p:cNvSpPr>
          <p:nvPr>
            <p:ph idx="1" hasCustomPrompt="1"/>
          </p:nvPr>
        </p:nvSpPr>
        <p:spPr>
          <a:xfrm>
            <a:off x="660399" y="1125539"/>
            <a:ext cx="5332187"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480" indent="-228600">
              <a:spcBef>
                <a:spcPts val="600"/>
              </a:spcBef>
              <a:buFont typeface="Wingdings" panose="05000000000000000000" pitchFamily="2" charset="2"/>
              <a:buChar char="Ø"/>
              <a:defRPr sz="2000">
                <a:solidFill>
                  <a:schemeClr val="accent1"/>
                </a:solidFill>
              </a:defRPr>
            </a:lvl2pPr>
            <a:lvl3pPr marL="805180" indent="-228600">
              <a:spcBef>
                <a:spcPts val="600"/>
              </a:spcBef>
              <a:buFont typeface="Wingdings" panose="05000000000000000000" pitchFamily="2" charset="2"/>
              <a:buChar char="ü"/>
              <a:defRPr sz="1800">
                <a:solidFill>
                  <a:schemeClr val="accent1"/>
                </a:solidFill>
              </a:defRPr>
            </a:lvl3pPr>
            <a:lvl4pPr marL="1078230" indent="-228600">
              <a:spcBef>
                <a:spcPts val="600"/>
              </a:spcBef>
              <a:buFont typeface="Wingdings" panose="05000000000000000000" pitchFamily="2" charset="2"/>
              <a:buChar char="l"/>
              <a:defRPr sz="1600">
                <a:solidFill>
                  <a:schemeClr val="accent1"/>
                </a:solidFill>
              </a:defRPr>
            </a:lvl4pPr>
            <a:lvl5pPr marL="1257300" indent="-141605">
              <a:spcBef>
                <a:spcPts val="600"/>
              </a:spcBef>
              <a:defRPr sz="1600">
                <a:solidFill>
                  <a:schemeClr val="accent1"/>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占位符 2"/>
          <p:cNvSpPr>
            <a:spLocks noGrp="1"/>
          </p:cNvSpPr>
          <p:nvPr>
            <p:ph idx="10" hasCustomPrompt="1"/>
          </p:nvPr>
        </p:nvSpPr>
        <p:spPr>
          <a:xfrm>
            <a:off x="6199414" y="1130982"/>
            <a:ext cx="5319486" cy="5008562"/>
          </a:xfrm>
          <a:prstGeom prst="rect">
            <a:avLst/>
          </a:prstGeom>
        </p:spPr>
        <p:txBody>
          <a:bodyPr vert="horz" lIns="91440" tIns="45720" rIns="91440" bIns="45720" rtlCol="0">
            <a:normAutofit/>
          </a:bodyPr>
          <a:lstStyle>
            <a:lvl1pPr marL="266700" indent="-266700">
              <a:spcBef>
                <a:spcPts val="600"/>
              </a:spcBef>
              <a:buFont typeface="Wingdings" panose="05000000000000000000" pitchFamily="2" charset="2"/>
              <a:buChar char="n"/>
              <a:defRPr sz="2400">
                <a:solidFill>
                  <a:schemeClr val="accent1"/>
                </a:solidFill>
              </a:defRPr>
            </a:lvl1pPr>
            <a:lvl2pPr marL="538480" indent="-228600">
              <a:spcBef>
                <a:spcPts val="600"/>
              </a:spcBef>
              <a:buFont typeface="Wingdings" panose="05000000000000000000" pitchFamily="2" charset="2"/>
              <a:buChar char="Ø"/>
              <a:defRPr sz="2000">
                <a:solidFill>
                  <a:schemeClr val="accent1"/>
                </a:solidFill>
              </a:defRPr>
            </a:lvl2pPr>
            <a:lvl3pPr marL="805180" indent="-228600">
              <a:spcBef>
                <a:spcPts val="600"/>
              </a:spcBef>
              <a:buFont typeface="Wingdings" panose="05000000000000000000" pitchFamily="2" charset="2"/>
              <a:buChar char="ü"/>
              <a:defRPr sz="1800">
                <a:solidFill>
                  <a:schemeClr val="accent1"/>
                </a:solidFill>
              </a:defRPr>
            </a:lvl3pPr>
            <a:lvl4pPr marL="1078230" indent="-228600">
              <a:spcBef>
                <a:spcPts val="600"/>
              </a:spcBef>
              <a:buFont typeface="Wingdings" panose="05000000000000000000" pitchFamily="2" charset="2"/>
              <a:buChar char="l"/>
              <a:defRPr sz="1600">
                <a:solidFill>
                  <a:schemeClr val="accent1"/>
                </a:solidFill>
              </a:defRPr>
            </a:lvl4pPr>
            <a:lvl5pPr marL="1257300" indent="-141605">
              <a:spcBef>
                <a:spcPts val="600"/>
              </a:spcBef>
              <a:defRPr sz="1600">
                <a:solidFill>
                  <a:schemeClr val="accent1"/>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Slide Number Placeholder 3"/>
          <p:cNvSpPr>
            <a:spLocks noGrp="1"/>
          </p:cNvSpPr>
          <p:nvPr>
            <p:ph type="sldNum" sz="quarter" idx="12"/>
          </p:nvPr>
        </p:nvSpPr>
        <p:spPr>
          <a:xfrm>
            <a:off x="10440000" y="6409690"/>
            <a:ext cx="1080000" cy="274320"/>
          </a:xfrm>
        </p:spPr>
        <p:txBody>
          <a:bodyPr/>
          <a:lstStyle/>
          <a:p>
            <a:fld id="{C8BB1146-E542-4D4E-B8E9-6919A11DDD48}" type="slidenum">
              <a:rPr lang="en-US" smtClean="0"/>
            </a:fld>
            <a:endParaRPr lang="en-US"/>
          </a:p>
        </p:txBody>
      </p:sp>
      <p:sp>
        <p:nvSpPr>
          <p:cNvPr id="6" name="页脚占位符 3"/>
          <p:cNvSpPr>
            <a:spLocks noGrp="1"/>
          </p:cNvSpPr>
          <p:nvPr>
            <p:ph type="ftr" sz="quarter" idx="11"/>
          </p:nvPr>
        </p:nvSpPr>
        <p:spPr>
          <a:xfrm>
            <a:off x="660399" y="6409690"/>
            <a:ext cx="3750733" cy="274320"/>
          </a:xfrm>
        </p:spPr>
        <p:txBody>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baseline="0">
                <a:latin typeface="微软雅黑" panose="020B0503020204020204" pitchFamily="34" charset="-122"/>
                <a:cs typeface="Times New Roman" panose="0202060305040502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normAutofit/>
          </a:bodyPr>
          <a:lstStyle>
            <a:lvl1pPr eaLnBrk="1" hangingPunct="1">
              <a:defRPr sz="2800" baseline="0">
                <a:latin typeface="微软雅黑 Light" panose="020B0502040204020203" pitchFamily="34" charset="-122"/>
                <a:ea typeface="微软雅黑 Light" panose="020B0502040204020203" pitchFamily="34" charset="-122"/>
                <a:cs typeface="Times New Roman" panose="02020603050405020304" pitchFamily="18" charset="0"/>
              </a:defRPr>
            </a:lvl1pPr>
            <a:lvl2pPr eaLnBrk="1" hangingPunct="1">
              <a:defRPr sz="2400" baseline="0">
                <a:latin typeface="微软雅黑 Light" panose="020B0502040204020203" pitchFamily="34" charset="-122"/>
                <a:ea typeface="微软雅黑 Light" panose="020B0502040204020203" pitchFamily="34" charset="-122"/>
                <a:cs typeface="Times New Roman" panose="02020603050405020304" pitchFamily="18" charset="0"/>
              </a:defRPr>
            </a:lvl2pPr>
            <a:lvl3pPr eaLnBrk="1" hangingPunct="1">
              <a:defRPr sz="2000" baseline="0">
                <a:latin typeface="微软雅黑 Light" panose="020B0502040204020203" pitchFamily="34" charset="-122"/>
                <a:ea typeface="微软雅黑 Light" panose="020B0502040204020203" pitchFamily="34" charset="-122"/>
                <a:cs typeface="Times New Roman" panose="02020603050405020304" pitchFamily="18" charset="0"/>
              </a:defRPr>
            </a:lvl3pPr>
            <a:lvl4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4pPr>
            <a:lvl5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Rectangle 4"/>
          <p:cNvSpPr>
            <a:spLocks noGrp="1" noChangeArrowheads="1"/>
          </p:cNvSpPr>
          <p:nvPr>
            <p:ph type="dt" sz="half" idx="10"/>
          </p:nvPr>
        </p:nvSpPr>
        <p:spPr>
          <a:xfrm>
            <a:off x="154517" y="6453336"/>
            <a:ext cx="2844800" cy="206375"/>
          </a:xfrm>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2F05A8FC-FE35-4522-A3F1-FDC30BC87663}" type="datetime1">
              <a:rPr lang="zh-CN" altLang="en-US" smtClean="0"/>
            </a:fld>
            <a:endParaRPr lang="en-US" altLang="zh-CN" dirty="0"/>
          </a:p>
        </p:txBody>
      </p:sp>
      <p:sp>
        <p:nvSpPr>
          <p:cNvPr id="5" name="Rectangle 5"/>
          <p:cNvSpPr>
            <a:spLocks noGrp="1" noChangeArrowheads="1"/>
          </p:cNvSpPr>
          <p:nvPr>
            <p:ph type="ftr" sz="quarter" idx="11"/>
          </p:nvPr>
        </p:nvSpPr>
        <p:spPr>
          <a:xfrm>
            <a:off x="4165600" y="6453336"/>
            <a:ext cx="3860800" cy="206375"/>
          </a:xfrm>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endParaRPr lang="en-US" altLang="zh-CN"/>
          </a:p>
        </p:txBody>
      </p:sp>
      <p:sp>
        <p:nvSpPr>
          <p:cNvPr id="6" name="Rectangle 6"/>
          <p:cNvSpPr>
            <a:spLocks noGrp="1" noChangeArrowheads="1"/>
          </p:cNvSpPr>
          <p:nvPr>
            <p:ph type="sldNum" sz="quarter" idx="12"/>
          </p:nvPr>
        </p:nvSpPr>
        <p:spPr>
          <a:xfrm>
            <a:off x="10848528" y="6453336"/>
            <a:ext cx="1188956" cy="252266"/>
          </a:xfrm>
        </p:spPr>
        <p:txBody>
          <a:bodyPr/>
          <a:lstStyle>
            <a:lvl1pPr>
              <a:defRPr>
                <a:solidFill>
                  <a:schemeClr val="accent1">
                    <a:lumMod val="25000"/>
                  </a:schemeClr>
                </a:solidFill>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816960B2-2B11-492C-B588-5290E1274F96}" type="slidenum">
              <a:rPr lang="en-US" altLang="zh-CN" smtClean="0"/>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defRPr lang="zh-CN" altLang="en-US" sz="3200" baseline="0" dirty="0">
                <a:latin typeface="微软雅黑" panose="020B0503020204020204" pitchFamily="34" charset="-122"/>
              </a:defRPr>
            </a:lvl1pPr>
          </a:lstStyle>
          <a:p>
            <a:pPr lvl="0"/>
            <a:r>
              <a:rPr lang="zh-CN" altLang="en-US" dirty="0"/>
              <a:t>单击此处编辑母版标题样式</a:t>
            </a:r>
            <a:endParaRPr lang="zh-CN" altLang="en-US" dirty="0"/>
          </a:p>
        </p:txBody>
      </p:sp>
      <p:sp>
        <p:nvSpPr>
          <p:cNvPr id="3" name="内容占位符 2"/>
          <p:cNvSpPr>
            <a:spLocks noGrp="1"/>
          </p:cNvSpPr>
          <p:nvPr>
            <p:ph sz="half" idx="1"/>
          </p:nvPr>
        </p:nvSpPr>
        <p:spPr>
          <a:xfrm>
            <a:off x="334434" y="1052514"/>
            <a:ext cx="5659967" cy="5437187"/>
          </a:xfrm>
        </p:spPr>
        <p:txBody>
          <a:bodyPr>
            <a:normAutofit/>
          </a:bodyPr>
          <a:lstStyle>
            <a:lvl1pPr eaLnBrk="1" hangingPunct="1">
              <a:defRPr sz="2800" baseline="0">
                <a:latin typeface="微软雅黑 Light" panose="020B0502040204020203" pitchFamily="34" charset="-122"/>
                <a:ea typeface="微软雅黑 Light" panose="020B0502040204020203" pitchFamily="34" charset="-122"/>
                <a:cs typeface="Times New Roman" panose="02020603050405020304" pitchFamily="18" charset="0"/>
              </a:defRPr>
            </a:lvl1pPr>
            <a:lvl2pPr eaLnBrk="1" hangingPunct="1">
              <a:defRPr sz="2400" baseline="0">
                <a:latin typeface="微软雅黑 Light" panose="020B0502040204020203" pitchFamily="34" charset="-122"/>
                <a:ea typeface="微软雅黑 Light" panose="020B0502040204020203" pitchFamily="34" charset="-122"/>
                <a:cs typeface="Times New Roman" panose="02020603050405020304" pitchFamily="18" charset="0"/>
              </a:defRPr>
            </a:lvl2pPr>
            <a:lvl3pPr eaLnBrk="1" hangingPunct="1">
              <a:defRPr sz="2000" baseline="0">
                <a:latin typeface="微软雅黑 Light" panose="020B0502040204020203" pitchFamily="34" charset="-122"/>
                <a:ea typeface="微软雅黑 Light" panose="020B0502040204020203" pitchFamily="34" charset="-122"/>
                <a:cs typeface="Times New Roman" panose="02020603050405020304" pitchFamily="18" charset="0"/>
              </a:defRPr>
            </a:lvl3pPr>
            <a:lvl4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4pPr>
            <a:lvl5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97601" y="1052514"/>
            <a:ext cx="5659967" cy="5437187"/>
          </a:xfrm>
        </p:spPr>
        <p:txBody>
          <a:bodyPr>
            <a:normAutofit/>
          </a:bodyPr>
          <a:lstStyle>
            <a:lvl1pPr eaLnBrk="1" hangingPunct="1">
              <a:defRPr sz="2800" baseline="0">
                <a:latin typeface="微软雅黑 Light" panose="020B0502040204020203" pitchFamily="34" charset="-122"/>
                <a:ea typeface="微软雅黑 Light" panose="020B0502040204020203" pitchFamily="34" charset="-122"/>
                <a:cs typeface="Times New Roman" panose="02020603050405020304" pitchFamily="18" charset="0"/>
              </a:defRPr>
            </a:lvl1pPr>
            <a:lvl2pPr eaLnBrk="1" hangingPunct="1">
              <a:defRPr sz="2400" baseline="0">
                <a:latin typeface="微软雅黑 Light" panose="020B0502040204020203" pitchFamily="34" charset="-122"/>
                <a:ea typeface="微软雅黑 Light" panose="020B0502040204020203" pitchFamily="34" charset="-122"/>
                <a:cs typeface="Times New Roman" panose="02020603050405020304" pitchFamily="18" charset="0"/>
              </a:defRPr>
            </a:lvl2pPr>
            <a:lvl3pPr eaLnBrk="1" hangingPunct="1">
              <a:defRPr sz="2000" baseline="0">
                <a:latin typeface="微软雅黑 Light" panose="020B0502040204020203" pitchFamily="34" charset="-122"/>
                <a:ea typeface="微软雅黑 Light" panose="020B0502040204020203" pitchFamily="34" charset="-122"/>
                <a:cs typeface="Times New Roman" panose="02020603050405020304" pitchFamily="18" charset="0"/>
              </a:defRPr>
            </a:lvl3pPr>
            <a:lvl4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4pPr>
            <a:lvl5pPr eaLnBrk="1" hangingPunct="1">
              <a:defRPr sz="1800" baseline="0">
                <a:latin typeface="微软雅黑 Light" panose="020B0502040204020203" pitchFamily="34" charset="-122"/>
                <a:ea typeface="微软雅黑 Light" panose="020B0502040204020203" pitchFamily="34" charset="-122"/>
                <a:cs typeface="Times New Roman" panose="02020603050405020304" pitchFamily="18" charset="0"/>
              </a:defRPr>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Rectangle 4"/>
          <p:cNvSpPr>
            <a:spLocks noGrp="1" noChangeArrowheads="1"/>
          </p:cNvSpPr>
          <p:nvPr>
            <p:ph type="dt" sz="half" idx="10"/>
          </p:nvPr>
        </p:nvSpPr>
        <p:spPr>
          <a:xfrm>
            <a:off x="154517" y="6453336"/>
            <a:ext cx="1116947" cy="206375"/>
          </a:xfrm>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74A4702B-75A0-4351-8445-3AAC53651245}" type="datetime1">
              <a:rPr lang="zh-CN" altLang="en-US" smtClean="0"/>
            </a:fld>
            <a:endParaRPr lang="en-US" altLang="zh-CN"/>
          </a:p>
        </p:txBody>
      </p:sp>
      <p:sp>
        <p:nvSpPr>
          <p:cNvPr id="6" name="Rectangle 5"/>
          <p:cNvSpPr>
            <a:spLocks noGrp="1" noChangeArrowheads="1"/>
          </p:cNvSpPr>
          <p:nvPr>
            <p:ph type="ftr" sz="quarter" idx="11"/>
          </p:nvPr>
        </p:nvSpPr>
        <p:spPr>
          <a:xfrm>
            <a:off x="4165600" y="6453336"/>
            <a:ext cx="3860800" cy="206375"/>
          </a:xfrm>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endParaRPr lang="en-US" altLang="zh-CN"/>
          </a:p>
        </p:txBody>
      </p:sp>
      <p:sp>
        <p:nvSpPr>
          <p:cNvPr id="7" name="Rectangle 6"/>
          <p:cNvSpPr>
            <a:spLocks noGrp="1" noChangeArrowheads="1"/>
          </p:cNvSpPr>
          <p:nvPr>
            <p:ph type="sldNum" sz="quarter" idx="12"/>
          </p:nvPr>
        </p:nvSpPr>
        <p:spPr>
          <a:xfrm>
            <a:off x="10992544" y="6453336"/>
            <a:ext cx="1044940" cy="206375"/>
          </a:xfrm>
        </p:spPr>
        <p:txBody>
          <a:bodyPr/>
          <a:lstStyle>
            <a:lvl1pPr>
              <a:defRPr>
                <a:solidFill>
                  <a:schemeClr val="accent1">
                    <a:lumMod val="25000"/>
                  </a:schemeClr>
                </a:solidFill>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5ACAED0A-32C0-459D-9CE5-9FDF4154FCB4}" type="slidenum">
              <a:rPr lang="en-US" altLang="zh-CN" smtClean="0"/>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defRPr lang="zh-CN" altLang="en-US" sz="3200" baseline="0">
                <a:latin typeface="微软雅黑" panose="020B0503020204020204" pitchFamily="34" charset="-122"/>
              </a:defRPr>
            </a:lvl1pPr>
          </a:lstStyle>
          <a:p>
            <a:pPr lvl="0"/>
            <a:r>
              <a:rPr lang="zh-CN" altLang="en-US" dirty="0"/>
              <a:t>单击此处编辑母版标题样式</a:t>
            </a:r>
            <a:endParaRPr lang="zh-CN" altLang="en-US" dirty="0"/>
          </a:p>
        </p:txBody>
      </p:sp>
      <p:sp>
        <p:nvSpPr>
          <p:cNvPr id="3" name="Rectangle 4"/>
          <p:cNvSpPr>
            <a:spLocks noGrp="1" noChangeArrowheads="1"/>
          </p:cNvSpPr>
          <p:nvPr>
            <p:ph type="dt" sz="half" idx="10"/>
          </p:nvPr>
        </p:nvSpPr>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7CCD3FF8-DB94-40AD-8DCD-802D0CF6FBF3}" type="datetime1">
              <a:rPr lang="zh-CN" altLang="en-US" smtClean="0"/>
            </a:fld>
            <a:endParaRPr lang="en-US" altLang="zh-CN"/>
          </a:p>
        </p:txBody>
      </p:sp>
      <p:sp>
        <p:nvSpPr>
          <p:cNvPr id="4" name="Rectangle 5"/>
          <p:cNvSpPr>
            <a:spLocks noGrp="1" noChangeArrowheads="1"/>
          </p:cNvSpPr>
          <p:nvPr>
            <p:ph type="ftr" sz="quarter" idx="11"/>
          </p:nvPr>
        </p:nvSpPr>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endParaRPr lang="en-US" altLang="zh-CN"/>
          </a:p>
        </p:txBody>
      </p:sp>
      <p:sp>
        <p:nvSpPr>
          <p:cNvPr id="5" name="Rectangle 6"/>
          <p:cNvSpPr>
            <a:spLocks noGrp="1" noChangeArrowheads="1"/>
          </p:cNvSpPr>
          <p:nvPr>
            <p:ph type="sldNum" sz="quarter" idx="12"/>
          </p:nvPr>
        </p:nvSpPr>
        <p:spPr>
          <a:xfrm>
            <a:off x="10848528" y="6453336"/>
            <a:ext cx="1188956" cy="206375"/>
          </a:xfrm>
        </p:spPr>
        <p:txBody>
          <a:bodyPr/>
          <a:lstStyle>
            <a:lvl1pPr>
              <a:defRPr>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a:defRPr/>
            </a:pPr>
            <a:fld id="{A48A0D3F-54C8-4397-8424-A82B96940146}" type="slidenum">
              <a:rPr lang="en-US" altLang="zh-CN" smtClean="0"/>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atin typeface="微软雅黑 Light" panose="020B0502040204020203" pitchFamily="34" charset="-122"/>
                <a:ea typeface="微软雅黑 Light" panose="020B0502040204020203" pitchFamily="34" charset="-122"/>
              </a:defRPr>
            </a:lvl1pPr>
          </a:lstStyle>
          <a:p>
            <a:pPr>
              <a:defRPr/>
            </a:pPr>
            <a:fld id="{C023B7D7-C4B8-414A-AB8D-8E8B0D471E32}" type="datetime1">
              <a:rPr lang="zh-CN" altLang="en-US" smtClean="0"/>
            </a:fld>
            <a:endParaRPr lang="en-US" altLang="zh-CN"/>
          </a:p>
        </p:txBody>
      </p:sp>
      <p:sp>
        <p:nvSpPr>
          <p:cNvPr id="3" name="Rectangle 5"/>
          <p:cNvSpPr>
            <a:spLocks noGrp="1" noChangeArrowheads="1"/>
          </p:cNvSpPr>
          <p:nvPr>
            <p:ph type="ftr" sz="quarter" idx="11"/>
          </p:nvPr>
        </p:nvSpPr>
        <p:spPr/>
        <p:txBody>
          <a:bodyPr/>
          <a:lstStyle>
            <a:lvl1pPr>
              <a:defRPr>
                <a:latin typeface="微软雅黑 Light" panose="020B0502040204020203" pitchFamily="34" charset="-122"/>
                <a:ea typeface="微软雅黑 Light" panose="020B0502040204020203" pitchFamily="34" charset="-122"/>
              </a:defRPr>
            </a:lvl1pPr>
          </a:lstStyle>
          <a:p>
            <a:pPr>
              <a:defRPr/>
            </a:pPr>
            <a:endParaRPr lang="en-US" altLang="zh-CN" dirty="0"/>
          </a:p>
        </p:txBody>
      </p:sp>
      <p:sp>
        <p:nvSpPr>
          <p:cNvPr id="4" name="Rectangle 6"/>
          <p:cNvSpPr>
            <a:spLocks noGrp="1" noChangeArrowheads="1"/>
          </p:cNvSpPr>
          <p:nvPr>
            <p:ph type="sldNum" sz="quarter" idx="12"/>
          </p:nvPr>
        </p:nvSpPr>
        <p:spPr/>
        <p:txBody>
          <a:bodyPr/>
          <a:lstStyle>
            <a:lvl1pPr>
              <a:defRPr>
                <a:latin typeface="微软雅黑 Light" panose="020B0502040204020203" pitchFamily="34" charset="-122"/>
                <a:ea typeface="微软雅黑 Light" panose="020B0502040204020203" pitchFamily="34" charset="-122"/>
              </a:defRPr>
            </a:lvl1pPr>
          </a:lstStyle>
          <a:p>
            <a:pPr>
              <a:defRPr/>
            </a:pPr>
            <a:fld id="{4D270BE4-B6C0-4BD9-A22C-75B345F819BC}" type="slidenum">
              <a:rPr lang="en-US" altLang="zh-CN" smtClean="0"/>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31800" y="71438"/>
            <a:ext cx="11328400" cy="76517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defRPr lang="zh-CN" altLang="en-US" sz="3200" baseline="0">
                <a:latin typeface="微软雅黑" panose="020B0503020204020204" pitchFamily="34" charset="-122"/>
              </a:defRPr>
            </a:lvl1pPr>
          </a:lstStyle>
          <a:p>
            <a:pPr lvl="0"/>
            <a:r>
              <a:rPr lang="zh-CN" altLang="en-US" dirty="0"/>
              <a:t>单击此处编辑母版标题样式</a:t>
            </a:r>
            <a:endParaRPr lang="zh-CN" altLang="en-US" dirty="0"/>
          </a:p>
        </p:txBody>
      </p:sp>
      <p:sp>
        <p:nvSpPr>
          <p:cNvPr id="3" name="表格占位符 2"/>
          <p:cNvSpPr>
            <a:spLocks noGrp="1"/>
          </p:cNvSpPr>
          <p:nvPr>
            <p:ph type="tbl" idx="1"/>
          </p:nvPr>
        </p:nvSpPr>
        <p:spPr>
          <a:xfrm>
            <a:off x="334434" y="1052514"/>
            <a:ext cx="11523133" cy="5437187"/>
          </a:xfrm>
        </p:spPr>
        <p:txBody>
          <a:bodyPr>
            <a:normAutofit/>
          </a:bodyPr>
          <a:lstStyle>
            <a:lvl1pPr>
              <a:defRPr baseline="0">
                <a:latin typeface="微软雅黑 Light" panose="020B0502040204020203" pitchFamily="34" charset="-122"/>
                <a:ea typeface="微软雅黑 Light" panose="020B0502040204020203" pitchFamily="34" charset="-122"/>
                <a:cs typeface="Times New Roman" panose="02020603050405020304" pitchFamily="18" charset="0"/>
              </a:defRPr>
            </a:lvl1pPr>
          </a:lstStyle>
          <a:p>
            <a:pPr lvl="0"/>
            <a:endParaRPr lang="zh-CN" altLang="en-US" noProof="0" dirty="0"/>
          </a:p>
        </p:txBody>
      </p:sp>
      <p:sp>
        <p:nvSpPr>
          <p:cNvPr id="4" name="Rectangle 4"/>
          <p:cNvSpPr>
            <a:spLocks noGrp="1" noChangeArrowheads="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pPr>
              <a:defRPr/>
            </a:pPr>
            <a:fld id="{BA58DBD2-DAF7-4686-908D-FBE4A4C7898C}" type="datetime1">
              <a:rPr lang="zh-CN" altLang="en-US" smtClean="0"/>
            </a:fld>
            <a:endParaRPr lang="en-US" altLang="zh-CN"/>
          </a:p>
        </p:txBody>
      </p:sp>
      <p:sp>
        <p:nvSpPr>
          <p:cNvPr id="5" name="Rectangle 5"/>
          <p:cNvSpPr>
            <a:spLocks noGrp="1" noChangeArrowheads="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pPr>
              <a:defRPr/>
            </a:pPr>
            <a:fld id="{6E6425F8-8564-4543-A15C-E4EDED80C1B6}" type="slidenum">
              <a:rPr lang="en-US" altLang="zh-CN" smtClean="0"/>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31800" y="71438"/>
            <a:ext cx="11328400" cy="76517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34434" y="1052514"/>
            <a:ext cx="5659967" cy="5437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1" y="1052514"/>
            <a:ext cx="5659967" cy="54371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154517" y="6578601"/>
            <a:ext cx="2844800" cy="206375"/>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578601"/>
            <a:ext cx="3860800" cy="206375"/>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9192684" y="6578601"/>
            <a:ext cx="2844800" cy="206375"/>
          </a:xfrm>
        </p:spPr>
        <p:txBody>
          <a:bodyPr/>
          <a:lstStyle>
            <a:lvl1pPr>
              <a:defRPr/>
            </a:lvl1pPr>
          </a:lstStyle>
          <a:p>
            <a:fld id="{2FD2C8D3-1F12-4428-A894-7E9301ED420F}"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1"/>
                </a:solidFill>
              </a:defRPr>
            </a:lvl1pPr>
          </a:lstStyle>
          <a:p>
            <a:fld id="{AD114FF1-719B-4583-9957-F1BB4F21B98A}" type="datetime1">
              <a:rPr lang="zh-CN" alt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8BB1146-E542-4D4E-B8E9-6919A11DDD48}" type="slidenum">
              <a:rPr lang="en-US" smtClean="0"/>
            </a:fld>
            <a:endParaRPr lang="en-US"/>
          </a:p>
        </p:txBody>
      </p:sp>
      <p:sp>
        <p:nvSpPr>
          <p:cNvPr id="6" name="标题 1"/>
          <p:cNvSpPr>
            <a:spLocks noGrp="1"/>
          </p:cNvSpPr>
          <p:nvPr>
            <p:ph type="title"/>
          </p:nvPr>
        </p:nvSpPr>
        <p:spPr>
          <a:xfrm>
            <a:off x="660400" y="128587"/>
            <a:ext cx="10858500" cy="900112"/>
          </a:xfrm>
          <a:prstGeom prst="rect">
            <a:avLst/>
          </a:prstGeom>
        </p:spPr>
        <p:txBody>
          <a:bodyPr/>
          <a:lstStyle/>
          <a:p>
            <a:r>
              <a:rPr lang="zh-CN" altLang="en-US" dirty="0"/>
              <a:t>单击此处编辑母版标题样式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 多级编辑框（中文）">
    <p:spTree>
      <p:nvGrpSpPr>
        <p:cNvPr id="1" name=""/>
        <p:cNvGrpSpPr/>
        <p:nvPr/>
      </p:nvGrpSpPr>
      <p:grpSpPr>
        <a:xfrm>
          <a:off x="0" y="0"/>
          <a:ext cx="0" cy="0"/>
          <a:chOff x="0" y="0"/>
          <a:chExt cx="0" cy="0"/>
        </a:xfrm>
      </p:grpSpPr>
      <p:sp>
        <p:nvSpPr>
          <p:cNvPr id="5" name="内容占位符 2"/>
          <p:cNvSpPr>
            <a:spLocks noGrp="1"/>
          </p:cNvSpPr>
          <p:nvPr>
            <p:ph idx="1" hasCustomPrompt="1"/>
          </p:nvPr>
        </p:nvSpPr>
        <p:spPr>
          <a:xfrm>
            <a:off x="660400" y="1130299"/>
            <a:ext cx="10858500" cy="5105401"/>
          </a:xfrm>
          <a:prstGeom prst="rect">
            <a:avLst/>
          </a:prstGeom>
        </p:spPr>
        <p:txBody>
          <a:bodyPr/>
          <a:lstStyle>
            <a:lvl1pPr marL="228600" indent="-228600">
              <a:buClrTx/>
              <a:buFont typeface="Wingdings" panose="05000000000000000000" pitchFamily="2" charset="2"/>
              <a:buChar char="n"/>
              <a:defRPr sz="2800" b="0">
                <a:latin typeface="+mn-lt"/>
                <a:ea typeface="+mn-ea"/>
              </a:defRPr>
            </a:lvl1pPr>
            <a:lvl2pPr marL="800100" indent="-342900">
              <a:buClrTx/>
              <a:buFont typeface="Wingdings" panose="05000000000000000000" pitchFamily="2" charset="2"/>
              <a:buChar char="Ø"/>
              <a:defRPr sz="2400">
                <a:latin typeface="+mn-lt"/>
                <a:ea typeface="+mn-ea"/>
              </a:defRPr>
            </a:lvl2pPr>
            <a:lvl3pPr marL="1143000" indent="-228600">
              <a:buClrTx/>
              <a:buFont typeface="Wingdings" panose="05000000000000000000" pitchFamily="2" charset="2"/>
              <a:buChar char="Ø"/>
              <a:defRPr sz="2000">
                <a:latin typeface="+mn-lt"/>
                <a:ea typeface="+mn-ea"/>
              </a:defRPr>
            </a:lvl3pPr>
            <a:lvl4pPr marL="1657350" indent="-285750">
              <a:buClrTx/>
              <a:buFont typeface="Wingdings" panose="05000000000000000000" pitchFamily="2" charset="2"/>
              <a:buChar char="Ø"/>
              <a:defRPr sz="1600">
                <a:latin typeface="+mn-lt"/>
                <a:ea typeface="+mn-ea"/>
              </a:defRPr>
            </a:lvl4pPr>
            <a:lvl5pPr>
              <a:buClr>
                <a:srgbClr val="C00000"/>
              </a:buClr>
              <a:defRPr sz="1100">
                <a:latin typeface="微软雅黑" panose="020B0503020204020204" pitchFamily="34" charset="-122"/>
                <a:ea typeface="微软雅黑" panose="020B0503020204020204" pitchFamily="34" charset="-122"/>
              </a:defRPr>
            </a:lvl5pPr>
          </a:lstStyle>
          <a:p>
            <a:r>
              <a:rPr lang="zh-CN" altLang="en-US" dirty="0"/>
              <a:t>单击此处输入文字</a:t>
            </a:r>
            <a:r>
              <a:rPr lang="en-US" altLang="zh-CN" dirty="0" err="1"/>
              <a:t>abd</a:t>
            </a:r>
            <a:endParaRPr lang="en-US" altLang="zh-CN" dirty="0"/>
          </a:p>
          <a:p>
            <a:pPr lvl="1"/>
            <a:r>
              <a:rPr lang="zh-CN" altLang="en-US" dirty="0"/>
              <a:t>单击此处输入文字</a:t>
            </a:r>
            <a:r>
              <a:rPr lang="en-US" altLang="zh-CN" dirty="0" err="1"/>
              <a:t>abd</a:t>
            </a:r>
            <a:endParaRPr lang="en-US" altLang="zh-CN" dirty="0"/>
          </a:p>
          <a:p>
            <a:pPr lvl="2"/>
            <a:r>
              <a:rPr lang="zh-CN" altLang="en-US" dirty="0"/>
              <a:t>单击此处输入文字</a:t>
            </a:r>
            <a:r>
              <a:rPr lang="en-US" altLang="zh-CN" dirty="0" err="1"/>
              <a:t>abd</a:t>
            </a:r>
            <a:endParaRPr lang="en-US" altLang="zh-CN" dirty="0"/>
          </a:p>
          <a:p>
            <a:pPr lvl="3"/>
            <a:r>
              <a:rPr lang="zh-CN" altLang="en-US" dirty="0"/>
              <a:t>单击此处输入文字</a:t>
            </a:r>
            <a:r>
              <a:rPr lang="en-US" altLang="zh-CN" dirty="0" err="1"/>
              <a:t>abd</a:t>
            </a:r>
            <a:endParaRPr lang="en-US" altLang="zh-CN" dirty="0"/>
          </a:p>
        </p:txBody>
      </p:sp>
      <p:sp>
        <p:nvSpPr>
          <p:cNvPr id="6" name="标题 1"/>
          <p:cNvSpPr>
            <a:spLocks noGrp="1"/>
          </p:cNvSpPr>
          <p:nvPr>
            <p:ph type="title"/>
          </p:nvPr>
        </p:nvSpPr>
        <p:spPr>
          <a:xfrm>
            <a:off x="660400" y="128587"/>
            <a:ext cx="10858500" cy="900112"/>
          </a:xfrm>
          <a:prstGeom prst="rect">
            <a:avLst/>
          </a:prstGeom>
        </p:spPr>
        <p:txBody>
          <a:bodyPr/>
          <a:lstStyle/>
          <a:p>
            <a:r>
              <a:rPr lang="zh-CN" altLang="en-US" dirty="0"/>
              <a:t>单击此处编辑母版标题样式</a:t>
            </a:r>
            <a:endParaRPr lang="zh-CN" altLang="en-US" dirty="0"/>
          </a:p>
        </p:txBody>
      </p:sp>
      <p:sp>
        <p:nvSpPr>
          <p:cNvPr id="2" name="日期占位符 1"/>
          <p:cNvSpPr>
            <a:spLocks noGrp="1"/>
          </p:cNvSpPr>
          <p:nvPr>
            <p:ph type="dt" sz="half" idx="10"/>
          </p:nvPr>
        </p:nvSpPr>
        <p:spPr/>
        <p:txBody>
          <a:bodyPr/>
          <a:lstStyle/>
          <a:p>
            <a:fld id="{46C1E7AA-D2A7-490D-95EA-7758A8C148F2}" type="datetime1">
              <a:rPr lang="zh-CN" altLang="en-US" smtClean="0"/>
            </a:fld>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31800" y="71438"/>
            <a:ext cx="113284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zh-CN" dirty="0"/>
              <a:t>Click to edit Master title style</a:t>
            </a:r>
            <a:endParaRPr lang="en-US" altLang="zh-CN" dirty="0"/>
          </a:p>
        </p:txBody>
      </p:sp>
      <p:sp>
        <p:nvSpPr>
          <p:cNvPr id="1027" name="Rectangle 3"/>
          <p:cNvSpPr>
            <a:spLocks noGrp="1" noChangeArrowheads="1"/>
          </p:cNvSpPr>
          <p:nvPr>
            <p:ph type="body" idx="1"/>
          </p:nvPr>
        </p:nvSpPr>
        <p:spPr bwMode="auto">
          <a:xfrm>
            <a:off x="334434" y="1052514"/>
            <a:ext cx="11523133" cy="543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p:txBody>
      </p:sp>
      <p:sp>
        <p:nvSpPr>
          <p:cNvPr id="601092" name="Rectangle 4"/>
          <p:cNvSpPr>
            <a:spLocks noGrp="1" noChangeArrowheads="1"/>
          </p:cNvSpPr>
          <p:nvPr>
            <p:ph type="dt" sz="half" idx="2"/>
          </p:nvPr>
        </p:nvSpPr>
        <p:spPr bwMode="auto">
          <a:xfrm>
            <a:off x="154517" y="6453336"/>
            <a:ext cx="2844800"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400" baseline="0">
                <a:latin typeface="微软雅黑 Light" panose="020B0502040204020203" pitchFamily="34" charset="-122"/>
                <a:ea typeface="微软雅黑" panose="020B0503020204020204" pitchFamily="34" charset="-122"/>
                <a:cs typeface="Times New Roman" panose="02020603050405020304" pitchFamily="18" charset="0"/>
              </a:defRPr>
            </a:lvl1pPr>
          </a:lstStyle>
          <a:p>
            <a:pPr>
              <a:defRPr/>
            </a:pPr>
            <a:fld id="{2D1F4785-08EB-4209-AF19-1B7710BBBAF1}" type="datetime1">
              <a:rPr lang="zh-CN" altLang="en-US" smtClean="0"/>
            </a:fld>
            <a:endParaRPr lang="en-US" altLang="zh-CN" dirty="0"/>
          </a:p>
        </p:txBody>
      </p:sp>
      <p:sp>
        <p:nvSpPr>
          <p:cNvPr id="601093" name="Rectangle 5"/>
          <p:cNvSpPr>
            <a:spLocks noGrp="1" noChangeArrowheads="1"/>
          </p:cNvSpPr>
          <p:nvPr>
            <p:ph type="ftr" sz="quarter" idx="3"/>
          </p:nvPr>
        </p:nvSpPr>
        <p:spPr bwMode="auto">
          <a:xfrm>
            <a:off x="4165600" y="6453336"/>
            <a:ext cx="3860800"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baseline="0">
                <a:latin typeface="微软雅黑 Light" panose="020B0502040204020203" pitchFamily="34" charset="-122"/>
                <a:ea typeface="微软雅黑" panose="020B0503020204020204" pitchFamily="34" charset="-122"/>
                <a:cs typeface="Times New Roman" panose="02020603050405020304" pitchFamily="18" charset="0"/>
              </a:defRPr>
            </a:lvl1pPr>
          </a:lstStyle>
          <a:p>
            <a:pPr>
              <a:defRPr/>
            </a:pPr>
            <a:endParaRPr lang="en-US" altLang="zh-CN" dirty="0"/>
          </a:p>
        </p:txBody>
      </p:sp>
      <p:sp>
        <p:nvSpPr>
          <p:cNvPr id="601094" name="Rectangle 6"/>
          <p:cNvSpPr>
            <a:spLocks noGrp="1" noChangeArrowheads="1"/>
          </p:cNvSpPr>
          <p:nvPr>
            <p:ph type="sldNum" sz="quarter" idx="4"/>
          </p:nvPr>
        </p:nvSpPr>
        <p:spPr bwMode="auto">
          <a:xfrm>
            <a:off x="9192684" y="6453336"/>
            <a:ext cx="2844800"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baseline="0">
                <a:solidFill>
                  <a:schemeClr val="accent1">
                    <a:lumMod val="25000"/>
                  </a:schemeClr>
                </a:solidFill>
                <a:latin typeface="微软雅黑 Light" panose="020B0502040204020203" pitchFamily="34" charset="-122"/>
                <a:ea typeface="微软雅黑" panose="020B0503020204020204" pitchFamily="34" charset="-122"/>
                <a:cs typeface="Times New Roman" panose="02020603050405020304" pitchFamily="18" charset="0"/>
              </a:defRPr>
            </a:lvl1pPr>
          </a:lstStyle>
          <a:p>
            <a:pPr>
              <a:defRPr/>
            </a:pPr>
            <a:fld id="{E3FAE0D9-500F-4F53-BD2E-C1D74A0BC936}" type="slidenum">
              <a:rPr lang="en-US" altLang="zh-CN" smtClean="0"/>
            </a:fld>
            <a:endParaRPr lang="en-US" altLang="zh-CN" dirty="0"/>
          </a:p>
        </p:txBody>
      </p:sp>
      <p:sp>
        <p:nvSpPr>
          <p:cNvPr id="1031" name="Rectangle 7"/>
          <p:cNvSpPr>
            <a:spLocks noChangeArrowheads="1"/>
          </p:cNvSpPr>
          <p:nvPr/>
        </p:nvSpPr>
        <p:spPr bwMode="auto">
          <a:xfrm>
            <a:off x="2554818" y="863600"/>
            <a:ext cx="9637183" cy="71438"/>
          </a:xfrm>
          <a:prstGeom prst="rect">
            <a:avLst/>
          </a:prstGeom>
          <a:solidFill>
            <a:srgbClr val="0000C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dirty="0">
              <a:latin typeface="微软雅黑 Light" panose="020B0502040204020203" pitchFamily="34" charset="-122"/>
              <a:ea typeface="微软雅黑" panose="020B0503020204020204" pitchFamily="34" charset="-122"/>
              <a:cs typeface="Times New Roman" panose="02020603050405020304" pitchFamily="18" charset="0"/>
            </a:endParaRPr>
          </a:p>
        </p:txBody>
      </p:sp>
      <p:sp>
        <p:nvSpPr>
          <p:cNvPr id="1032" name="Rectangle 8"/>
          <p:cNvSpPr>
            <a:spLocks noChangeArrowheads="1"/>
          </p:cNvSpPr>
          <p:nvPr/>
        </p:nvSpPr>
        <p:spPr bwMode="auto">
          <a:xfrm>
            <a:off x="0" y="863600"/>
            <a:ext cx="1295400" cy="71438"/>
          </a:xfrm>
          <a:prstGeom prst="rect">
            <a:avLst/>
          </a:prstGeom>
          <a:solidFill>
            <a:srgbClr val="C8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dirty="0">
              <a:latin typeface="微软雅黑 Light" panose="020B0502040204020203" pitchFamily="34" charset="-122"/>
              <a:ea typeface="微软雅黑" panose="020B0503020204020204" pitchFamily="34" charset="-122"/>
              <a:cs typeface="Times New Roman" panose="02020603050405020304" pitchFamily="18" charset="0"/>
            </a:endParaRPr>
          </a:p>
        </p:txBody>
      </p:sp>
      <p:sp>
        <p:nvSpPr>
          <p:cNvPr id="1033" name="Rectangle 9"/>
          <p:cNvSpPr>
            <a:spLocks noChangeArrowheads="1"/>
          </p:cNvSpPr>
          <p:nvPr/>
        </p:nvSpPr>
        <p:spPr bwMode="auto">
          <a:xfrm>
            <a:off x="1295400" y="863600"/>
            <a:ext cx="1295400" cy="71438"/>
          </a:xfrm>
          <a:prstGeom prst="rect">
            <a:avLst/>
          </a:prstGeom>
          <a:solidFill>
            <a:srgbClr val="00C8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panose="020B0604020202020204" pitchFamily="34" charset="0"/>
                <a:ea typeface="黑体" panose="02010609060101010101" pitchFamily="49" charset="-122"/>
              </a:defRPr>
            </a:lvl1pPr>
            <a:lvl2pPr marL="742950" indent="-285750" eaLnBrk="0" hangingPunct="0">
              <a:defRPr sz="2000">
                <a:solidFill>
                  <a:schemeClr val="tx1"/>
                </a:solidFill>
                <a:latin typeface="Arial" panose="020B0604020202020204" pitchFamily="34" charset="0"/>
                <a:ea typeface="黑体" panose="02010609060101010101" pitchFamily="49" charset="-122"/>
              </a:defRPr>
            </a:lvl2pPr>
            <a:lvl3pPr marL="1143000" indent="-228600" eaLnBrk="0" hangingPunct="0">
              <a:defRPr sz="2000">
                <a:solidFill>
                  <a:schemeClr val="tx1"/>
                </a:solidFill>
                <a:latin typeface="Arial" panose="020B0604020202020204" pitchFamily="34" charset="0"/>
                <a:ea typeface="黑体" panose="02010609060101010101" pitchFamily="49" charset="-122"/>
              </a:defRPr>
            </a:lvl3pPr>
            <a:lvl4pPr marL="1600200" indent="-228600" eaLnBrk="0" hangingPunct="0">
              <a:defRPr sz="2000">
                <a:solidFill>
                  <a:schemeClr val="tx1"/>
                </a:solidFill>
                <a:latin typeface="Arial" panose="020B0604020202020204" pitchFamily="34" charset="0"/>
                <a:ea typeface="黑体" panose="02010609060101010101" pitchFamily="49" charset="-122"/>
              </a:defRPr>
            </a:lvl4pPr>
            <a:lvl5pPr marL="2057400" indent="-228600" eaLnBrk="0" hangingPunct="0">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zh-CN" sz="1800" baseline="0">
              <a:latin typeface="微软雅黑 Light" panose="020B0502040204020203" pitchFamily="34" charset="-122"/>
              <a:ea typeface="微软雅黑" panose="020B0503020204020204" pitchFamily="34" charset="-122"/>
              <a:cs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lang="en-US" altLang="zh-CN" sz="3200" baseline="0" dirty="0">
          <a:solidFill>
            <a:schemeClr val="tx1"/>
          </a:solidFill>
          <a:latin typeface="微软雅黑 Light" panose="020B0502040204020203" pitchFamily="34" charset="-122"/>
          <a:ea typeface="微软雅黑" panose="020B0503020204020204" pitchFamily="34" charset="-122"/>
          <a:cs typeface="Times New Roman" panose="02020603050405020304" pitchFamily="18" charset="0"/>
        </a:defRPr>
      </a:lvl1pPr>
      <a:lvl2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2pPr>
      <a:lvl3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3pPr>
      <a:lvl4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4pPr>
      <a:lvl5pPr algn="l" rtl="0" eaLnBrk="0" fontAlgn="base" hangingPunct="0">
        <a:spcBef>
          <a:spcPct val="0"/>
        </a:spcBef>
        <a:spcAft>
          <a:spcPct val="0"/>
        </a:spcAft>
        <a:defRPr sz="4000">
          <a:solidFill>
            <a:schemeClr val="tx1"/>
          </a:solidFill>
          <a:latin typeface="Arial" panose="020B0604020202020204" pitchFamily="34" charset="0"/>
          <a:ea typeface="黑体" panose="02010609060101010101" pitchFamily="49" charset="-122"/>
        </a:defRPr>
      </a:lvl5pPr>
      <a:lvl6pPr marL="4572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6pPr>
      <a:lvl7pPr marL="9144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7pPr>
      <a:lvl8pPr marL="13716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8pPr>
      <a:lvl9pPr marL="1828800" algn="l" rtl="0" fontAlgn="base">
        <a:spcBef>
          <a:spcPct val="0"/>
        </a:spcBef>
        <a:spcAft>
          <a:spcPct val="0"/>
        </a:spcAft>
        <a:defRPr sz="4000">
          <a:solidFill>
            <a:schemeClr val="tx1"/>
          </a:solidFill>
          <a:latin typeface="Arial" panose="020B0604020202020204" pitchFamily="34" charset="0"/>
          <a:ea typeface="黑体" panose="02010609060101010101" pitchFamily="49" charset="-122"/>
        </a:defRPr>
      </a:lvl9pPr>
    </p:titleStyle>
    <p:bodyStyle>
      <a:lvl1pPr marL="342900" indent="-342900" algn="l" rtl="0" eaLnBrk="0" fontAlgn="base" hangingPunct="0">
        <a:spcBef>
          <a:spcPct val="20000"/>
        </a:spcBef>
        <a:spcAft>
          <a:spcPct val="0"/>
        </a:spcAft>
        <a:buClr>
          <a:srgbClr val="C80000"/>
        </a:buClr>
        <a:buSzPct val="80000"/>
        <a:buFont typeface="Wingdings" panose="05000000000000000000" pitchFamily="2" charset="2"/>
        <a:buChar char="n"/>
        <a:defRPr sz="2800" baseline="0">
          <a:solidFill>
            <a:schemeClr val="tx1"/>
          </a:solidFill>
          <a:latin typeface="微软雅黑 Light" panose="020B0502040204020203" pitchFamily="34" charset="-122"/>
          <a:ea typeface="微软雅黑" panose="020B0503020204020204" pitchFamily="34" charset="-122"/>
          <a:cs typeface="Times New Roman" panose="02020603050405020304" pitchFamily="18" charset="0"/>
        </a:defRPr>
      </a:lvl1pPr>
      <a:lvl2pPr marL="742950" indent="-285750" algn="l" rtl="0" eaLnBrk="0" fontAlgn="base" hangingPunct="0">
        <a:spcBef>
          <a:spcPct val="20000"/>
        </a:spcBef>
        <a:spcAft>
          <a:spcPct val="0"/>
        </a:spcAft>
        <a:buClr>
          <a:srgbClr val="00C800"/>
        </a:buClr>
        <a:buSzPct val="80000"/>
        <a:buFont typeface="Wingdings" panose="05000000000000000000" pitchFamily="2" charset="2"/>
        <a:buChar char="n"/>
        <a:defRPr sz="2400" baseline="0">
          <a:solidFill>
            <a:schemeClr val="tx1"/>
          </a:solidFill>
          <a:latin typeface="微软雅黑 Light" panose="020B0502040204020203" pitchFamily="34" charset="-122"/>
          <a:ea typeface="微软雅黑" panose="020B0503020204020204" pitchFamily="34" charset="-122"/>
          <a:cs typeface="Times New Roman" panose="02020603050405020304" pitchFamily="18" charset="0"/>
        </a:defRPr>
      </a:lvl2pPr>
      <a:lvl3pPr marL="1143000" indent="-228600" algn="l" rtl="0" eaLnBrk="0" fontAlgn="base" hangingPunct="0">
        <a:spcBef>
          <a:spcPct val="20000"/>
        </a:spcBef>
        <a:spcAft>
          <a:spcPct val="0"/>
        </a:spcAft>
        <a:buClr>
          <a:srgbClr val="0000C8"/>
        </a:buClr>
        <a:buSzPct val="80000"/>
        <a:buFont typeface="Wingdings" panose="05000000000000000000" pitchFamily="2" charset="2"/>
        <a:buChar char="n"/>
        <a:defRPr sz="2000" baseline="0">
          <a:solidFill>
            <a:schemeClr val="tx1"/>
          </a:solidFill>
          <a:latin typeface="微软雅黑 Light" panose="020B0502040204020203" pitchFamily="34" charset="-122"/>
          <a:ea typeface="微软雅黑" panose="020B0503020204020204" pitchFamily="34" charset="-122"/>
          <a:cs typeface="Times New Roman" panose="02020603050405020304" pitchFamily="18" charset="0"/>
        </a:defRPr>
      </a:lvl3pPr>
      <a:lvl4pPr marL="1600200" indent="-228600" algn="l" rtl="0" eaLnBrk="0" fontAlgn="base" hangingPunct="0">
        <a:spcBef>
          <a:spcPct val="20000"/>
        </a:spcBef>
        <a:spcAft>
          <a:spcPct val="0"/>
        </a:spcAft>
        <a:buClr>
          <a:srgbClr val="FF7F00"/>
        </a:buClr>
        <a:buSzPct val="80000"/>
        <a:buFont typeface="Wingdings" panose="05000000000000000000" pitchFamily="2" charset="2"/>
        <a:buChar char="u"/>
        <a:defRPr sz="2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57400" indent="-228600" algn="l" rtl="0" eaLnBrk="0" fontAlgn="base" hangingPunct="0">
        <a:spcBef>
          <a:spcPct val="20000"/>
        </a:spcBef>
        <a:spcAft>
          <a:spcPct val="0"/>
        </a:spcAft>
        <a:buSzPct val="80000"/>
        <a:buFont typeface="Wingdings" panose="05000000000000000000" pitchFamily="2" charset="2"/>
        <a:buChar char="Ø"/>
        <a:defRPr sz="2000">
          <a:solidFill>
            <a:schemeClr val="tx1"/>
          </a:solidFill>
          <a:latin typeface="+mn-lt"/>
          <a:ea typeface="+mn-ea"/>
        </a:defRPr>
      </a:lvl5pPr>
      <a:lvl6pPr marL="25146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6pPr>
      <a:lvl7pPr marL="29718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7pPr>
      <a:lvl8pPr marL="34290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8pPr>
      <a:lvl9pPr marL="38862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wmf"/><Relationship Id="rId6" Type="http://schemas.openxmlformats.org/officeDocument/2006/relationships/image" Target="../media/image21.wmf"/><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3" Type="http://schemas.openxmlformats.org/officeDocument/2006/relationships/slideLayout" Target="../slideLayouts/slideLayout2.xml"/><Relationship Id="rId12" Type="http://schemas.openxmlformats.org/officeDocument/2006/relationships/image" Target="../media/image27.svg"/><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6.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26.png"/><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png"/><Relationship Id="rId2" Type="http://schemas.openxmlformats.org/officeDocument/2006/relationships/image" Target="../media/image29.sv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4" Type="http://schemas.openxmlformats.org/officeDocument/2006/relationships/slideLayout" Target="../slideLayouts/slideLayout11.xml"/><Relationship Id="rId13" Type="http://schemas.openxmlformats.org/officeDocument/2006/relationships/image" Target="../media/image42.png"/><Relationship Id="rId12" Type="http://schemas.openxmlformats.org/officeDocument/2006/relationships/image" Target="../media/image41.png"/><Relationship Id="rId11" Type="http://schemas.openxmlformats.org/officeDocument/2006/relationships/image" Target="../media/image40.png"/><Relationship Id="rId10" Type="http://schemas.openxmlformats.org/officeDocument/2006/relationships/image" Target="../media/image39.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6.png"/><Relationship Id="rId2" Type="http://schemas.openxmlformats.org/officeDocument/2006/relationships/image" Target="../media/image47.sv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image" Target="../media/image26.png"/><Relationship Id="rId2" Type="http://schemas.openxmlformats.org/officeDocument/2006/relationships/image" Target="../media/image29.sv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5.svg"/><Relationship Id="rId7"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png"/><Relationship Id="rId3" Type="http://schemas.openxmlformats.org/officeDocument/2006/relationships/image" Target="../media/image26.png"/><Relationship Id="rId2" Type="http://schemas.openxmlformats.org/officeDocument/2006/relationships/image" Target="../media/image47.svg"/><Relationship Id="rId14" Type="http://schemas.openxmlformats.org/officeDocument/2006/relationships/slideLayout" Target="../slideLayouts/slideLayout11.xml"/><Relationship Id="rId13" Type="http://schemas.openxmlformats.org/officeDocument/2006/relationships/image" Target="../media/image54.svg"/><Relationship Id="rId12" Type="http://schemas.openxmlformats.org/officeDocument/2006/relationships/image" Target="../media/image53.png"/><Relationship Id="rId11" Type="http://schemas.openxmlformats.org/officeDocument/2006/relationships/image" Target="../media/image52.svg"/><Relationship Id="rId10" Type="http://schemas.openxmlformats.org/officeDocument/2006/relationships/image" Target="../media/image51.png"/><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9" Type="http://schemas.openxmlformats.org/officeDocument/2006/relationships/image" Target="../media/image63.jpeg"/><Relationship Id="rId8" Type="http://schemas.openxmlformats.org/officeDocument/2006/relationships/image" Target="../media/image62.jpeg"/><Relationship Id="rId7" Type="http://schemas.openxmlformats.org/officeDocument/2006/relationships/image" Target="../media/image61.jpeg"/><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jpeg"/><Relationship Id="rId10" Type="http://schemas.openxmlformats.org/officeDocument/2006/relationships/slideLayout" Target="../slideLayouts/slideLayout4.xml"/><Relationship Id="rId1" Type="http://schemas.openxmlformats.org/officeDocument/2006/relationships/image" Target="../media/image55.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microsoft.com/office/2007/relationships/hdphoto" Target="../media/image10.wdp"/><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microsoft.com/office/2007/relationships/hdphoto" Target="../media/image4.wdp"/><Relationship Id="rId13" Type="http://schemas.openxmlformats.org/officeDocument/2006/relationships/slideLayout" Target="../slideLayouts/slideLayout4.xml"/><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9" Type="http://schemas.openxmlformats.org/officeDocument/2006/relationships/image" Target="../media/image69.jpeg"/><Relationship Id="rId8" Type="http://schemas.microsoft.com/office/2007/relationships/hdphoto" Target="../media/image68.wdp"/><Relationship Id="rId7" Type="http://schemas.openxmlformats.org/officeDocument/2006/relationships/image" Target="../media/image67.png"/><Relationship Id="rId6" Type="http://schemas.openxmlformats.org/officeDocument/2006/relationships/hyperlink" Target="http://www.ebay.com/" TargetMode="External"/><Relationship Id="rId5" Type="http://schemas.openxmlformats.org/officeDocument/2006/relationships/image" Target="../media/image66.png"/><Relationship Id="rId4" Type="http://schemas.openxmlformats.org/officeDocument/2006/relationships/hyperlink" Target="http://www.facebook.com/r.php" TargetMode="External"/><Relationship Id="rId31" Type="http://schemas.openxmlformats.org/officeDocument/2006/relationships/slideLayout" Target="../slideLayouts/slideLayout2.xml"/><Relationship Id="rId30" Type="http://schemas.openxmlformats.org/officeDocument/2006/relationships/image" Target="../media/image88.jpeg"/><Relationship Id="rId3" Type="http://schemas.openxmlformats.org/officeDocument/2006/relationships/image" Target="../media/image65.jpeg"/><Relationship Id="rId29" Type="http://schemas.openxmlformats.org/officeDocument/2006/relationships/image" Target="../media/image87.jpeg"/><Relationship Id="rId28" Type="http://schemas.openxmlformats.org/officeDocument/2006/relationships/image" Target="../media/image86.jpeg"/><Relationship Id="rId27" Type="http://schemas.openxmlformats.org/officeDocument/2006/relationships/image" Target="../media/image85.png"/><Relationship Id="rId26" Type="http://schemas.openxmlformats.org/officeDocument/2006/relationships/image" Target="../media/image84.jpeg"/><Relationship Id="rId25" Type="http://schemas.openxmlformats.org/officeDocument/2006/relationships/hyperlink" Target="http://images.google.com/imgres?imgurl=http://rtmulcahy.files.wordpress.com/2007/06/cellphone.gif&amp;imgrefurl=http://rtmulcahy.wordpress.com/2007/06/&amp;h=360&amp;w=334&amp;sz=36&amp;hl=en&amp;start=1&amp;tbnid=xT9wMZ61r7KFCM:&amp;tbnh=121&amp;tbnw=112&amp;prev=/images?q=cell+phone&amp;gbv=2&amp;hl=en" TargetMode="External"/><Relationship Id="rId24" Type="http://schemas.openxmlformats.org/officeDocument/2006/relationships/image" Target="../media/image83.jpeg"/><Relationship Id="rId23" Type="http://schemas.openxmlformats.org/officeDocument/2006/relationships/hyperlink" Target="http://images.google.com/imgres?imgurl=http://www.wpclipart.com/telephone/telephone_cartoon.png&amp;imgrefurl=http://policeonthescene.libsyn.com/&amp;h=264&amp;w=270&amp;sz=37&amp;hl=en&amp;start=8&amp;tbnid=8sTVCGh5uzf1gM:&amp;tbnh=110&amp;tbnw=113&amp;prev=/images?q=telephone&amp;gbv=2&amp;hl=en" TargetMode="External"/><Relationship Id="rId22" Type="http://schemas.openxmlformats.org/officeDocument/2006/relationships/image" Target="../media/image82.jpeg"/><Relationship Id="rId21" Type="http://schemas.microsoft.com/office/2007/relationships/hdphoto" Target="../media/image81.wdp"/><Relationship Id="rId20" Type="http://schemas.openxmlformats.org/officeDocument/2006/relationships/image" Target="../media/image80.png"/><Relationship Id="rId2" Type="http://schemas.openxmlformats.org/officeDocument/2006/relationships/hyperlink" Target="http://images.google.com/imgres?imgurl=http://www.uberreview.com/wp-content/uploads/youtube_logo.jpg&amp;imgrefurl=http://current.com/items/88859385_youtube_criticised_for_gang_rape_video&amp;h=450&amp;w=600&amp;sz=27&amp;hl=en&amp;start=18&amp;tbnid=uG9PhuBLX4dJJM:&amp;tbnh=101&amp;tbnw=135&amp;prev=/images?q=youtube&amp;gbv=2&amp;hl=en" TargetMode="External"/><Relationship Id="rId19" Type="http://schemas.openxmlformats.org/officeDocument/2006/relationships/image" Target="../media/image79.jpeg"/><Relationship Id="rId18" Type="http://schemas.microsoft.com/office/2007/relationships/hdphoto" Target="../media/image78.wdp"/><Relationship Id="rId17" Type="http://schemas.openxmlformats.org/officeDocument/2006/relationships/image" Target="../media/image77.png"/><Relationship Id="rId16" Type="http://schemas.openxmlformats.org/officeDocument/2006/relationships/image" Target="../media/image76.png"/><Relationship Id="rId15" Type="http://schemas.microsoft.com/office/2007/relationships/hdphoto" Target="../media/image75.wdp"/><Relationship Id="rId14" Type="http://schemas.openxmlformats.org/officeDocument/2006/relationships/image" Target="../media/image74.png"/><Relationship Id="rId13" Type="http://schemas.openxmlformats.org/officeDocument/2006/relationships/image" Target="../media/image73.jpeg"/><Relationship Id="rId12" Type="http://schemas.openxmlformats.org/officeDocument/2006/relationships/image" Target="../media/image72.jpeg"/><Relationship Id="rId11" Type="http://schemas.openxmlformats.org/officeDocument/2006/relationships/image" Target="../media/image71.jpeg"/><Relationship Id="rId10" Type="http://schemas.openxmlformats.org/officeDocument/2006/relationships/image" Target="../media/image70.png"/><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5400" dirty="0">
                <a:latin typeface="+mn-ea"/>
                <a:ea typeface="+mn-ea"/>
              </a:rPr>
              <a:t>计算机网络</a:t>
            </a:r>
            <a:endParaRPr lang="zh-CN" altLang="en-US" sz="5400" dirty="0">
              <a:latin typeface="+mn-ea"/>
              <a:ea typeface="+mn-ea"/>
            </a:endParaRPr>
          </a:p>
        </p:txBody>
      </p:sp>
      <p:sp>
        <p:nvSpPr>
          <p:cNvPr id="3" name="副标题 2"/>
          <p:cNvSpPr>
            <a:spLocks noGrp="1"/>
          </p:cNvSpPr>
          <p:nvPr>
            <p:ph type="subTitle" idx="1"/>
          </p:nvPr>
        </p:nvSpPr>
        <p:spPr/>
        <p:txBody>
          <a:bodyPr/>
          <a:lstStyle/>
          <a:p>
            <a:r>
              <a:rPr lang="zh-CN" altLang="en-US" dirty="0">
                <a:latin typeface="+mn-ea"/>
                <a:ea typeface="+mn-ea"/>
                <a:cs typeface="华文琥珀" panose="02010800040101010101" charset="-122"/>
              </a:rPr>
              <a:t>胡亮</a:t>
            </a:r>
            <a:r>
              <a:rPr lang="en-US" altLang="zh-CN" dirty="0">
                <a:latin typeface="+mn-ea"/>
                <a:ea typeface="+mn-ea"/>
                <a:cs typeface="华文琥珀" panose="02010800040101010101" charset="-122"/>
              </a:rPr>
              <a:t> </a:t>
            </a:r>
            <a:r>
              <a:rPr lang="zh-CN" altLang="en-US" dirty="0">
                <a:latin typeface="+mn-ea"/>
                <a:ea typeface="+mn-ea"/>
                <a:cs typeface="华文琥珀" panose="02010800040101010101" charset="-122"/>
              </a:rPr>
              <a:t>等编著</a:t>
            </a:r>
            <a:endParaRPr lang="zh-CN" altLang="en-US" dirty="0">
              <a:latin typeface="+mn-ea"/>
              <a:ea typeface="+mn-ea"/>
              <a:cs typeface="华文琥珀" panose="020108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通信子网和资源子网</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5" name="Oval 179" descr="20%"/>
          <p:cNvSpPr>
            <a:spLocks noChangeArrowheads="1"/>
          </p:cNvSpPr>
          <p:nvPr/>
        </p:nvSpPr>
        <p:spPr bwMode="auto">
          <a:xfrm>
            <a:off x="1992313" y="1341438"/>
            <a:ext cx="8280400" cy="5040312"/>
          </a:xfrm>
          <a:prstGeom prst="ellipse">
            <a:avLst/>
          </a:prstGeom>
          <a:pattFill prst="pct20">
            <a:fgClr>
              <a:schemeClr val="accent1"/>
            </a:fgClr>
            <a:bgClr>
              <a:schemeClr val="bg1"/>
            </a:bgClr>
          </a:pattFill>
          <a:ln>
            <a:noFill/>
          </a:ln>
          <a:effectLst/>
          <a:extLst>
            <a:ext uri="{91240B29-F687-4F45-9708-019B960494DF}">
              <a14:hiddenLine xmlns:a14="http://schemas.microsoft.com/office/drawing/2010/main" w="9525">
                <a:pattFill prst="pct10">
                  <a:fgClr>
                    <a:schemeClr val="tx1"/>
                  </a:fgClr>
                  <a:bgClr>
                    <a:srgbClr val="FFFFFF"/>
                  </a:bgClr>
                </a:patt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600">
              <a:latin typeface="+mn-ea"/>
              <a:ea typeface="+mn-ea"/>
            </a:endParaRPr>
          </a:p>
        </p:txBody>
      </p:sp>
      <p:grpSp>
        <p:nvGrpSpPr>
          <p:cNvPr id="6" name="Group 59"/>
          <p:cNvGrpSpPr/>
          <p:nvPr/>
        </p:nvGrpSpPr>
        <p:grpSpPr bwMode="auto">
          <a:xfrm>
            <a:off x="4008438" y="2492376"/>
            <a:ext cx="4464050" cy="2665413"/>
            <a:chOff x="2949" y="196"/>
            <a:chExt cx="941" cy="598"/>
          </a:xfrm>
        </p:grpSpPr>
        <p:sp>
          <p:nvSpPr>
            <p:cNvPr id="7" name="Oval 60"/>
            <p:cNvSpPr>
              <a:spLocks noChangeArrowheads="1"/>
            </p:cNvSpPr>
            <p:nvPr/>
          </p:nvSpPr>
          <p:spPr bwMode="auto">
            <a:xfrm>
              <a:off x="3168" y="196"/>
              <a:ext cx="407" cy="162"/>
            </a:xfrm>
            <a:prstGeom prst="ellipse">
              <a:avLst/>
            </a:prstGeom>
            <a:solidFill>
              <a:srgbClr val="C0C0C0"/>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8" name="Oval 61"/>
            <p:cNvSpPr>
              <a:spLocks noChangeArrowheads="1"/>
            </p:cNvSpPr>
            <p:nvPr/>
          </p:nvSpPr>
          <p:spPr bwMode="auto">
            <a:xfrm rot="900000">
              <a:off x="3512" y="252"/>
              <a:ext cx="275" cy="131"/>
            </a:xfrm>
            <a:prstGeom prst="ellipse">
              <a:avLst/>
            </a:prstGeom>
            <a:solidFill>
              <a:srgbClr val="C0C0C0"/>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9" name="Oval 62"/>
            <p:cNvSpPr>
              <a:spLocks noChangeArrowheads="1"/>
            </p:cNvSpPr>
            <p:nvPr/>
          </p:nvSpPr>
          <p:spPr bwMode="auto">
            <a:xfrm rot="1500000">
              <a:off x="3650" y="385"/>
              <a:ext cx="240" cy="153"/>
            </a:xfrm>
            <a:prstGeom prst="ellipse">
              <a:avLst/>
            </a:prstGeom>
            <a:solidFill>
              <a:srgbClr val="C0C0C0"/>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10" name="Oval 63"/>
            <p:cNvSpPr>
              <a:spLocks noChangeArrowheads="1"/>
            </p:cNvSpPr>
            <p:nvPr/>
          </p:nvSpPr>
          <p:spPr bwMode="auto">
            <a:xfrm rot="-1560000">
              <a:off x="3573" y="537"/>
              <a:ext cx="291" cy="189"/>
            </a:xfrm>
            <a:prstGeom prst="ellipse">
              <a:avLst/>
            </a:prstGeom>
            <a:solidFill>
              <a:srgbClr val="C0C0C0"/>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11" name="Oval 64"/>
            <p:cNvSpPr>
              <a:spLocks noChangeArrowheads="1"/>
            </p:cNvSpPr>
            <p:nvPr/>
          </p:nvSpPr>
          <p:spPr bwMode="auto">
            <a:xfrm>
              <a:off x="3216" y="555"/>
              <a:ext cx="471" cy="239"/>
            </a:xfrm>
            <a:prstGeom prst="ellipse">
              <a:avLst/>
            </a:prstGeom>
            <a:solidFill>
              <a:srgbClr val="C0C0C0"/>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12" name="Oval 65"/>
            <p:cNvSpPr>
              <a:spLocks noChangeArrowheads="1"/>
            </p:cNvSpPr>
            <p:nvPr/>
          </p:nvSpPr>
          <p:spPr bwMode="auto">
            <a:xfrm rot="1080000">
              <a:off x="3023" y="555"/>
              <a:ext cx="265" cy="156"/>
            </a:xfrm>
            <a:prstGeom prst="ellipse">
              <a:avLst/>
            </a:prstGeom>
            <a:solidFill>
              <a:srgbClr val="C0C0C0"/>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13" name="Oval 66"/>
            <p:cNvSpPr>
              <a:spLocks noChangeArrowheads="1"/>
            </p:cNvSpPr>
            <p:nvPr/>
          </p:nvSpPr>
          <p:spPr bwMode="auto">
            <a:xfrm>
              <a:off x="2949" y="432"/>
              <a:ext cx="217" cy="156"/>
            </a:xfrm>
            <a:prstGeom prst="ellipse">
              <a:avLst/>
            </a:prstGeom>
            <a:solidFill>
              <a:srgbClr val="C0C0C0"/>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14" name="Oval 67"/>
            <p:cNvSpPr>
              <a:spLocks noChangeArrowheads="1"/>
            </p:cNvSpPr>
            <p:nvPr/>
          </p:nvSpPr>
          <p:spPr bwMode="auto">
            <a:xfrm rot="-1860000">
              <a:off x="2984" y="310"/>
              <a:ext cx="295" cy="156"/>
            </a:xfrm>
            <a:prstGeom prst="ellipse">
              <a:avLst/>
            </a:prstGeom>
            <a:solidFill>
              <a:srgbClr val="C0C0C0"/>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15"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16"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17"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grpSp>
      <p:sp>
        <p:nvSpPr>
          <p:cNvPr id="18" name="Line 41"/>
          <p:cNvSpPr>
            <a:spLocks noChangeShapeType="1"/>
          </p:cNvSpPr>
          <p:nvPr/>
        </p:nvSpPr>
        <p:spPr bwMode="auto">
          <a:xfrm flipV="1">
            <a:off x="5173615" y="3316956"/>
            <a:ext cx="1891949" cy="280660"/>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19" name="Line 42"/>
          <p:cNvSpPr>
            <a:spLocks noChangeShapeType="1"/>
          </p:cNvSpPr>
          <p:nvPr/>
        </p:nvSpPr>
        <p:spPr bwMode="auto">
          <a:xfrm>
            <a:off x="6230491" y="3176370"/>
            <a:ext cx="673496" cy="1017377"/>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20" name="Line 150"/>
          <p:cNvSpPr>
            <a:spLocks noChangeShapeType="1"/>
          </p:cNvSpPr>
          <p:nvPr/>
        </p:nvSpPr>
        <p:spPr bwMode="auto">
          <a:xfrm flipV="1">
            <a:off x="5568459" y="3473106"/>
            <a:ext cx="1487652" cy="933975"/>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21" name="Line 151"/>
          <p:cNvSpPr>
            <a:spLocks noChangeShapeType="1"/>
          </p:cNvSpPr>
          <p:nvPr/>
        </p:nvSpPr>
        <p:spPr bwMode="auto">
          <a:xfrm flipH="1">
            <a:off x="5173615" y="2978666"/>
            <a:ext cx="620632" cy="441726"/>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22" name="Line 152"/>
          <p:cNvSpPr>
            <a:spLocks noChangeShapeType="1"/>
          </p:cNvSpPr>
          <p:nvPr/>
        </p:nvSpPr>
        <p:spPr bwMode="auto">
          <a:xfrm flipH="1" flipV="1">
            <a:off x="5002494" y="3814175"/>
            <a:ext cx="211825" cy="408278"/>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23" name="Line 153"/>
          <p:cNvSpPr>
            <a:spLocks noChangeShapeType="1"/>
          </p:cNvSpPr>
          <p:nvPr/>
        </p:nvSpPr>
        <p:spPr bwMode="auto">
          <a:xfrm flipV="1">
            <a:off x="5568459" y="4525456"/>
            <a:ext cx="1237179" cy="8475"/>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24" name="Line 155"/>
          <p:cNvSpPr>
            <a:spLocks noChangeShapeType="1"/>
          </p:cNvSpPr>
          <p:nvPr/>
        </p:nvSpPr>
        <p:spPr bwMode="auto">
          <a:xfrm flipH="1">
            <a:off x="7184955" y="3551028"/>
            <a:ext cx="87259" cy="674354"/>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25" name="Line 154"/>
          <p:cNvSpPr>
            <a:spLocks noChangeShapeType="1"/>
          </p:cNvSpPr>
          <p:nvPr/>
        </p:nvSpPr>
        <p:spPr bwMode="auto">
          <a:xfrm>
            <a:off x="6302013" y="2924869"/>
            <a:ext cx="763551" cy="280660"/>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26" name="Line 180"/>
          <p:cNvSpPr>
            <a:spLocks noChangeShapeType="1"/>
          </p:cNvSpPr>
          <p:nvPr/>
        </p:nvSpPr>
        <p:spPr bwMode="auto">
          <a:xfrm flipH="1">
            <a:off x="5509354" y="3162511"/>
            <a:ext cx="442183" cy="1037985"/>
          </a:xfrm>
          <a:prstGeom prst="line">
            <a:avLst/>
          </a:prstGeom>
          <a:noFill/>
          <a:ln w="28575">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27" name="Line 181"/>
          <p:cNvSpPr>
            <a:spLocks noChangeShapeType="1"/>
          </p:cNvSpPr>
          <p:nvPr/>
        </p:nvSpPr>
        <p:spPr bwMode="auto">
          <a:xfrm>
            <a:off x="2927352" y="2781300"/>
            <a:ext cx="1762360" cy="722921"/>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latin typeface="+mn-ea"/>
              <a:ea typeface="+mn-ea"/>
            </a:endParaRPr>
          </a:p>
        </p:txBody>
      </p:sp>
      <p:sp>
        <p:nvSpPr>
          <p:cNvPr id="28" name="Line 182"/>
          <p:cNvSpPr>
            <a:spLocks noChangeShapeType="1"/>
          </p:cNvSpPr>
          <p:nvPr/>
        </p:nvSpPr>
        <p:spPr bwMode="auto">
          <a:xfrm>
            <a:off x="4079877" y="2133600"/>
            <a:ext cx="1714370" cy="734954"/>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latin typeface="+mn-ea"/>
              <a:ea typeface="+mn-ea"/>
            </a:endParaRPr>
          </a:p>
        </p:txBody>
      </p:sp>
      <p:sp>
        <p:nvSpPr>
          <p:cNvPr id="29" name="Line 183"/>
          <p:cNvSpPr>
            <a:spLocks noChangeShapeType="1"/>
          </p:cNvSpPr>
          <p:nvPr/>
        </p:nvSpPr>
        <p:spPr bwMode="auto">
          <a:xfrm>
            <a:off x="5808665" y="1916114"/>
            <a:ext cx="142874" cy="722069"/>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latin typeface="+mn-ea"/>
              <a:ea typeface="+mn-ea"/>
            </a:endParaRPr>
          </a:p>
        </p:txBody>
      </p:sp>
      <p:sp>
        <p:nvSpPr>
          <p:cNvPr id="30" name="Line 184"/>
          <p:cNvSpPr>
            <a:spLocks noChangeShapeType="1"/>
          </p:cNvSpPr>
          <p:nvPr/>
        </p:nvSpPr>
        <p:spPr bwMode="auto">
          <a:xfrm flipH="1">
            <a:off x="7416039" y="2060576"/>
            <a:ext cx="408747" cy="972617"/>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latin typeface="+mn-ea"/>
              <a:ea typeface="+mn-ea"/>
            </a:endParaRPr>
          </a:p>
        </p:txBody>
      </p:sp>
      <p:sp>
        <p:nvSpPr>
          <p:cNvPr id="31" name="Line 185"/>
          <p:cNvSpPr>
            <a:spLocks noChangeShapeType="1"/>
          </p:cNvSpPr>
          <p:nvPr/>
        </p:nvSpPr>
        <p:spPr bwMode="auto">
          <a:xfrm flipH="1">
            <a:off x="7578390" y="3141663"/>
            <a:ext cx="1902159" cy="11463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latin typeface="+mn-ea"/>
              <a:ea typeface="+mn-ea"/>
            </a:endParaRPr>
          </a:p>
        </p:txBody>
      </p:sp>
      <p:sp>
        <p:nvSpPr>
          <p:cNvPr id="32" name="Line 186"/>
          <p:cNvSpPr>
            <a:spLocks noChangeShapeType="1"/>
          </p:cNvSpPr>
          <p:nvPr/>
        </p:nvSpPr>
        <p:spPr bwMode="auto">
          <a:xfrm>
            <a:off x="7549467" y="3473106"/>
            <a:ext cx="1715183" cy="1324319"/>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latin typeface="+mn-ea"/>
              <a:ea typeface="+mn-ea"/>
            </a:endParaRPr>
          </a:p>
        </p:txBody>
      </p:sp>
      <p:sp>
        <p:nvSpPr>
          <p:cNvPr id="33" name="Line 187"/>
          <p:cNvSpPr>
            <a:spLocks noChangeShapeType="1"/>
          </p:cNvSpPr>
          <p:nvPr/>
        </p:nvSpPr>
        <p:spPr bwMode="auto">
          <a:xfrm>
            <a:off x="7184955" y="4704496"/>
            <a:ext cx="711272" cy="1172429"/>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latin typeface="+mn-ea"/>
              <a:ea typeface="+mn-ea"/>
            </a:endParaRPr>
          </a:p>
        </p:txBody>
      </p:sp>
      <p:sp>
        <p:nvSpPr>
          <p:cNvPr id="34" name="Line 188"/>
          <p:cNvSpPr>
            <a:spLocks noChangeShapeType="1"/>
          </p:cNvSpPr>
          <p:nvPr/>
        </p:nvSpPr>
        <p:spPr bwMode="auto">
          <a:xfrm flipH="1">
            <a:off x="6672261" y="4704496"/>
            <a:ext cx="305884" cy="1245455"/>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latin typeface="+mn-ea"/>
              <a:ea typeface="+mn-ea"/>
            </a:endParaRPr>
          </a:p>
        </p:txBody>
      </p:sp>
      <p:sp>
        <p:nvSpPr>
          <p:cNvPr id="35" name="Line 189"/>
          <p:cNvSpPr>
            <a:spLocks noChangeShapeType="1"/>
          </p:cNvSpPr>
          <p:nvPr/>
        </p:nvSpPr>
        <p:spPr bwMode="auto">
          <a:xfrm flipV="1">
            <a:off x="4224338" y="4648227"/>
            <a:ext cx="850904" cy="796898"/>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latin typeface="+mn-ea"/>
              <a:ea typeface="+mn-ea"/>
            </a:endParaRPr>
          </a:p>
        </p:txBody>
      </p:sp>
      <p:sp>
        <p:nvSpPr>
          <p:cNvPr id="36" name="Line 190"/>
          <p:cNvSpPr>
            <a:spLocks noChangeShapeType="1"/>
          </p:cNvSpPr>
          <p:nvPr/>
        </p:nvSpPr>
        <p:spPr bwMode="auto">
          <a:xfrm flipV="1">
            <a:off x="3216276" y="3814915"/>
            <a:ext cx="1498081" cy="1198410"/>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latin typeface="+mn-ea"/>
              <a:ea typeface="+mn-ea"/>
            </a:endParaRPr>
          </a:p>
        </p:txBody>
      </p:sp>
      <p:sp>
        <p:nvSpPr>
          <p:cNvPr id="37" name="Line 191"/>
          <p:cNvSpPr>
            <a:spLocks noChangeShapeType="1"/>
          </p:cNvSpPr>
          <p:nvPr/>
        </p:nvSpPr>
        <p:spPr bwMode="auto">
          <a:xfrm flipV="1">
            <a:off x="2495550" y="3716338"/>
            <a:ext cx="2160588" cy="144462"/>
          </a:xfrm>
          <a:prstGeom prst="line">
            <a:avLst/>
          </a:prstGeom>
          <a:noFill/>
          <a:ln w="1905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latin typeface="+mn-ea"/>
              <a:ea typeface="+mn-ea"/>
            </a:endParaRPr>
          </a:p>
        </p:txBody>
      </p:sp>
      <p:pic>
        <p:nvPicPr>
          <p:cNvPr id="43" name="Picture 15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40464" y="5661026"/>
            <a:ext cx="865187"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164" descr="MC90043484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289" y="4365625"/>
            <a:ext cx="865187"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68" descr="MC90043524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264651" y="2781300"/>
            <a:ext cx="53181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71" descr="MC90043484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3429000"/>
            <a:ext cx="865188"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72" descr="MC90043524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9738" y="1412875"/>
            <a:ext cx="531812"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174" descr="MC90043154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8889" y="5516563"/>
            <a:ext cx="45878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76" descr="MC90023949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91401" y="1628776"/>
            <a:ext cx="93662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77" descr="MC900018299[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19514" y="1773238"/>
            <a:ext cx="649287"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Oval 194"/>
          <p:cNvSpPr>
            <a:spLocks noChangeArrowheads="1"/>
          </p:cNvSpPr>
          <p:nvPr/>
        </p:nvSpPr>
        <p:spPr bwMode="auto">
          <a:xfrm>
            <a:off x="5303838" y="3500438"/>
            <a:ext cx="1871662" cy="792162"/>
          </a:xfrm>
          <a:prstGeom prst="ellipse">
            <a:avLst/>
          </a:prstGeom>
          <a:solidFill>
            <a:schemeClr val="bg2">
              <a:alpha val="70000"/>
            </a:schemeClr>
          </a:solidFill>
          <a:ln>
            <a:noFill/>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dirty="0">
                <a:solidFill>
                  <a:schemeClr val="bg1"/>
                </a:solidFill>
                <a:latin typeface="微软雅黑 Light" panose="020B0502040204020203" pitchFamily="34" charset="-122"/>
                <a:ea typeface="微软雅黑 Light" panose="020B0502040204020203" pitchFamily="34" charset="-122"/>
              </a:rPr>
              <a:t>通信子网</a:t>
            </a:r>
            <a:endParaRPr lang="zh-CN" altLang="en-US" sz="2800" dirty="0">
              <a:solidFill>
                <a:schemeClr val="bg1"/>
              </a:solidFill>
              <a:latin typeface="微软雅黑 Light" panose="020B0502040204020203" pitchFamily="34" charset="-122"/>
              <a:ea typeface="微软雅黑 Light" panose="020B0502040204020203" pitchFamily="34" charset="-122"/>
            </a:endParaRPr>
          </a:p>
        </p:txBody>
      </p:sp>
      <p:sp>
        <p:nvSpPr>
          <p:cNvPr id="54" name="Oval 195"/>
          <p:cNvSpPr>
            <a:spLocks noChangeArrowheads="1"/>
          </p:cNvSpPr>
          <p:nvPr/>
        </p:nvSpPr>
        <p:spPr bwMode="auto">
          <a:xfrm>
            <a:off x="4295776" y="5373688"/>
            <a:ext cx="1871663" cy="792162"/>
          </a:xfrm>
          <a:prstGeom prst="ellipse">
            <a:avLst/>
          </a:prstGeom>
          <a:solidFill>
            <a:srgbClr val="EAEAEA">
              <a:alpha val="60000"/>
            </a:srgbClr>
          </a:solidFill>
          <a:ln>
            <a:noFill/>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800" dirty="0">
                <a:solidFill>
                  <a:schemeClr val="tx2"/>
                </a:solidFill>
                <a:latin typeface="微软雅黑 Light" panose="020B0502040204020203" pitchFamily="34" charset="-122"/>
                <a:ea typeface="微软雅黑 Light" panose="020B0502040204020203" pitchFamily="34" charset="-122"/>
              </a:rPr>
              <a:t>资源子网</a:t>
            </a:r>
            <a:endParaRPr lang="zh-CN" altLang="en-US" sz="2800" dirty="0">
              <a:solidFill>
                <a:schemeClr val="tx2"/>
              </a:solidFill>
              <a:latin typeface="微软雅黑 Light" panose="020B0502040204020203" pitchFamily="34" charset="-122"/>
              <a:ea typeface="微软雅黑 Light" panose="020B0502040204020203" pitchFamily="34" charset="-122"/>
            </a:endParaRPr>
          </a:p>
        </p:txBody>
      </p:sp>
      <p:pic>
        <p:nvPicPr>
          <p:cNvPr id="55" name="Picture 198" descr="MC900439798[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7350" y="4868864"/>
            <a:ext cx="36353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 descr="See the source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24815" y="5221218"/>
            <a:ext cx="665670" cy="665670"/>
          </a:xfrm>
          <a:prstGeom prst="rect">
            <a:avLst/>
          </a:prstGeom>
          <a:noFill/>
          <a:extLst>
            <a:ext uri="{909E8E84-426E-40DD-AFC4-6F175D3DCCD1}">
              <a14:hiddenFill xmlns:a14="http://schemas.microsoft.com/office/drawing/2010/main">
                <a:solidFill>
                  <a:srgbClr val="FFFFFF"/>
                </a:solidFill>
              </a14:hiddenFill>
            </a:ext>
          </a:extLst>
        </p:spPr>
      </p:pic>
      <p:pic>
        <p:nvPicPr>
          <p:cNvPr id="57" name="图片 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24202" y="2528886"/>
            <a:ext cx="577021" cy="684214"/>
          </a:xfrm>
          <a:prstGeom prst="rect">
            <a:avLst/>
          </a:prstGeom>
        </p:spPr>
      </p:pic>
      <p:pic>
        <p:nvPicPr>
          <p:cNvPr id="59" name="图形 5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98013" y="2645232"/>
            <a:ext cx="504000" cy="504000"/>
          </a:xfrm>
          <a:prstGeom prst="rect">
            <a:avLst/>
          </a:prstGeom>
        </p:spPr>
      </p:pic>
      <p:pic>
        <p:nvPicPr>
          <p:cNvPr id="62" name="图形 6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5645" y="3321810"/>
            <a:ext cx="504000" cy="504000"/>
          </a:xfrm>
          <a:prstGeom prst="rect">
            <a:avLst/>
          </a:prstGeom>
        </p:spPr>
      </p:pic>
      <p:pic>
        <p:nvPicPr>
          <p:cNvPr id="63" name="图形 6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71467" y="4210890"/>
            <a:ext cx="504000" cy="504000"/>
          </a:xfrm>
          <a:prstGeom prst="rect">
            <a:avLst/>
          </a:prstGeom>
        </p:spPr>
      </p:pic>
      <p:pic>
        <p:nvPicPr>
          <p:cNvPr id="64" name="图形 6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5639" y="4200496"/>
            <a:ext cx="504000" cy="504000"/>
          </a:xfrm>
          <a:prstGeom prst="rect">
            <a:avLst/>
          </a:prstGeom>
        </p:spPr>
      </p:pic>
      <p:pic>
        <p:nvPicPr>
          <p:cNvPr id="65" name="图形 64"/>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5566" y="3040278"/>
            <a:ext cx="504000" cy="50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dissolv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计算机网络拓扑结构</a:t>
            </a:r>
            <a:endParaRPr lang="zh-CN" altLang="en-US" dirty="0"/>
          </a:p>
        </p:txBody>
      </p:sp>
      <p:sp>
        <p:nvSpPr>
          <p:cNvPr id="3" name="内容占位符 2"/>
          <p:cNvSpPr>
            <a:spLocks noGrp="1"/>
          </p:cNvSpPr>
          <p:nvPr>
            <p:ph idx="1"/>
          </p:nvPr>
        </p:nvSpPr>
        <p:spPr/>
        <p:txBody>
          <a:bodyPr>
            <a:normAutofit/>
          </a:bodyPr>
          <a:lstStyle/>
          <a:p>
            <a:pPr eaLnBrk="1" hangingPunct="1"/>
            <a:r>
              <a:rPr lang="zh-CN" altLang="en-US" dirty="0"/>
              <a:t>计算机网络的拓扑结构</a:t>
            </a:r>
            <a:endParaRPr lang="en-US" altLang="zh-CN" dirty="0"/>
          </a:p>
          <a:p>
            <a:pPr lvl="1"/>
            <a:r>
              <a:rPr lang="zh-CN" altLang="en-US" dirty="0"/>
              <a:t>网络中各结点间的互联模式，即网络链路与结点的几何布局</a:t>
            </a:r>
            <a:endParaRPr lang="en-US" altLang="zh-CN" dirty="0"/>
          </a:p>
          <a:p>
            <a:r>
              <a:rPr lang="zh-CN" altLang="en-US" dirty="0"/>
              <a:t>常见的基本网络拓扑结构</a:t>
            </a:r>
            <a:endParaRPr lang="en-US" altLang="zh-CN" dirty="0"/>
          </a:p>
          <a:p>
            <a:pPr lvl="1"/>
            <a:r>
              <a:rPr lang="zh-CN" altLang="en-US" dirty="0"/>
              <a:t>星状拓扑</a:t>
            </a:r>
            <a:r>
              <a:rPr lang="en-US" altLang="zh-CN" dirty="0"/>
              <a:t>(Star Topology)</a:t>
            </a:r>
            <a:endParaRPr lang="en-US" altLang="zh-CN" dirty="0"/>
          </a:p>
          <a:p>
            <a:pPr lvl="1"/>
            <a:r>
              <a:rPr lang="zh-CN" altLang="en-US" dirty="0"/>
              <a:t>环状拓扑</a:t>
            </a:r>
            <a:r>
              <a:rPr lang="en-US" altLang="zh-CN" dirty="0"/>
              <a:t>(Ring Topology)</a:t>
            </a:r>
            <a:endParaRPr lang="en-US" altLang="zh-CN" dirty="0"/>
          </a:p>
          <a:p>
            <a:pPr lvl="1"/>
            <a:r>
              <a:rPr lang="zh-CN" altLang="en-US" dirty="0"/>
              <a:t>总线型拓扑</a:t>
            </a:r>
            <a:r>
              <a:rPr lang="en-US" altLang="zh-CN" dirty="0"/>
              <a:t>(Bus Topology)</a:t>
            </a:r>
            <a:endParaRPr lang="en-US" altLang="zh-CN" dirty="0"/>
          </a:p>
          <a:p>
            <a:pPr lvl="1"/>
            <a:r>
              <a:rPr lang="zh-CN" altLang="en-US" dirty="0"/>
              <a:t>网状拓扑</a:t>
            </a:r>
            <a:r>
              <a:rPr lang="en-US" altLang="zh-CN" dirty="0"/>
              <a:t>(Mesh Topology)</a:t>
            </a:r>
            <a:endParaRPr lang="en-US" altLang="zh-CN" dirty="0"/>
          </a:p>
          <a:p>
            <a:pPr lvl="1"/>
            <a:r>
              <a:rPr lang="zh-CN" altLang="en-US" dirty="0"/>
              <a:t>树状拓扑</a:t>
            </a:r>
            <a:r>
              <a:rPr lang="en-US" altLang="zh-CN" dirty="0"/>
              <a:t>(Tree Topology)</a:t>
            </a:r>
            <a:endParaRPr lang="en-US" altLang="zh-CN" dirty="0"/>
          </a:p>
          <a:p>
            <a:pPr lvl="1"/>
            <a:r>
              <a:rPr lang="zh-CN" altLang="en-US" dirty="0"/>
              <a:t>混合型拓扑</a:t>
            </a:r>
            <a:r>
              <a:rPr lang="en-US" altLang="zh-CN" dirty="0"/>
              <a:t>(Hybrid Topology)</a:t>
            </a:r>
            <a:endParaRPr lang="en-US" altLang="zh-CN" dirty="0"/>
          </a:p>
          <a:p>
            <a:pPr marL="457200" lvl="1" indent="0">
              <a:buNone/>
            </a:pPr>
            <a:endParaRPr lang="en-US" altLang="zh-CN"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星状拓扑</a:t>
            </a:r>
            <a:endParaRPr lang="zh-CN" altLang="en-US" dirty="0"/>
          </a:p>
        </p:txBody>
      </p:sp>
      <p:sp>
        <p:nvSpPr>
          <p:cNvPr id="3" name="内容占位符 2"/>
          <p:cNvSpPr>
            <a:spLocks noGrp="1"/>
          </p:cNvSpPr>
          <p:nvPr>
            <p:ph idx="1"/>
          </p:nvPr>
        </p:nvSpPr>
        <p:spPr>
          <a:xfrm>
            <a:off x="4564016" y="1125539"/>
            <a:ext cx="6954883" cy="50085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fontScale="92500" lnSpcReduction="20000"/>
          </a:bodyPr>
          <a:lstStyle/>
          <a:p>
            <a:pPr marL="342900" indent="-342900" eaLnBrk="1" hangingPunct="1">
              <a:spcBef>
                <a:spcPct val="20000"/>
              </a:spcBef>
            </a:pPr>
            <a:r>
              <a:rPr lang="zh-CN" altLang="en-US" sz="2800" dirty="0">
                <a:solidFill>
                  <a:schemeClr val="tx1"/>
                </a:solidFill>
                <a:ea typeface="微软雅黑 Light" panose="020B0502040204020203" pitchFamily="34" charset="-122"/>
              </a:rPr>
              <a:t>每个设备通过一个中心节点（路由器或交换机）相连接，任何两个设备间收发报文都需要经过这个中心节点进行转发</a:t>
            </a:r>
            <a:endParaRPr lang="zh-CN" altLang="en-US" sz="28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优点：</a:t>
            </a:r>
            <a:endParaRPr lang="zh-CN" altLang="en-US" sz="28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拓扑结构简单：每个设备只需要一条传输链路和一个收发接口就可以与任何数量的其它设备建立连接</a:t>
            </a:r>
            <a:endParaRPr lang="zh-CN" altLang="en-US" sz="24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健壮性好：如果一条链路失效，只有连接在该链路上的设备受到影响，其它设备不受影响</a:t>
            </a:r>
            <a:endParaRPr lang="zh-CN" altLang="en-US" sz="24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便于管理：故障检测和故障隔离比较容易，通过中心节点监视链路状态就能发现定位故障</a:t>
            </a:r>
            <a:endParaRPr lang="zh-CN" altLang="en-US" sz="24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缺点：</a:t>
            </a:r>
            <a:endParaRPr lang="zh-CN" altLang="en-US" sz="28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中心节点是整个网络可靠性的瓶颈，其故障会造成整个网络瘫痪</a:t>
            </a:r>
            <a:endParaRPr lang="zh-CN" altLang="en-US" sz="2400" dirty="0">
              <a:solidFill>
                <a:schemeClr val="tx1"/>
              </a:solidFill>
              <a:ea typeface="微软雅黑 Light" panose="020B0502040204020203" pitchFamily="34" charset="-122"/>
            </a:endParaRPr>
          </a:p>
          <a:p>
            <a:pPr marL="342900" indent="-342900" eaLnBrk="1" hangingPunct="1">
              <a:spcBef>
                <a:spcPct val="20000"/>
              </a:spcBef>
            </a:pPr>
            <a:endParaRPr lang="zh-CN" altLang="en-US" sz="2800" dirty="0">
              <a:solidFill>
                <a:schemeClr val="tx1"/>
              </a:solidFill>
              <a:ea typeface="微软雅黑 Light" panose="020B0502040204020203" pitchFamily="34" charset="-122"/>
            </a:endParaRPr>
          </a:p>
        </p:txBody>
      </p:sp>
      <p:cxnSp>
        <p:nvCxnSpPr>
          <p:cNvPr id="7" name="直接连接符 6"/>
          <p:cNvCxnSpPr>
            <a:stCxn id="25" idx="2"/>
          </p:cNvCxnSpPr>
          <p:nvPr/>
        </p:nvCxnSpPr>
        <p:spPr>
          <a:xfrm flipH="1">
            <a:off x="2584878" y="2058800"/>
            <a:ext cx="1007623" cy="5034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15" idx="0"/>
          </p:cNvCxnSpPr>
          <p:nvPr/>
        </p:nvCxnSpPr>
        <p:spPr>
          <a:xfrm flipH="1">
            <a:off x="906235" y="3260989"/>
            <a:ext cx="979917" cy="618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4" idx="2"/>
          </p:cNvCxnSpPr>
          <p:nvPr/>
        </p:nvCxnSpPr>
        <p:spPr>
          <a:xfrm>
            <a:off x="1003365" y="2067046"/>
            <a:ext cx="882787" cy="4952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26" idx="0"/>
          </p:cNvCxnSpPr>
          <p:nvPr/>
        </p:nvCxnSpPr>
        <p:spPr>
          <a:xfrm>
            <a:off x="2584878" y="3260989"/>
            <a:ext cx="967790" cy="6242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形 14"/>
          <p:cNvPicPr>
            <a:picLocks noChangeAspect="1"/>
          </p:cNvPicPr>
          <p:nvPr/>
        </p:nvPicPr>
        <p:blipFill>
          <a:blip r:embed="rId1"/>
          <a:stretch>
            <a:fillRect/>
          </a:stretch>
        </p:blipFill>
        <p:spPr>
          <a:xfrm>
            <a:off x="577964" y="3879283"/>
            <a:ext cx="656542" cy="497096"/>
          </a:xfrm>
          <a:prstGeom prst="rect">
            <a:avLst/>
          </a:prstGeom>
        </p:spPr>
      </p:pic>
      <p:pic>
        <p:nvPicPr>
          <p:cNvPr id="17" name="图形 16"/>
          <p:cNvPicPr>
            <a:picLocks noChangeAspect="1"/>
          </p:cNvPicPr>
          <p:nvPr/>
        </p:nvPicPr>
        <p:blipFill>
          <a:blip r:embed="rId2"/>
          <a:stretch>
            <a:fillRect/>
          </a:stretch>
        </p:blipFill>
        <p:spPr>
          <a:xfrm>
            <a:off x="1886152" y="2562263"/>
            <a:ext cx="698726" cy="698726"/>
          </a:xfrm>
          <a:prstGeom prst="rect">
            <a:avLst/>
          </a:prstGeom>
        </p:spPr>
      </p:pic>
      <p:pic>
        <p:nvPicPr>
          <p:cNvPr id="24" name="图形 23"/>
          <p:cNvPicPr>
            <a:picLocks noChangeAspect="1"/>
          </p:cNvPicPr>
          <p:nvPr/>
        </p:nvPicPr>
        <p:blipFill>
          <a:blip r:embed="rId1"/>
          <a:stretch>
            <a:fillRect/>
          </a:stretch>
        </p:blipFill>
        <p:spPr>
          <a:xfrm>
            <a:off x="675094" y="1569950"/>
            <a:ext cx="656542" cy="497096"/>
          </a:xfrm>
          <a:prstGeom prst="rect">
            <a:avLst/>
          </a:prstGeom>
        </p:spPr>
      </p:pic>
      <p:pic>
        <p:nvPicPr>
          <p:cNvPr id="25" name="图形 24"/>
          <p:cNvPicPr>
            <a:picLocks noChangeAspect="1"/>
          </p:cNvPicPr>
          <p:nvPr/>
        </p:nvPicPr>
        <p:blipFill>
          <a:blip r:embed="rId1"/>
          <a:stretch>
            <a:fillRect/>
          </a:stretch>
        </p:blipFill>
        <p:spPr>
          <a:xfrm>
            <a:off x="3264230" y="1561704"/>
            <a:ext cx="656542" cy="497096"/>
          </a:xfrm>
          <a:prstGeom prst="rect">
            <a:avLst/>
          </a:prstGeom>
        </p:spPr>
      </p:pic>
      <p:pic>
        <p:nvPicPr>
          <p:cNvPr id="26" name="图形 25"/>
          <p:cNvPicPr>
            <a:picLocks noChangeAspect="1"/>
          </p:cNvPicPr>
          <p:nvPr/>
        </p:nvPicPr>
        <p:blipFill>
          <a:blip r:embed="rId1"/>
          <a:stretch>
            <a:fillRect/>
          </a:stretch>
        </p:blipFill>
        <p:spPr>
          <a:xfrm>
            <a:off x="3224397" y="3885265"/>
            <a:ext cx="656542" cy="497096"/>
          </a:xfrm>
          <a:prstGeom prst="rect">
            <a:avLst/>
          </a:prstGeom>
        </p:spPr>
      </p:pic>
      <p:sp>
        <p:nvSpPr>
          <p:cNvPr id="40" name="灯片编号占位符 3"/>
          <p:cNvSpPr>
            <a:spLocks noGrp="1"/>
          </p:cNvSpPr>
          <p:nvPr>
            <p:ph type="sldNum" sz="quarter" idx="12"/>
          </p:nvPr>
        </p:nvSpPr>
        <p:spPr>
          <a:xfrm>
            <a:off x="10848528" y="6453336"/>
            <a:ext cx="1188956" cy="252266"/>
          </a:xfrm>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环状拓扑</a:t>
            </a:r>
            <a:endParaRPr lang="zh-CN" altLang="en-US" dirty="0"/>
          </a:p>
        </p:txBody>
      </p:sp>
      <p:sp>
        <p:nvSpPr>
          <p:cNvPr id="3" name="内容占位符 2"/>
          <p:cNvSpPr>
            <a:spLocks noGrp="1"/>
          </p:cNvSpPr>
          <p:nvPr>
            <p:ph idx="1"/>
          </p:nvPr>
        </p:nvSpPr>
        <p:spPr>
          <a:xfrm>
            <a:off x="4564016" y="1125539"/>
            <a:ext cx="6954883" cy="50085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a:bodyPr>
          <a:lstStyle/>
          <a:p>
            <a:pPr marL="342900" indent="-342900" eaLnBrk="1" hangingPunct="1">
              <a:spcBef>
                <a:spcPct val="20000"/>
              </a:spcBef>
            </a:pPr>
            <a:r>
              <a:rPr lang="zh-CN" altLang="en-US" sz="2800" dirty="0">
                <a:solidFill>
                  <a:schemeClr val="tx1"/>
                </a:solidFill>
                <a:ea typeface="微软雅黑 Light" panose="020B0502040204020203" pitchFamily="34" charset="-122"/>
              </a:rPr>
              <a:t>网络中各设备通过一条首尾相连的通信链路连接起来，构成一个闭合环状结构的网络</a:t>
            </a:r>
            <a:endParaRPr lang="zh-CN" altLang="en-US" sz="28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优点：</a:t>
            </a:r>
            <a:endParaRPr lang="zh-CN" altLang="en-US" sz="28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环状网络相对比较容易安装和重新配置，加入和删除一个设备只需改动两条连接线即可</a:t>
            </a:r>
            <a:endParaRPr lang="zh-CN" altLang="en-US" sz="24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缺点：</a:t>
            </a:r>
            <a:endParaRPr lang="zh-CN" altLang="en-US" sz="28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如果网络规模较大，会有较大的传输延迟，所以对环的最大长度和设备数量要有限制</a:t>
            </a:r>
            <a:endParaRPr lang="zh-CN" altLang="en-US" sz="2400" dirty="0">
              <a:solidFill>
                <a:schemeClr val="tx1"/>
              </a:solidFill>
              <a:ea typeface="微软雅黑 Light" panose="020B0502040204020203" pitchFamily="34" charset="-122"/>
            </a:endParaRPr>
          </a:p>
          <a:p>
            <a:pPr marL="342900" indent="-342900" eaLnBrk="1" hangingPunct="1">
              <a:spcBef>
                <a:spcPct val="20000"/>
              </a:spcBef>
            </a:pPr>
            <a:endParaRPr lang="zh-CN" altLang="en-US" sz="2800" dirty="0">
              <a:solidFill>
                <a:schemeClr val="tx1"/>
              </a:solidFill>
              <a:ea typeface="微软雅黑 Light" panose="020B0502040204020203" pitchFamily="34" charset="-122"/>
            </a:endParaRPr>
          </a:p>
        </p:txBody>
      </p:sp>
      <p:cxnSp>
        <p:nvCxnSpPr>
          <p:cNvPr id="16" name="直接连接符 15"/>
          <p:cNvCxnSpPr>
            <a:stCxn id="14" idx="1"/>
            <a:endCxn id="24" idx="0"/>
          </p:cNvCxnSpPr>
          <p:nvPr/>
        </p:nvCxnSpPr>
        <p:spPr>
          <a:xfrm flipH="1">
            <a:off x="956254" y="1949584"/>
            <a:ext cx="972514" cy="862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14" idx="3"/>
            <a:endCxn id="25" idx="0"/>
          </p:cNvCxnSpPr>
          <p:nvPr/>
        </p:nvCxnSpPr>
        <p:spPr>
          <a:xfrm>
            <a:off x="2743949" y="1949584"/>
            <a:ext cx="1004886" cy="8622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5" idx="3"/>
            <a:endCxn id="25" idx="2"/>
          </p:cNvCxnSpPr>
          <p:nvPr/>
        </p:nvCxnSpPr>
        <p:spPr>
          <a:xfrm flipV="1">
            <a:off x="2743949" y="3428999"/>
            <a:ext cx="1004886" cy="7191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5" idx="1"/>
            <a:endCxn id="24" idx="2"/>
          </p:cNvCxnSpPr>
          <p:nvPr/>
        </p:nvCxnSpPr>
        <p:spPr>
          <a:xfrm flipH="1" flipV="1">
            <a:off x="956254" y="3429000"/>
            <a:ext cx="972514" cy="719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图形 13"/>
          <p:cNvPicPr>
            <a:picLocks noChangeAspect="1"/>
          </p:cNvPicPr>
          <p:nvPr/>
        </p:nvPicPr>
        <p:blipFill>
          <a:blip r:embed="rId1"/>
          <a:stretch>
            <a:fillRect/>
          </a:stretch>
        </p:blipFill>
        <p:spPr>
          <a:xfrm>
            <a:off x="1928768" y="1640979"/>
            <a:ext cx="815181" cy="617209"/>
          </a:xfrm>
          <a:prstGeom prst="rect">
            <a:avLst/>
          </a:prstGeom>
        </p:spPr>
      </p:pic>
      <p:pic>
        <p:nvPicPr>
          <p:cNvPr id="15" name="图形 14"/>
          <p:cNvPicPr>
            <a:picLocks noChangeAspect="1"/>
          </p:cNvPicPr>
          <p:nvPr/>
        </p:nvPicPr>
        <p:blipFill>
          <a:blip r:embed="rId1"/>
          <a:stretch>
            <a:fillRect/>
          </a:stretch>
        </p:blipFill>
        <p:spPr>
          <a:xfrm>
            <a:off x="1928768" y="3839512"/>
            <a:ext cx="815181" cy="617209"/>
          </a:xfrm>
          <a:prstGeom prst="rect">
            <a:avLst/>
          </a:prstGeom>
        </p:spPr>
      </p:pic>
      <p:pic>
        <p:nvPicPr>
          <p:cNvPr id="24" name="图形 23"/>
          <p:cNvPicPr>
            <a:picLocks noChangeAspect="1"/>
          </p:cNvPicPr>
          <p:nvPr/>
        </p:nvPicPr>
        <p:blipFill>
          <a:blip r:embed="rId1"/>
          <a:stretch>
            <a:fillRect/>
          </a:stretch>
        </p:blipFill>
        <p:spPr>
          <a:xfrm>
            <a:off x="548663" y="2811791"/>
            <a:ext cx="815181" cy="617209"/>
          </a:xfrm>
          <a:prstGeom prst="rect">
            <a:avLst/>
          </a:prstGeom>
        </p:spPr>
      </p:pic>
      <p:pic>
        <p:nvPicPr>
          <p:cNvPr id="25" name="图形 24"/>
          <p:cNvPicPr>
            <a:picLocks noChangeAspect="1"/>
          </p:cNvPicPr>
          <p:nvPr/>
        </p:nvPicPr>
        <p:blipFill>
          <a:blip r:embed="rId1"/>
          <a:stretch>
            <a:fillRect/>
          </a:stretch>
        </p:blipFill>
        <p:spPr>
          <a:xfrm>
            <a:off x="3341244" y="2811790"/>
            <a:ext cx="815181" cy="617209"/>
          </a:xfrm>
          <a:prstGeom prst="rect">
            <a:avLst/>
          </a:prstGeom>
        </p:spPr>
      </p:pic>
      <p:sp>
        <p:nvSpPr>
          <p:cNvPr id="38" name="灯片编号占位符 3"/>
          <p:cNvSpPr>
            <a:spLocks noGrp="1"/>
          </p:cNvSpPr>
          <p:nvPr>
            <p:ph type="sldNum" sz="quarter" idx="12"/>
          </p:nvPr>
        </p:nvSpPr>
        <p:spPr>
          <a:xfrm>
            <a:off x="10848528" y="6453336"/>
            <a:ext cx="1188956" cy="252266"/>
          </a:xfrm>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总线型拓扑</a:t>
            </a:r>
            <a:endParaRPr lang="zh-CN" altLang="en-US" dirty="0"/>
          </a:p>
        </p:txBody>
      </p:sp>
      <p:sp>
        <p:nvSpPr>
          <p:cNvPr id="3" name="内容占位符 2"/>
          <p:cNvSpPr>
            <a:spLocks noGrp="1"/>
          </p:cNvSpPr>
          <p:nvPr>
            <p:ph idx="1"/>
          </p:nvPr>
        </p:nvSpPr>
        <p:spPr>
          <a:xfrm>
            <a:off x="4564016" y="1125539"/>
            <a:ext cx="6954883" cy="50085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a:bodyPr>
          <a:lstStyle/>
          <a:p>
            <a:pPr marL="342900" indent="-342900" eaLnBrk="1" hangingPunct="1">
              <a:spcBef>
                <a:spcPct val="20000"/>
              </a:spcBef>
            </a:pPr>
            <a:r>
              <a:rPr lang="zh-CN" altLang="en-US" sz="2800" dirty="0">
                <a:solidFill>
                  <a:schemeClr val="tx1"/>
                </a:solidFill>
                <a:ea typeface="微软雅黑 Light" panose="020B0502040204020203" pitchFamily="34" charset="-122"/>
              </a:rPr>
              <a:t>由一条长电缆组成的主干和连接在上面的网络设备组成</a:t>
            </a:r>
            <a:endParaRPr lang="zh-CN" altLang="en-US" sz="28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优点：</a:t>
            </a:r>
            <a:endParaRPr lang="zh-CN" altLang="en-US" sz="28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信息传输不存在路由和转发的问题</a:t>
            </a:r>
            <a:endParaRPr lang="zh-CN" altLang="en-US" sz="24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易于安装，主干电缆可以铺设在最有效的路径上，然后将网络设备通过各种长度的引出线连接到主干电缆上</a:t>
            </a:r>
            <a:endParaRPr lang="zh-CN" altLang="en-US" sz="24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缺点：</a:t>
            </a:r>
            <a:endParaRPr lang="zh-CN" altLang="en-US" sz="28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由于信号的衰减，总线长度和连接的设备数受到限制</a:t>
            </a:r>
            <a:endParaRPr lang="zh-CN" altLang="en-US" sz="24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总线上的故障或断裂会终止所有传输</a:t>
            </a:r>
            <a:endParaRPr lang="zh-CN" altLang="en-US" sz="2400" dirty="0">
              <a:solidFill>
                <a:schemeClr val="tx1"/>
              </a:solidFill>
              <a:ea typeface="微软雅黑 Light" panose="020B0502040204020203" pitchFamily="34" charset="-122"/>
            </a:endParaRPr>
          </a:p>
          <a:p>
            <a:pPr marL="342900" indent="-342900" eaLnBrk="1" hangingPunct="1">
              <a:spcBef>
                <a:spcPct val="20000"/>
              </a:spcBef>
            </a:pPr>
            <a:endParaRPr lang="zh-CN" altLang="en-US" sz="2800" dirty="0">
              <a:solidFill>
                <a:schemeClr val="tx1"/>
              </a:solidFill>
              <a:ea typeface="微软雅黑 Light" panose="020B0502040204020203" pitchFamily="34" charset="-122"/>
            </a:endParaRPr>
          </a:p>
        </p:txBody>
      </p:sp>
      <p:cxnSp>
        <p:nvCxnSpPr>
          <p:cNvPr id="14" name="直接连接符 13"/>
          <p:cNvCxnSpPr/>
          <p:nvPr/>
        </p:nvCxnSpPr>
        <p:spPr>
          <a:xfrm>
            <a:off x="716819" y="3147673"/>
            <a:ext cx="31589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46803" y="2697143"/>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258895" y="2697143"/>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90456" y="2697143"/>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图形 12"/>
          <p:cNvPicPr>
            <a:picLocks noChangeAspect="1"/>
          </p:cNvPicPr>
          <p:nvPr/>
        </p:nvPicPr>
        <p:blipFill>
          <a:blip r:embed="rId1"/>
          <a:stretch>
            <a:fillRect/>
          </a:stretch>
        </p:blipFill>
        <p:spPr>
          <a:xfrm>
            <a:off x="519744" y="2079933"/>
            <a:ext cx="815181" cy="617209"/>
          </a:xfrm>
          <a:prstGeom prst="rect">
            <a:avLst/>
          </a:prstGeom>
        </p:spPr>
      </p:pic>
      <p:pic>
        <p:nvPicPr>
          <p:cNvPr id="16" name="图形 15"/>
          <p:cNvPicPr>
            <a:picLocks noChangeAspect="1"/>
          </p:cNvPicPr>
          <p:nvPr/>
        </p:nvPicPr>
        <p:blipFill>
          <a:blip r:embed="rId1"/>
          <a:stretch>
            <a:fillRect/>
          </a:stretch>
        </p:blipFill>
        <p:spPr>
          <a:xfrm>
            <a:off x="1761984" y="2079933"/>
            <a:ext cx="815181" cy="617209"/>
          </a:xfrm>
          <a:prstGeom prst="rect">
            <a:avLst/>
          </a:prstGeom>
        </p:spPr>
      </p:pic>
      <p:pic>
        <p:nvPicPr>
          <p:cNvPr id="17" name="图形 16"/>
          <p:cNvPicPr>
            <a:picLocks noChangeAspect="1"/>
          </p:cNvPicPr>
          <p:nvPr/>
        </p:nvPicPr>
        <p:blipFill>
          <a:blip r:embed="rId1"/>
          <a:stretch>
            <a:fillRect/>
          </a:stretch>
        </p:blipFill>
        <p:spPr>
          <a:xfrm>
            <a:off x="3143133" y="2079933"/>
            <a:ext cx="815181" cy="617209"/>
          </a:xfrm>
          <a:prstGeom prst="rect">
            <a:avLst/>
          </a:prstGeom>
        </p:spPr>
      </p:pic>
      <p:sp>
        <p:nvSpPr>
          <p:cNvPr id="18" name="灯片编号占位符 3"/>
          <p:cNvSpPr>
            <a:spLocks noGrp="1"/>
          </p:cNvSpPr>
          <p:nvPr>
            <p:ph type="sldNum" sz="quarter" idx="12"/>
          </p:nvPr>
        </p:nvSpPr>
        <p:spPr>
          <a:xfrm>
            <a:off x="10848528" y="6453336"/>
            <a:ext cx="1188956" cy="252266"/>
          </a:xfrm>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网状拓扑</a:t>
            </a:r>
            <a:endParaRPr lang="zh-CN" altLang="en-US" dirty="0"/>
          </a:p>
        </p:txBody>
      </p:sp>
      <p:sp>
        <p:nvSpPr>
          <p:cNvPr id="3" name="内容占位符 2"/>
          <p:cNvSpPr>
            <a:spLocks noGrp="1"/>
          </p:cNvSpPr>
          <p:nvPr>
            <p:ph idx="1"/>
          </p:nvPr>
        </p:nvSpPr>
        <p:spPr>
          <a:xfrm>
            <a:off x="4564016" y="1125539"/>
            <a:ext cx="6954883" cy="50085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a:bodyPr>
          <a:lstStyle/>
          <a:p>
            <a:pPr marL="342900" indent="-342900" eaLnBrk="1" hangingPunct="1">
              <a:spcBef>
                <a:spcPct val="20000"/>
              </a:spcBef>
            </a:pPr>
            <a:r>
              <a:rPr lang="zh-CN" altLang="en-US" sz="2800" dirty="0">
                <a:solidFill>
                  <a:schemeClr val="tx1"/>
                </a:solidFill>
                <a:ea typeface="微软雅黑 Light" panose="020B0502040204020203" pitchFamily="34" charset="-122"/>
              </a:rPr>
              <a:t>每一个设备与其它任何一个设备都有一条专线连接</a:t>
            </a:r>
            <a:endParaRPr lang="zh-CN" altLang="en-US" sz="28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优点：</a:t>
            </a:r>
            <a:endParaRPr lang="zh-CN" altLang="en-US" sz="28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很好的健壮性：当局部链路或节点故障时，不会使整个网络瘫痪</a:t>
            </a:r>
            <a:endParaRPr lang="zh-CN" altLang="en-US" sz="24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负载分担：设备间有多条可达路径，可以负</a:t>
            </a:r>
            <a:r>
              <a:rPr lang="zh-CN" altLang="en-US" sz="2400" dirty="0">
                <a:solidFill>
                  <a:schemeClr val="tx1"/>
                </a:solidFill>
                <a:ea typeface="微软雅黑 Light" panose="020B0502040204020203" pitchFamily="34" charset="-122"/>
              </a:rPr>
              <a:t>载分担，避免网络拥塞</a:t>
            </a:r>
            <a:endParaRPr lang="zh-CN" altLang="en-US" sz="24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缺点：</a:t>
            </a:r>
            <a:endParaRPr lang="zh-CN" altLang="en-US" sz="28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设备间两两链接，需要的通信链路数量和设备上的接口数量大，成本高</a:t>
            </a:r>
            <a:endParaRPr lang="zh-CN" altLang="en-US" sz="2400" dirty="0">
              <a:solidFill>
                <a:schemeClr val="tx1"/>
              </a:solidFill>
              <a:ea typeface="微软雅黑 Light" panose="020B0502040204020203" pitchFamily="34" charset="-122"/>
            </a:endParaRPr>
          </a:p>
          <a:p>
            <a:pPr marL="342900" indent="-342900" eaLnBrk="1" hangingPunct="1">
              <a:spcBef>
                <a:spcPct val="20000"/>
              </a:spcBef>
            </a:pPr>
            <a:endParaRPr lang="zh-CN" altLang="en-US" sz="2800" dirty="0">
              <a:solidFill>
                <a:schemeClr val="tx1"/>
              </a:solidFill>
              <a:ea typeface="微软雅黑 Light" panose="020B0502040204020203" pitchFamily="34" charset="-122"/>
            </a:endParaRPr>
          </a:p>
        </p:txBody>
      </p:sp>
      <p:cxnSp>
        <p:nvCxnSpPr>
          <p:cNvPr id="6" name="直接连接符 5"/>
          <p:cNvCxnSpPr/>
          <p:nvPr/>
        </p:nvCxnSpPr>
        <p:spPr>
          <a:xfrm>
            <a:off x="1232905" y="2293326"/>
            <a:ext cx="2342815" cy="14237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17" idx="3"/>
            <a:endCxn id="18" idx="1"/>
          </p:cNvCxnSpPr>
          <p:nvPr/>
        </p:nvCxnSpPr>
        <p:spPr>
          <a:xfrm>
            <a:off x="1232906" y="1984722"/>
            <a:ext cx="2104365" cy="6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17" idx="2"/>
            <a:endCxn id="19" idx="0"/>
          </p:cNvCxnSpPr>
          <p:nvPr/>
        </p:nvCxnSpPr>
        <p:spPr>
          <a:xfrm flipH="1">
            <a:off x="825315" y="2293326"/>
            <a:ext cx="1" cy="13364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18" idx="2"/>
            <a:endCxn id="20" idx="0"/>
          </p:cNvCxnSpPr>
          <p:nvPr/>
        </p:nvCxnSpPr>
        <p:spPr>
          <a:xfrm flipH="1">
            <a:off x="3744861" y="2299373"/>
            <a:ext cx="1" cy="13304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9" idx="3"/>
            <a:endCxn id="20" idx="1"/>
          </p:cNvCxnSpPr>
          <p:nvPr/>
        </p:nvCxnSpPr>
        <p:spPr>
          <a:xfrm>
            <a:off x="1232905" y="3938425"/>
            <a:ext cx="21043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1206230" y="2290303"/>
            <a:ext cx="2184392" cy="14267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图形 16"/>
          <p:cNvPicPr>
            <a:picLocks noChangeAspect="1"/>
          </p:cNvPicPr>
          <p:nvPr/>
        </p:nvPicPr>
        <p:blipFill>
          <a:blip r:embed="rId1"/>
          <a:stretch>
            <a:fillRect/>
          </a:stretch>
        </p:blipFill>
        <p:spPr>
          <a:xfrm>
            <a:off x="417725" y="1676117"/>
            <a:ext cx="815181" cy="617209"/>
          </a:xfrm>
          <a:prstGeom prst="rect">
            <a:avLst/>
          </a:prstGeom>
        </p:spPr>
      </p:pic>
      <p:pic>
        <p:nvPicPr>
          <p:cNvPr id="18" name="图形 17"/>
          <p:cNvPicPr>
            <a:picLocks noChangeAspect="1"/>
          </p:cNvPicPr>
          <p:nvPr/>
        </p:nvPicPr>
        <p:blipFill>
          <a:blip r:embed="rId1"/>
          <a:stretch>
            <a:fillRect/>
          </a:stretch>
        </p:blipFill>
        <p:spPr>
          <a:xfrm>
            <a:off x="3337271" y="1682164"/>
            <a:ext cx="815181" cy="617209"/>
          </a:xfrm>
          <a:prstGeom prst="rect">
            <a:avLst/>
          </a:prstGeom>
        </p:spPr>
      </p:pic>
      <p:pic>
        <p:nvPicPr>
          <p:cNvPr id="19" name="图形 18"/>
          <p:cNvPicPr>
            <a:picLocks noChangeAspect="1"/>
          </p:cNvPicPr>
          <p:nvPr/>
        </p:nvPicPr>
        <p:blipFill>
          <a:blip r:embed="rId1"/>
          <a:stretch>
            <a:fillRect/>
          </a:stretch>
        </p:blipFill>
        <p:spPr>
          <a:xfrm>
            <a:off x="417724" y="3629820"/>
            <a:ext cx="815181" cy="617209"/>
          </a:xfrm>
          <a:prstGeom prst="rect">
            <a:avLst/>
          </a:prstGeom>
        </p:spPr>
      </p:pic>
      <p:pic>
        <p:nvPicPr>
          <p:cNvPr id="20" name="图形 19"/>
          <p:cNvPicPr>
            <a:picLocks noChangeAspect="1"/>
          </p:cNvPicPr>
          <p:nvPr/>
        </p:nvPicPr>
        <p:blipFill>
          <a:blip r:embed="rId1"/>
          <a:stretch>
            <a:fillRect/>
          </a:stretch>
        </p:blipFill>
        <p:spPr>
          <a:xfrm>
            <a:off x="3337270" y="3629820"/>
            <a:ext cx="815181" cy="617209"/>
          </a:xfrm>
          <a:prstGeom prst="rect">
            <a:avLst/>
          </a:prstGeom>
        </p:spPr>
      </p:pic>
      <p:sp>
        <p:nvSpPr>
          <p:cNvPr id="53" name="灯片编号占位符 3"/>
          <p:cNvSpPr>
            <a:spLocks noGrp="1"/>
          </p:cNvSpPr>
          <p:nvPr>
            <p:ph type="sldNum" sz="quarter" idx="12"/>
          </p:nvPr>
        </p:nvSpPr>
        <p:spPr>
          <a:xfrm>
            <a:off x="10848528" y="6453336"/>
            <a:ext cx="1188956" cy="252266"/>
          </a:xfrm>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树状拓扑</a:t>
            </a:r>
            <a:endParaRPr lang="zh-CN" altLang="en-US" dirty="0"/>
          </a:p>
        </p:txBody>
      </p:sp>
      <p:sp>
        <p:nvSpPr>
          <p:cNvPr id="3" name="内容占位符 2"/>
          <p:cNvSpPr>
            <a:spLocks noGrp="1"/>
          </p:cNvSpPr>
          <p:nvPr>
            <p:ph idx="1"/>
          </p:nvPr>
        </p:nvSpPr>
        <p:spPr>
          <a:xfrm>
            <a:off x="4564016" y="1125539"/>
            <a:ext cx="6954883" cy="50085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a:bodyPr>
          <a:lstStyle/>
          <a:p>
            <a:pPr marL="342900" indent="-342900" eaLnBrk="1" hangingPunct="1">
              <a:spcBef>
                <a:spcPct val="20000"/>
              </a:spcBef>
            </a:pPr>
            <a:r>
              <a:rPr lang="zh-CN" altLang="en-US" sz="2800" dirty="0">
                <a:solidFill>
                  <a:schemeClr val="tx1"/>
                </a:solidFill>
                <a:ea typeface="微软雅黑 Light" panose="020B0502040204020203" pitchFamily="34" charset="-122"/>
              </a:rPr>
              <a:t>树</a:t>
            </a:r>
            <a:r>
              <a:rPr lang="zh-CN" altLang="en-US" sz="2800" dirty="0">
                <a:solidFill>
                  <a:schemeClr val="tx1"/>
                </a:solidFill>
                <a:ea typeface="微软雅黑 Light" panose="020B0502040204020203" pitchFamily="34" charset="-122"/>
              </a:rPr>
              <a:t>状结构网络是星状拓扑结构按层级关系的扩展</a:t>
            </a:r>
            <a:endParaRPr lang="zh-CN" altLang="en-US" sz="28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优点：</a:t>
            </a:r>
            <a:endParaRPr lang="zh-CN" altLang="en-US" sz="28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扩展性好：允许更多的设备按层级扩展相连</a:t>
            </a:r>
            <a:endParaRPr lang="zh-CN" altLang="en-US" sz="24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缺点：</a:t>
            </a:r>
            <a:endParaRPr lang="zh-CN" altLang="en-US" sz="2800" dirty="0">
              <a:solidFill>
                <a:schemeClr val="tx1"/>
              </a:solidFill>
              <a:ea typeface="微软雅黑 Light" panose="020B0502040204020203" pitchFamily="34" charset="-122"/>
            </a:endParaRPr>
          </a:p>
          <a:p>
            <a:pPr marL="742950" lvl="1" indent="-285750" eaLnBrk="1" hangingPunct="1">
              <a:spcBef>
                <a:spcPct val="20000"/>
              </a:spcBef>
              <a:buChar char="n"/>
            </a:pPr>
            <a:r>
              <a:rPr lang="zh-CN" altLang="en-US" sz="2400" dirty="0">
                <a:solidFill>
                  <a:schemeClr val="tx1"/>
                </a:solidFill>
                <a:ea typeface="微软雅黑 Light" panose="020B0502040204020203" pitchFamily="34" charset="-122"/>
              </a:rPr>
              <a:t>可靠性较差：上一级节点是其下设备或网络的可靠性和性能瓶颈，其故障可造成</a:t>
            </a:r>
            <a:r>
              <a:rPr lang="zh-CN" altLang="en-US" sz="2400" dirty="0">
                <a:solidFill>
                  <a:schemeClr val="tx1"/>
                </a:solidFill>
                <a:ea typeface="微软雅黑 Light" panose="020B0502040204020203" pitchFamily="34" charset="-122"/>
              </a:rPr>
              <a:t>其下设备或网络无法和上一级网络通信</a:t>
            </a:r>
            <a:endParaRPr lang="zh-CN" altLang="en-US" sz="2400" dirty="0">
              <a:solidFill>
                <a:schemeClr val="tx1"/>
              </a:solidFill>
              <a:ea typeface="微软雅黑 Light" panose="020B0502040204020203" pitchFamily="34" charset="-122"/>
            </a:endParaRPr>
          </a:p>
          <a:p>
            <a:pPr marL="342900" indent="-342900" eaLnBrk="1" hangingPunct="1">
              <a:spcBef>
                <a:spcPct val="20000"/>
              </a:spcBef>
            </a:pPr>
            <a:endParaRPr lang="zh-CN" altLang="en-US" sz="2800" dirty="0">
              <a:solidFill>
                <a:schemeClr val="tx1"/>
              </a:solidFill>
              <a:ea typeface="微软雅黑 Light" panose="020B0502040204020203" pitchFamily="34" charset="-122"/>
            </a:endParaRPr>
          </a:p>
        </p:txBody>
      </p:sp>
      <p:cxnSp>
        <p:nvCxnSpPr>
          <p:cNvPr id="6" name="直接连接符 5"/>
          <p:cNvCxnSpPr>
            <a:stCxn id="17" idx="2"/>
            <a:endCxn id="8" idx="0"/>
          </p:cNvCxnSpPr>
          <p:nvPr/>
        </p:nvCxnSpPr>
        <p:spPr>
          <a:xfrm flipH="1">
            <a:off x="934988" y="3266967"/>
            <a:ext cx="598816" cy="3780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17" idx="2"/>
            <a:endCxn id="9" idx="0"/>
          </p:cNvCxnSpPr>
          <p:nvPr/>
        </p:nvCxnSpPr>
        <p:spPr>
          <a:xfrm>
            <a:off x="1533804" y="3266967"/>
            <a:ext cx="658534" cy="3780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图形 7"/>
          <p:cNvPicPr>
            <a:picLocks noChangeAspect="1"/>
          </p:cNvPicPr>
          <p:nvPr/>
        </p:nvPicPr>
        <p:blipFill>
          <a:blip r:embed="rId1"/>
          <a:stretch>
            <a:fillRect/>
          </a:stretch>
        </p:blipFill>
        <p:spPr>
          <a:xfrm>
            <a:off x="705003" y="3645024"/>
            <a:ext cx="459969" cy="348262"/>
          </a:xfrm>
          <a:prstGeom prst="rect">
            <a:avLst/>
          </a:prstGeom>
        </p:spPr>
      </p:pic>
      <p:pic>
        <p:nvPicPr>
          <p:cNvPr id="9" name="图形 8"/>
          <p:cNvPicPr>
            <a:picLocks noChangeAspect="1"/>
          </p:cNvPicPr>
          <p:nvPr/>
        </p:nvPicPr>
        <p:blipFill>
          <a:blip r:embed="rId1"/>
          <a:stretch>
            <a:fillRect/>
          </a:stretch>
        </p:blipFill>
        <p:spPr>
          <a:xfrm>
            <a:off x="1962353" y="3645024"/>
            <a:ext cx="459969" cy="348262"/>
          </a:xfrm>
          <a:prstGeom prst="rect">
            <a:avLst/>
          </a:prstGeom>
        </p:spPr>
      </p:pic>
      <p:cxnSp>
        <p:nvCxnSpPr>
          <p:cNvPr id="10" name="直接连接符 9"/>
          <p:cNvCxnSpPr>
            <a:stCxn id="18" idx="2"/>
            <a:endCxn id="12" idx="0"/>
          </p:cNvCxnSpPr>
          <p:nvPr/>
        </p:nvCxnSpPr>
        <p:spPr>
          <a:xfrm flipH="1">
            <a:off x="2906939" y="3312937"/>
            <a:ext cx="670265" cy="332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18" idx="2"/>
            <a:endCxn id="13" idx="0"/>
          </p:cNvCxnSpPr>
          <p:nvPr/>
        </p:nvCxnSpPr>
        <p:spPr>
          <a:xfrm>
            <a:off x="3577204" y="3312937"/>
            <a:ext cx="672449" cy="3320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图形 11"/>
          <p:cNvPicPr>
            <a:picLocks noChangeAspect="1"/>
          </p:cNvPicPr>
          <p:nvPr/>
        </p:nvPicPr>
        <p:blipFill>
          <a:blip r:embed="rId1"/>
          <a:stretch>
            <a:fillRect/>
          </a:stretch>
        </p:blipFill>
        <p:spPr>
          <a:xfrm>
            <a:off x="2676954" y="3645024"/>
            <a:ext cx="459969" cy="348262"/>
          </a:xfrm>
          <a:prstGeom prst="rect">
            <a:avLst/>
          </a:prstGeom>
        </p:spPr>
      </p:pic>
      <p:pic>
        <p:nvPicPr>
          <p:cNvPr id="13" name="图形 12"/>
          <p:cNvPicPr>
            <a:picLocks noChangeAspect="1"/>
          </p:cNvPicPr>
          <p:nvPr/>
        </p:nvPicPr>
        <p:blipFill>
          <a:blip r:embed="rId1"/>
          <a:stretch>
            <a:fillRect/>
          </a:stretch>
        </p:blipFill>
        <p:spPr>
          <a:xfrm>
            <a:off x="4019668" y="3645024"/>
            <a:ext cx="459969" cy="348262"/>
          </a:xfrm>
          <a:prstGeom prst="rect">
            <a:avLst/>
          </a:prstGeom>
        </p:spPr>
      </p:pic>
      <p:cxnSp>
        <p:nvCxnSpPr>
          <p:cNvPr id="14" name="直接连接符 13"/>
          <p:cNvCxnSpPr>
            <a:stCxn id="16" idx="2"/>
            <a:endCxn id="17" idx="0"/>
          </p:cNvCxnSpPr>
          <p:nvPr/>
        </p:nvCxnSpPr>
        <p:spPr>
          <a:xfrm flipH="1">
            <a:off x="1533804" y="2159448"/>
            <a:ext cx="1004056" cy="610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6" idx="2"/>
            <a:endCxn id="18" idx="0"/>
          </p:cNvCxnSpPr>
          <p:nvPr/>
        </p:nvCxnSpPr>
        <p:spPr>
          <a:xfrm>
            <a:off x="2537860" y="2159448"/>
            <a:ext cx="1039344" cy="656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图形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72476" y="1628681"/>
            <a:ext cx="530767" cy="530767"/>
          </a:xfrm>
          <a:prstGeom prst="rect">
            <a:avLst/>
          </a:prstGeom>
        </p:spPr>
      </p:pic>
      <p:pic>
        <p:nvPicPr>
          <p:cNvPr id="17" name="图形 16"/>
          <p:cNvPicPr>
            <a:picLocks noChangeAspect="1"/>
          </p:cNvPicPr>
          <p:nvPr/>
        </p:nvPicPr>
        <p:blipFill>
          <a:blip r:embed="rId4"/>
          <a:stretch>
            <a:fillRect/>
          </a:stretch>
        </p:blipFill>
        <p:spPr>
          <a:xfrm>
            <a:off x="1285256" y="2769871"/>
            <a:ext cx="497096" cy="497096"/>
          </a:xfrm>
          <a:prstGeom prst="rect">
            <a:avLst/>
          </a:prstGeom>
        </p:spPr>
      </p:pic>
      <p:pic>
        <p:nvPicPr>
          <p:cNvPr id="18" name="图形 17"/>
          <p:cNvPicPr>
            <a:picLocks noChangeAspect="1"/>
          </p:cNvPicPr>
          <p:nvPr/>
        </p:nvPicPr>
        <p:blipFill>
          <a:blip r:embed="rId4"/>
          <a:stretch>
            <a:fillRect/>
          </a:stretch>
        </p:blipFill>
        <p:spPr>
          <a:xfrm>
            <a:off x="3328656" y="2815841"/>
            <a:ext cx="497096" cy="497096"/>
          </a:xfrm>
          <a:prstGeom prst="rect">
            <a:avLst/>
          </a:prstGeom>
        </p:spPr>
      </p:pic>
      <p:sp>
        <p:nvSpPr>
          <p:cNvPr id="20" name="灯片编号占位符 3"/>
          <p:cNvSpPr>
            <a:spLocks noGrp="1"/>
          </p:cNvSpPr>
          <p:nvPr>
            <p:ph type="sldNum" sz="quarter" idx="12"/>
          </p:nvPr>
        </p:nvSpPr>
        <p:spPr>
          <a:xfrm>
            <a:off x="10848528" y="6453336"/>
            <a:ext cx="1188956" cy="252266"/>
          </a:xfrm>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混合型拓扑</a:t>
            </a:r>
            <a:endParaRPr lang="zh-CN" altLang="en-US" dirty="0"/>
          </a:p>
        </p:txBody>
      </p:sp>
      <p:sp>
        <p:nvSpPr>
          <p:cNvPr id="3" name="内容占位符 2"/>
          <p:cNvSpPr>
            <a:spLocks noGrp="1"/>
          </p:cNvSpPr>
          <p:nvPr>
            <p:ph idx="1"/>
          </p:nvPr>
        </p:nvSpPr>
        <p:spPr>
          <a:xfrm>
            <a:off x="660400" y="4778807"/>
            <a:ext cx="10858499" cy="1355293"/>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lnSpcReduction="10000"/>
          </a:bodyPr>
          <a:lstStyle/>
          <a:p>
            <a:pPr marL="342900" indent="-342900" eaLnBrk="1" hangingPunct="1">
              <a:spcBef>
                <a:spcPct val="20000"/>
              </a:spcBef>
            </a:pPr>
            <a:r>
              <a:rPr lang="zh-CN" altLang="en-US" sz="2800" dirty="0">
                <a:solidFill>
                  <a:schemeClr val="tx1"/>
                </a:solidFill>
                <a:ea typeface="微软雅黑 Light" panose="020B0502040204020203" pitchFamily="34" charset="-122"/>
              </a:rPr>
              <a:t>在实际使用时，综合考虑地理位置、用户数量、业务重要程度、线路施工方便性、组网成本、运行维护的方便性等因素，按混合型拓扑来建设网络。</a:t>
            </a:r>
            <a:endParaRPr lang="zh-CN" altLang="en-US" sz="2800" dirty="0">
              <a:solidFill>
                <a:schemeClr val="tx1"/>
              </a:solidFill>
              <a:ea typeface="微软雅黑 Light" panose="020B0502040204020203" pitchFamily="34" charset="-122"/>
            </a:endParaRPr>
          </a:p>
          <a:p>
            <a:pPr marL="342900" indent="-342900" eaLnBrk="1" hangingPunct="1">
              <a:spcBef>
                <a:spcPct val="20000"/>
              </a:spcBef>
            </a:pPr>
            <a:endParaRPr lang="zh-CN" altLang="en-US" sz="2800" dirty="0">
              <a:solidFill>
                <a:schemeClr val="tx1"/>
              </a:solidFill>
              <a:ea typeface="微软雅黑 Light" panose="020B0502040204020203" pitchFamily="34" charset="-122"/>
            </a:endParaRPr>
          </a:p>
        </p:txBody>
      </p:sp>
      <p:pic>
        <p:nvPicPr>
          <p:cNvPr id="40" name="图形 3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63580" y="2167513"/>
            <a:ext cx="421432" cy="421432"/>
          </a:xfrm>
          <a:prstGeom prst="rect">
            <a:avLst/>
          </a:prstGeom>
        </p:spPr>
      </p:pic>
      <p:pic>
        <p:nvPicPr>
          <p:cNvPr id="41" name="图形 4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63580" y="4013228"/>
            <a:ext cx="421432" cy="421432"/>
          </a:xfrm>
          <a:prstGeom prst="rect">
            <a:avLst/>
          </a:prstGeom>
        </p:spPr>
      </p:pic>
      <p:grpSp>
        <p:nvGrpSpPr>
          <p:cNvPr id="42" name="组合 41"/>
          <p:cNvGrpSpPr/>
          <p:nvPr/>
        </p:nvGrpSpPr>
        <p:grpSpPr>
          <a:xfrm>
            <a:off x="5087199" y="2567350"/>
            <a:ext cx="1769668" cy="514280"/>
            <a:chOff x="1182983" y="3533317"/>
            <a:chExt cx="2759427" cy="754822"/>
          </a:xfrm>
        </p:grpSpPr>
        <p:cxnSp>
          <p:nvCxnSpPr>
            <p:cNvPr id="43" name="直接连接符 42"/>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flipH="1" flipV="1">
            <a:off x="5087199" y="3498948"/>
            <a:ext cx="1769668" cy="514280"/>
            <a:chOff x="1182983" y="3533317"/>
            <a:chExt cx="2759427" cy="754822"/>
          </a:xfrm>
        </p:grpSpPr>
        <p:cxnSp>
          <p:nvCxnSpPr>
            <p:cNvPr id="46" name="直接连接符 45"/>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8" name="图形 4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86325" y="3068909"/>
            <a:ext cx="421432" cy="421432"/>
          </a:xfrm>
          <a:prstGeom prst="rect">
            <a:avLst/>
          </a:prstGeom>
        </p:spPr>
      </p:pic>
      <p:pic>
        <p:nvPicPr>
          <p:cNvPr id="49" name="图形 4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827975" y="3068909"/>
            <a:ext cx="421432" cy="421432"/>
          </a:xfrm>
          <a:prstGeom prst="rect">
            <a:avLst/>
          </a:prstGeom>
        </p:spPr>
      </p:pic>
      <p:pic>
        <p:nvPicPr>
          <p:cNvPr id="50" name="图形 49"/>
          <p:cNvPicPr>
            <a:picLocks noChangeAspect="1"/>
          </p:cNvPicPr>
          <p:nvPr/>
        </p:nvPicPr>
        <p:blipFill>
          <a:blip r:embed="rId3"/>
          <a:stretch>
            <a:fillRect/>
          </a:stretch>
        </p:blipFill>
        <p:spPr>
          <a:xfrm>
            <a:off x="2807258" y="2473467"/>
            <a:ext cx="459969" cy="348262"/>
          </a:xfrm>
          <a:prstGeom prst="rect">
            <a:avLst/>
          </a:prstGeom>
        </p:spPr>
      </p:pic>
      <p:pic>
        <p:nvPicPr>
          <p:cNvPr id="51" name="图形 50"/>
          <p:cNvPicPr>
            <a:picLocks noChangeAspect="1"/>
          </p:cNvPicPr>
          <p:nvPr/>
        </p:nvPicPr>
        <p:blipFill>
          <a:blip r:embed="rId3"/>
          <a:stretch>
            <a:fillRect/>
          </a:stretch>
        </p:blipFill>
        <p:spPr>
          <a:xfrm>
            <a:off x="4121501" y="2473467"/>
            <a:ext cx="459969" cy="348262"/>
          </a:xfrm>
          <a:prstGeom prst="rect">
            <a:avLst/>
          </a:prstGeom>
        </p:spPr>
      </p:pic>
      <p:cxnSp>
        <p:nvCxnSpPr>
          <p:cNvPr id="52" name="直接连接符 51"/>
          <p:cNvCxnSpPr/>
          <p:nvPr/>
        </p:nvCxnSpPr>
        <p:spPr>
          <a:xfrm>
            <a:off x="1512484" y="3272259"/>
            <a:ext cx="31589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742467"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图形 53"/>
          <p:cNvPicPr>
            <a:picLocks noChangeAspect="1"/>
          </p:cNvPicPr>
          <p:nvPr/>
        </p:nvPicPr>
        <p:blipFill>
          <a:blip r:embed="rId3"/>
          <a:stretch>
            <a:fillRect/>
          </a:stretch>
        </p:blipFill>
        <p:spPr>
          <a:xfrm>
            <a:off x="1512484" y="2473467"/>
            <a:ext cx="459969" cy="348262"/>
          </a:xfrm>
          <a:prstGeom prst="rect">
            <a:avLst/>
          </a:prstGeom>
        </p:spPr>
      </p:pic>
      <p:cxnSp>
        <p:nvCxnSpPr>
          <p:cNvPr id="55" name="直接连接符 54"/>
          <p:cNvCxnSpPr/>
          <p:nvPr/>
        </p:nvCxnSpPr>
        <p:spPr>
          <a:xfrm>
            <a:off x="3054560"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386121" y="2821729"/>
            <a:ext cx="0" cy="4505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7" name="图形 5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750358" y="1970722"/>
            <a:ext cx="421432" cy="421432"/>
          </a:xfrm>
          <a:prstGeom prst="rect">
            <a:avLst/>
          </a:prstGeom>
        </p:spPr>
      </p:pic>
      <p:grpSp>
        <p:nvGrpSpPr>
          <p:cNvPr id="58" name="组合 57"/>
          <p:cNvGrpSpPr/>
          <p:nvPr/>
        </p:nvGrpSpPr>
        <p:grpSpPr>
          <a:xfrm rot="5400000" flipH="1" flipV="1">
            <a:off x="6608384" y="3019848"/>
            <a:ext cx="1769668" cy="514280"/>
            <a:chOff x="1182983" y="3533317"/>
            <a:chExt cx="2759427" cy="754822"/>
          </a:xfrm>
        </p:grpSpPr>
        <p:cxnSp>
          <p:nvCxnSpPr>
            <p:cNvPr id="59" name="直接连接符 58"/>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1" name="图形 6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750358" y="4161822"/>
            <a:ext cx="421432" cy="421432"/>
          </a:xfrm>
          <a:prstGeom prst="rect">
            <a:avLst/>
          </a:prstGeom>
        </p:spPr>
      </p:pic>
      <p:grpSp>
        <p:nvGrpSpPr>
          <p:cNvPr id="62" name="组合 61"/>
          <p:cNvGrpSpPr/>
          <p:nvPr/>
        </p:nvGrpSpPr>
        <p:grpSpPr>
          <a:xfrm rot="5400000" flipH="1" flipV="1">
            <a:off x="7815090" y="1905021"/>
            <a:ext cx="1227682" cy="514280"/>
            <a:chOff x="1182983" y="3533317"/>
            <a:chExt cx="2759427" cy="754822"/>
          </a:xfrm>
        </p:grpSpPr>
        <p:cxnSp>
          <p:nvCxnSpPr>
            <p:cNvPr id="63" name="直接连接符 62"/>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5" name="图形 6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86071" y="1159712"/>
            <a:ext cx="421432" cy="421432"/>
          </a:xfrm>
          <a:prstGeom prst="rect">
            <a:avLst/>
          </a:prstGeom>
        </p:spPr>
      </p:pic>
      <p:pic>
        <p:nvPicPr>
          <p:cNvPr id="66" name="图形 6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86071" y="2735253"/>
            <a:ext cx="421432" cy="421432"/>
          </a:xfrm>
          <a:prstGeom prst="rect">
            <a:avLst/>
          </a:prstGeom>
        </p:spPr>
      </p:pic>
      <p:pic>
        <p:nvPicPr>
          <p:cNvPr id="67" name="图形 66"/>
          <p:cNvPicPr>
            <a:picLocks noChangeAspect="1"/>
          </p:cNvPicPr>
          <p:nvPr/>
        </p:nvPicPr>
        <p:blipFill>
          <a:blip r:embed="rId3"/>
          <a:stretch>
            <a:fillRect/>
          </a:stretch>
        </p:blipFill>
        <p:spPr>
          <a:xfrm>
            <a:off x="9583246" y="2012692"/>
            <a:ext cx="459969" cy="348262"/>
          </a:xfrm>
          <a:prstGeom prst="rect">
            <a:avLst/>
          </a:prstGeom>
        </p:spPr>
      </p:pic>
      <p:grpSp>
        <p:nvGrpSpPr>
          <p:cNvPr id="68" name="组合 67"/>
          <p:cNvGrpSpPr/>
          <p:nvPr/>
        </p:nvGrpSpPr>
        <p:grpSpPr>
          <a:xfrm rot="5400000" flipH="1" flipV="1">
            <a:off x="8746630" y="2679672"/>
            <a:ext cx="1227682" cy="532592"/>
            <a:chOff x="1182983" y="3533317"/>
            <a:chExt cx="2759427" cy="781698"/>
          </a:xfrm>
        </p:grpSpPr>
        <p:cxnSp>
          <p:nvCxnSpPr>
            <p:cNvPr id="69" name="直接连接符 68"/>
            <p:cNvCxnSpPr/>
            <p:nvPr/>
          </p:nvCxnSpPr>
          <p:spPr>
            <a:xfrm flipH="1">
              <a:off x="1182983"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2886884" y="3533317"/>
              <a:ext cx="1055526" cy="7548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rot="16200000" flipH="1">
              <a:off x="2194228" y="3937602"/>
              <a:ext cx="7548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72" name="图形 71"/>
          <p:cNvPicPr>
            <a:picLocks noChangeAspect="1"/>
          </p:cNvPicPr>
          <p:nvPr/>
        </p:nvPicPr>
        <p:blipFill>
          <a:blip r:embed="rId3"/>
          <a:stretch>
            <a:fillRect/>
          </a:stretch>
        </p:blipFill>
        <p:spPr>
          <a:xfrm>
            <a:off x="9583246" y="2743050"/>
            <a:ext cx="459969" cy="348262"/>
          </a:xfrm>
          <a:prstGeom prst="rect">
            <a:avLst/>
          </a:prstGeom>
        </p:spPr>
      </p:pic>
      <p:pic>
        <p:nvPicPr>
          <p:cNvPr id="73" name="图形 72"/>
          <p:cNvPicPr>
            <a:picLocks noChangeAspect="1"/>
          </p:cNvPicPr>
          <p:nvPr/>
        </p:nvPicPr>
        <p:blipFill>
          <a:blip r:embed="rId3"/>
          <a:stretch>
            <a:fillRect/>
          </a:stretch>
        </p:blipFill>
        <p:spPr>
          <a:xfrm>
            <a:off x="9583246" y="3498948"/>
            <a:ext cx="459969" cy="348262"/>
          </a:xfrm>
          <a:prstGeom prst="rect">
            <a:avLst/>
          </a:prstGeom>
        </p:spPr>
      </p:pic>
      <p:sp>
        <p:nvSpPr>
          <p:cNvPr id="39" name="灯片编号占位符 3"/>
          <p:cNvSpPr>
            <a:spLocks noGrp="1"/>
          </p:cNvSpPr>
          <p:nvPr>
            <p:ph type="sldNum" sz="quarter" idx="12"/>
          </p:nvPr>
        </p:nvSpPr>
        <p:spPr>
          <a:xfrm>
            <a:off x="10848528" y="6453336"/>
            <a:ext cx="1188956" cy="252266"/>
          </a:xfrm>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网络拓扑案例：企业（园区）网络拓扑</a:t>
            </a:r>
            <a:endParaRPr lang="zh-CN" altLang="en-US" dirty="0"/>
          </a:p>
        </p:txBody>
      </p:sp>
      <p:sp>
        <p:nvSpPr>
          <p:cNvPr id="4" name="内容占位符 3"/>
          <p:cNvSpPr>
            <a:spLocks noGrp="1"/>
          </p:cNvSpPr>
          <p:nvPr>
            <p:ph idx="10"/>
          </p:nvPr>
        </p:nvSpPr>
        <p:spPr>
          <a:xfrm>
            <a:off x="6517036" y="1130982"/>
            <a:ext cx="5001863" cy="4998356"/>
          </a:xfrm>
        </p:spPr>
        <p:txBody>
          <a:bodyPr lIns="0" tIns="0" rIns="0" bIns="0" anchor="ctr">
            <a:noAutofit/>
          </a:bodyPr>
          <a:lstStyle/>
          <a:p>
            <a:pPr marL="285750" indent="-285750" defTabSz="1188085" eaLnBrk="1" hangingPunct="1">
              <a:lnSpc>
                <a:spcPct val="120000"/>
              </a:lnSpc>
              <a:spcBef>
                <a:spcPts val="0"/>
              </a:spcBef>
              <a:spcAft>
                <a:spcPts val="600"/>
              </a:spcAft>
              <a:buClr>
                <a:schemeClr val="tx1">
                  <a:lumMod val="65000"/>
                  <a:lumOff val="35000"/>
                </a:schemeClr>
              </a:buClr>
              <a:buChar char="Ø"/>
            </a:pPr>
            <a:r>
              <a:rPr lang="zh-CN" altLang="en-US" sz="1800" kern="1200" dirty="0">
                <a:solidFill>
                  <a:schemeClr val="tx1"/>
                </a:solidFill>
                <a:ea typeface="微软雅黑 Light" panose="020B0502040204020203" pitchFamily="34" charset="-122"/>
                <a:cs typeface="+mn-cs"/>
              </a:rPr>
              <a:t>企业（园区）网络一般采用分层设计</a:t>
            </a:r>
            <a:endParaRPr lang="zh-CN" altLang="en-US" sz="1800" kern="1200" dirty="0">
              <a:solidFill>
                <a:schemeClr val="tx1"/>
              </a:solidFill>
              <a:ea typeface="微软雅黑 Light" panose="020B0502040204020203" pitchFamily="34" charset="-122"/>
              <a:cs typeface="+mn-cs"/>
            </a:endParaRPr>
          </a:p>
          <a:p>
            <a:pPr marL="285750" indent="-285750" defTabSz="1188085" eaLnBrk="1" hangingPunct="1">
              <a:lnSpc>
                <a:spcPct val="120000"/>
              </a:lnSpc>
              <a:spcBef>
                <a:spcPts val="0"/>
              </a:spcBef>
              <a:spcAft>
                <a:spcPts val="600"/>
              </a:spcAft>
              <a:buClr>
                <a:schemeClr val="tx1">
                  <a:lumMod val="65000"/>
                  <a:lumOff val="35000"/>
                </a:schemeClr>
              </a:buClr>
              <a:buChar char="Ø"/>
            </a:pPr>
            <a:r>
              <a:rPr lang="zh-CN" altLang="en-US" sz="1800" kern="1200" dirty="0">
                <a:solidFill>
                  <a:schemeClr val="tx1"/>
                </a:solidFill>
                <a:ea typeface="微软雅黑 Light" panose="020B0502040204020203" pitchFamily="34" charset="-122"/>
                <a:cs typeface="+mn-cs"/>
              </a:rPr>
              <a:t>接入层：网络最低位置，接入用户终端，一般是端口数较少、容量较小的接入交换机（二层交换机）</a:t>
            </a:r>
            <a:endParaRPr lang="zh-CN" altLang="en-US" sz="1800" kern="1200" dirty="0">
              <a:solidFill>
                <a:schemeClr val="tx1"/>
              </a:solidFill>
              <a:ea typeface="微软雅黑 Light" panose="020B0502040204020203" pitchFamily="34" charset="-122"/>
              <a:cs typeface="+mn-cs"/>
            </a:endParaRPr>
          </a:p>
          <a:p>
            <a:pPr marL="285750" indent="-285750" defTabSz="1188085" eaLnBrk="1" hangingPunct="1">
              <a:lnSpc>
                <a:spcPct val="120000"/>
              </a:lnSpc>
              <a:spcBef>
                <a:spcPts val="0"/>
              </a:spcBef>
              <a:spcAft>
                <a:spcPts val="600"/>
              </a:spcAft>
              <a:buClr>
                <a:schemeClr val="tx1">
                  <a:lumMod val="65000"/>
                  <a:lumOff val="35000"/>
                </a:schemeClr>
              </a:buClr>
              <a:buChar char="Ø"/>
            </a:pPr>
            <a:r>
              <a:rPr lang="zh-CN" altLang="en-US" sz="1800" kern="1200" dirty="0">
                <a:solidFill>
                  <a:schemeClr val="tx1"/>
                </a:solidFill>
                <a:ea typeface="微软雅黑 Light" panose="020B0502040204020203" pitchFamily="34" charset="-122"/>
                <a:cs typeface="+mn-cs"/>
              </a:rPr>
              <a:t>汇聚层：汇聚多个接入交换机，一般用中等容量的汇聚交换机（三层交换机）</a:t>
            </a:r>
            <a:endParaRPr lang="zh-CN" altLang="en-US" sz="1800" kern="1200" dirty="0">
              <a:solidFill>
                <a:schemeClr val="tx1"/>
              </a:solidFill>
              <a:ea typeface="微软雅黑 Light" panose="020B0502040204020203" pitchFamily="34" charset="-122"/>
              <a:cs typeface="+mn-cs"/>
            </a:endParaRPr>
          </a:p>
          <a:p>
            <a:pPr marL="285750" indent="-285750" defTabSz="1188085" eaLnBrk="1" hangingPunct="1">
              <a:lnSpc>
                <a:spcPct val="120000"/>
              </a:lnSpc>
              <a:spcBef>
                <a:spcPts val="0"/>
              </a:spcBef>
              <a:spcAft>
                <a:spcPts val="600"/>
              </a:spcAft>
              <a:buClr>
                <a:schemeClr val="tx1">
                  <a:lumMod val="65000"/>
                  <a:lumOff val="35000"/>
                </a:schemeClr>
              </a:buClr>
              <a:buChar char="Ø"/>
            </a:pPr>
            <a:r>
              <a:rPr lang="zh-CN" altLang="en-US" sz="1800" kern="1200" dirty="0">
                <a:solidFill>
                  <a:schemeClr val="tx1"/>
                </a:solidFill>
                <a:ea typeface="微软雅黑 Light" panose="020B0502040204020203" pitchFamily="34" charset="-122"/>
                <a:cs typeface="+mn-cs"/>
              </a:rPr>
              <a:t>核心层：将汇聚层的汇聚交换机互联起来，一般是核心三层交换机或高端路由器。核心层设备一般采用网状网组网，汇聚层设备一般双归路接入到两个不同的核心层设备上，提高网络可靠性</a:t>
            </a:r>
            <a:endParaRPr lang="zh-CN" altLang="en-US" sz="1800" kern="1200" dirty="0">
              <a:solidFill>
                <a:schemeClr val="tx1"/>
              </a:solidFill>
              <a:ea typeface="微软雅黑 Light" panose="020B0502040204020203" pitchFamily="34" charset="-122"/>
              <a:cs typeface="+mn-cs"/>
            </a:endParaRPr>
          </a:p>
          <a:p>
            <a:pPr marL="285750" indent="-285750" defTabSz="1188085" eaLnBrk="1" hangingPunct="1">
              <a:lnSpc>
                <a:spcPct val="120000"/>
              </a:lnSpc>
              <a:spcBef>
                <a:spcPts val="0"/>
              </a:spcBef>
              <a:spcAft>
                <a:spcPts val="600"/>
              </a:spcAft>
              <a:buClr>
                <a:schemeClr val="tx1">
                  <a:lumMod val="65000"/>
                  <a:lumOff val="35000"/>
                </a:schemeClr>
              </a:buClr>
              <a:buChar char="Ø"/>
            </a:pPr>
            <a:endParaRPr lang="zh-CN" altLang="en-US" sz="1800" kern="1200" dirty="0">
              <a:solidFill>
                <a:schemeClr val="tx1"/>
              </a:solidFill>
              <a:ea typeface="微软雅黑 Light" panose="020B0502040204020203" pitchFamily="34" charset="-122"/>
              <a:cs typeface="+mn-cs"/>
            </a:endParaRPr>
          </a:p>
        </p:txBody>
      </p:sp>
      <p:cxnSp>
        <p:nvCxnSpPr>
          <p:cNvPr id="7" name="Straight Connector 79"/>
          <p:cNvCxnSpPr/>
          <p:nvPr/>
        </p:nvCxnSpPr>
        <p:spPr>
          <a:xfrm flipH="1">
            <a:off x="4277769" y="2780071"/>
            <a:ext cx="309117" cy="330132"/>
          </a:xfrm>
          <a:prstGeom prst="line">
            <a:avLst/>
          </a:prstGeom>
          <a:noFill/>
          <a:ln w="19050" cap="flat" cmpd="sng" algn="ctr">
            <a:solidFill>
              <a:sysClr val="windowText" lastClr="000000"/>
            </a:solidFill>
            <a:prstDash val="solid"/>
            <a:miter lim="800000"/>
          </a:ln>
          <a:effectLst/>
        </p:spPr>
      </p:cxnSp>
      <p:cxnSp>
        <p:nvCxnSpPr>
          <p:cNvPr id="8" name="Straight Connector 79"/>
          <p:cNvCxnSpPr/>
          <p:nvPr/>
        </p:nvCxnSpPr>
        <p:spPr>
          <a:xfrm flipH="1">
            <a:off x="4581002" y="2782292"/>
            <a:ext cx="1185058" cy="0"/>
          </a:xfrm>
          <a:prstGeom prst="line">
            <a:avLst/>
          </a:prstGeom>
          <a:noFill/>
          <a:ln w="19050" cap="flat" cmpd="sng" algn="ctr">
            <a:solidFill>
              <a:sysClr val="windowText" lastClr="000000"/>
            </a:solidFill>
            <a:prstDash val="solid"/>
            <a:miter lim="800000"/>
          </a:ln>
          <a:effectLst/>
        </p:spPr>
      </p:cxnSp>
      <p:cxnSp>
        <p:nvCxnSpPr>
          <p:cNvPr id="9" name="Straight Connector 79"/>
          <p:cNvCxnSpPr/>
          <p:nvPr/>
        </p:nvCxnSpPr>
        <p:spPr>
          <a:xfrm flipH="1">
            <a:off x="3452506" y="2717623"/>
            <a:ext cx="309117" cy="330132"/>
          </a:xfrm>
          <a:prstGeom prst="line">
            <a:avLst/>
          </a:prstGeom>
          <a:noFill/>
          <a:ln w="19050" cap="flat" cmpd="sng" algn="ctr">
            <a:solidFill>
              <a:sysClr val="windowText" lastClr="000000"/>
            </a:solidFill>
            <a:prstDash val="solid"/>
            <a:miter lim="800000"/>
          </a:ln>
          <a:effectLst/>
        </p:spPr>
      </p:cxnSp>
      <p:cxnSp>
        <p:nvCxnSpPr>
          <p:cNvPr id="10" name="Straight Connector 79"/>
          <p:cNvCxnSpPr/>
          <p:nvPr/>
        </p:nvCxnSpPr>
        <p:spPr>
          <a:xfrm flipH="1" flipV="1">
            <a:off x="3840568" y="2662420"/>
            <a:ext cx="343539" cy="363024"/>
          </a:xfrm>
          <a:prstGeom prst="line">
            <a:avLst/>
          </a:prstGeom>
          <a:noFill/>
          <a:ln w="19050" cap="flat" cmpd="sng" algn="ctr">
            <a:solidFill>
              <a:sysClr val="windowText" lastClr="000000"/>
            </a:solidFill>
            <a:prstDash val="solid"/>
            <a:miter lim="800000"/>
          </a:ln>
          <a:effectLst/>
        </p:spPr>
      </p:cxnSp>
      <p:cxnSp>
        <p:nvCxnSpPr>
          <p:cNvPr id="11" name="Straight Connector 79"/>
          <p:cNvCxnSpPr/>
          <p:nvPr/>
        </p:nvCxnSpPr>
        <p:spPr>
          <a:xfrm flipH="1" flipV="1">
            <a:off x="3085424" y="2719843"/>
            <a:ext cx="343539" cy="363024"/>
          </a:xfrm>
          <a:prstGeom prst="line">
            <a:avLst/>
          </a:prstGeom>
          <a:noFill/>
          <a:ln w="19050" cap="flat" cmpd="sng" algn="ctr">
            <a:solidFill>
              <a:sysClr val="windowText" lastClr="000000"/>
            </a:solidFill>
            <a:prstDash val="solid"/>
            <a:miter lim="800000"/>
          </a:ln>
          <a:effectLst/>
        </p:spPr>
      </p:cxnSp>
      <p:cxnSp>
        <p:nvCxnSpPr>
          <p:cNvPr id="12" name="Straight Connector 79"/>
          <p:cNvCxnSpPr/>
          <p:nvPr/>
        </p:nvCxnSpPr>
        <p:spPr>
          <a:xfrm flipH="1">
            <a:off x="4366521" y="3082869"/>
            <a:ext cx="887491" cy="1"/>
          </a:xfrm>
          <a:prstGeom prst="line">
            <a:avLst/>
          </a:prstGeom>
          <a:noFill/>
          <a:ln w="19050" cap="flat" cmpd="sng" algn="ctr">
            <a:solidFill>
              <a:sysClr val="windowText" lastClr="000000"/>
            </a:solidFill>
            <a:prstDash val="solid"/>
            <a:miter lim="800000"/>
          </a:ln>
          <a:effectLst/>
        </p:spPr>
      </p:cxnSp>
      <p:cxnSp>
        <p:nvCxnSpPr>
          <p:cNvPr id="13" name="Straight Connector 76"/>
          <p:cNvCxnSpPr/>
          <p:nvPr/>
        </p:nvCxnSpPr>
        <p:spPr>
          <a:xfrm>
            <a:off x="1036845" y="2485262"/>
            <a:ext cx="4609835" cy="0"/>
          </a:xfrm>
          <a:prstGeom prst="line">
            <a:avLst/>
          </a:prstGeom>
          <a:noFill/>
          <a:ln w="19050" cap="flat" cmpd="sng" algn="ctr">
            <a:solidFill>
              <a:sysClr val="window" lastClr="FFFFFF">
                <a:lumMod val="85000"/>
              </a:sysClr>
            </a:solidFill>
            <a:prstDash val="sysDot"/>
            <a:miter lim="800000"/>
          </a:ln>
          <a:effectLst/>
        </p:spPr>
      </p:cxnSp>
      <p:cxnSp>
        <p:nvCxnSpPr>
          <p:cNvPr id="14" name="Straight Connector 77"/>
          <p:cNvCxnSpPr/>
          <p:nvPr/>
        </p:nvCxnSpPr>
        <p:spPr>
          <a:xfrm>
            <a:off x="1036845" y="1556644"/>
            <a:ext cx="4609835" cy="0"/>
          </a:xfrm>
          <a:prstGeom prst="line">
            <a:avLst/>
          </a:prstGeom>
          <a:noFill/>
          <a:ln w="19050" cap="flat" cmpd="sng" algn="ctr">
            <a:solidFill>
              <a:sysClr val="window" lastClr="FFFFFF">
                <a:lumMod val="85000"/>
              </a:sysClr>
            </a:solidFill>
            <a:prstDash val="sysDot"/>
            <a:miter lim="800000"/>
          </a:ln>
          <a:effectLst/>
        </p:spPr>
      </p:cxnSp>
      <p:cxnSp>
        <p:nvCxnSpPr>
          <p:cNvPr id="15" name="Straight Connector 78"/>
          <p:cNvCxnSpPr/>
          <p:nvPr/>
        </p:nvCxnSpPr>
        <p:spPr>
          <a:xfrm>
            <a:off x="1036845" y="3647644"/>
            <a:ext cx="4609835" cy="0"/>
          </a:xfrm>
          <a:prstGeom prst="line">
            <a:avLst/>
          </a:prstGeom>
          <a:noFill/>
          <a:ln w="19050" cap="flat" cmpd="sng" algn="ctr">
            <a:solidFill>
              <a:sysClr val="window" lastClr="FFFFFF">
                <a:lumMod val="85000"/>
              </a:sysClr>
            </a:solidFill>
            <a:prstDash val="sysDot"/>
            <a:miter lim="800000"/>
          </a:ln>
          <a:effectLst/>
        </p:spPr>
      </p:cxnSp>
      <p:cxnSp>
        <p:nvCxnSpPr>
          <p:cNvPr id="16" name="Straight Connector 80"/>
          <p:cNvCxnSpPr/>
          <p:nvPr/>
        </p:nvCxnSpPr>
        <p:spPr>
          <a:xfrm>
            <a:off x="1036845" y="4336392"/>
            <a:ext cx="4609835" cy="0"/>
          </a:xfrm>
          <a:prstGeom prst="line">
            <a:avLst/>
          </a:prstGeom>
          <a:noFill/>
          <a:ln w="19050" cap="flat" cmpd="sng" algn="ctr">
            <a:solidFill>
              <a:sysClr val="window" lastClr="FFFFFF">
                <a:lumMod val="85000"/>
              </a:sysClr>
            </a:solidFill>
            <a:prstDash val="sysDot"/>
            <a:miter lim="800000"/>
          </a:ln>
          <a:effectLst/>
        </p:spPr>
      </p:cxnSp>
      <p:cxnSp>
        <p:nvCxnSpPr>
          <p:cNvPr id="17" name="Straight Connector 81"/>
          <p:cNvCxnSpPr/>
          <p:nvPr/>
        </p:nvCxnSpPr>
        <p:spPr>
          <a:xfrm>
            <a:off x="1036845" y="5535878"/>
            <a:ext cx="4609835" cy="0"/>
          </a:xfrm>
          <a:prstGeom prst="line">
            <a:avLst/>
          </a:prstGeom>
          <a:noFill/>
          <a:ln w="19050" cap="flat" cmpd="sng" algn="ctr">
            <a:solidFill>
              <a:sysClr val="window" lastClr="FFFFFF">
                <a:lumMod val="85000"/>
              </a:sysClr>
            </a:solidFill>
            <a:prstDash val="sysDot"/>
            <a:miter lim="800000"/>
          </a:ln>
          <a:effectLst/>
        </p:spPr>
      </p:cxnSp>
      <p:cxnSp>
        <p:nvCxnSpPr>
          <p:cNvPr id="18" name="Straight Connector 82"/>
          <p:cNvCxnSpPr/>
          <p:nvPr/>
        </p:nvCxnSpPr>
        <p:spPr>
          <a:xfrm>
            <a:off x="1036845" y="6036246"/>
            <a:ext cx="4609835" cy="0"/>
          </a:xfrm>
          <a:prstGeom prst="line">
            <a:avLst/>
          </a:prstGeom>
          <a:noFill/>
          <a:ln w="19050" cap="flat" cmpd="sng" algn="ctr">
            <a:solidFill>
              <a:sysClr val="window" lastClr="FFFFFF">
                <a:lumMod val="85000"/>
              </a:sysClr>
            </a:solidFill>
            <a:prstDash val="sysDot"/>
            <a:miter lim="800000"/>
          </a:ln>
          <a:effectLst/>
        </p:spPr>
      </p:cxnSp>
      <p:pic>
        <p:nvPicPr>
          <p:cNvPr id="19" name="图片 105" descr="AP.png"/>
          <p:cNvPicPr>
            <a:picLocks noChangeAspect="1"/>
          </p:cNvPicPr>
          <p:nvPr/>
        </p:nvPicPr>
        <p:blipFill>
          <a:blip r:embed="rId1" cstate="print"/>
          <a:stretch>
            <a:fillRect/>
          </a:stretch>
        </p:blipFill>
        <p:spPr>
          <a:xfrm>
            <a:off x="5090818" y="5236114"/>
            <a:ext cx="335166" cy="274228"/>
          </a:xfrm>
          <a:prstGeom prst="rect">
            <a:avLst/>
          </a:prstGeom>
        </p:spPr>
      </p:pic>
      <p:cxnSp>
        <p:nvCxnSpPr>
          <p:cNvPr id="20" name="Straight Connector 74"/>
          <p:cNvCxnSpPr>
            <a:stCxn id="19" idx="0"/>
            <a:endCxn id="50" idx="2"/>
          </p:cNvCxnSpPr>
          <p:nvPr/>
        </p:nvCxnSpPr>
        <p:spPr>
          <a:xfrm flipV="1">
            <a:off x="5258401" y="5004108"/>
            <a:ext cx="927" cy="232006"/>
          </a:xfrm>
          <a:prstGeom prst="line">
            <a:avLst/>
          </a:prstGeom>
          <a:noFill/>
          <a:ln w="19050" cap="flat" cmpd="sng" algn="ctr">
            <a:solidFill>
              <a:sysClr val="windowText" lastClr="000000"/>
            </a:solidFill>
            <a:prstDash val="solid"/>
            <a:miter lim="800000"/>
          </a:ln>
          <a:effectLst/>
        </p:spPr>
      </p:cxnSp>
      <p:pic>
        <p:nvPicPr>
          <p:cNvPr id="21" name="图片 105" descr="AP.png"/>
          <p:cNvPicPr>
            <a:picLocks noChangeAspect="1"/>
          </p:cNvPicPr>
          <p:nvPr/>
        </p:nvPicPr>
        <p:blipFill>
          <a:blip r:embed="rId1" cstate="print"/>
          <a:stretch>
            <a:fillRect/>
          </a:stretch>
        </p:blipFill>
        <p:spPr>
          <a:xfrm>
            <a:off x="3077038" y="5236114"/>
            <a:ext cx="335166" cy="274228"/>
          </a:xfrm>
          <a:prstGeom prst="rect">
            <a:avLst/>
          </a:prstGeom>
        </p:spPr>
      </p:pic>
      <p:pic>
        <p:nvPicPr>
          <p:cNvPr id="22" name="图片 102" descr="AC-蓝.png"/>
          <p:cNvPicPr>
            <a:picLocks noChangeAspect="1"/>
          </p:cNvPicPr>
          <p:nvPr/>
        </p:nvPicPr>
        <p:blipFill>
          <a:blip r:embed="rId2" cstate="print"/>
          <a:stretch>
            <a:fillRect/>
          </a:stretch>
        </p:blipFill>
        <p:spPr>
          <a:xfrm>
            <a:off x="2324731" y="2945021"/>
            <a:ext cx="336959" cy="275694"/>
          </a:xfrm>
          <a:prstGeom prst="rect">
            <a:avLst/>
          </a:prstGeom>
        </p:spPr>
      </p:pic>
      <p:pic>
        <p:nvPicPr>
          <p:cNvPr id="23" name="图片 86" descr="核心交换机.png"/>
          <p:cNvPicPr>
            <a:picLocks noChangeAspect="1"/>
          </p:cNvPicPr>
          <p:nvPr/>
        </p:nvPicPr>
        <p:blipFill>
          <a:blip r:embed="rId3" cstate="print"/>
          <a:stretch>
            <a:fillRect/>
          </a:stretch>
        </p:blipFill>
        <p:spPr>
          <a:xfrm>
            <a:off x="3263483" y="2945756"/>
            <a:ext cx="335166" cy="274228"/>
          </a:xfrm>
          <a:prstGeom prst="rect">
            <a:avLst/>
          </a:prstGeom>
        </p:spPr>
      </p:pic>
      <p:pic>
        <p:nvPicPr>
          <p:cNvPr id="24" name="图片 86" descr="核心交换机.png"/>
          <p:cNvPicPr>
            <a:picLocks noChangeAspect="1"/>
          </p:cNvPicPr>
          <p:nvPr/>
        </p:nvPicPr>
        <p:blipFill>
          <a:blip r:embed="rId3" cstate="print"/>
          <a:stretch>
            <a:fillRect/>
          </a:stretch>
        </p:blipFill>
        <p:spPr>
          <a:xfrm>
            <a:off x="4084884" y="2945756"/>
            <a:ext cx="335166" cy="274228"/>
          </a:xfrm>
          <a:prstGeom prst="rect">
            <a:avLst/>
          </a:prstGeom>
        </p:spPr>
      </p:pic>
      <p:cxnSp>
        <p:nvCxnSpPr>
          <p:cNvPr id="25" name="Straight Connector 13"/>
          <p:cNvCxnSpPr>
            <a:stCxn id="23" idx="3"/>
            <a:endCxn id="24" idx="1"/>
          </p:cNvCxnSpPr>
          <p:nvPr/>
        </p:nvCxnSpPr>
        <p:spPr>
          <a:xfrm>
            <a:off x="3598649" y="3082869"/>
            <a:ext cx="486235" cy="0"/>
          </a:xfrm>
          <a:prstGeom prst="line">
            <a:avLst/>
          </a:prstGeom>
          <a:noFill/>
          <a:ln w="19050" cap="flat" cmpd="sng" algn="ctr">
            <a:solidFill>
              <a:srgbClr val="0070C0"/>
            </a:solidFill>
            <a:prstDash val="solid"/>
            <a:miter lim="800000"/>
          </a:ln>
          <a:effectLst/>
        </p:spPr>
      </p:cxnSp>
      <p:pic>
        <p:nvPicPr>
          <p:cNvPr id="26" name="图片 87" descr="汇聚交换机.png"/>
          <p:cNvPicPr>
            <a:picLocks noChangeAspect="1"/>
          </p:cNvPicPr>
          <p:nvPr/>
        </p:nvPicPr>
        <p:blipFill>
          <a:blip r:embed="rId4" cstate="print"/>
          <a:stretch>
            <a:fillRect/>
          </a:stretch>
        </p:blipFill>
        <p:spPr>
          <a:xfrm>
            <a:off x="2258596" y="3848164"/>
            <a:ext cx="335166" cy="274228"/>
          </a:xfrm>
          <a:prstGeom prst="rect">
            <a:avLst/>
          </a:prstGeom>
        </p:spPr>
      </p:pic>
      <p:pic>
        <p:nvPicPr>
          <p:cNvPr id="27" name="图片 87" descr="汇聚交换机.png"/>
          <p:cNvPicPr>
            <a:picLocks noChangeAspect="1"/>
          </p:cNvPicPr>
          <p:nvPr/>
        </p:nvPicPr>
        <p:blipFill>
          <a:blip r:embed="rId4" cstate="print"/>
          <a:stretch>
            <a:fillRect/>
          </a:stretch>
        </p:blipFill>
        <p:spPr>
          <a:xfrm>
            <a:off x="3078025" y="3848164"/>
            <a:ext cx="335166" cy="274228"/>
          </a:xfrm>
          <a:prstGeom prst="rect">
            <a:avLst/>
          </a:prstGeom>
        </p:spPr>
      </p:pic>
      <p:cxnSp>
        <p:nvCxnSpPr>
          <p:cNvPr id="28" name="Straight Connector 16"/>
          <p:cNvCxnSpPr>
            <a:stCxn id="26" idx="3"/>
            <a:endCxn id="27" idx="1"/>
          </p:cNvCxnSpPr>
          <p:nvPr/>
        </p:nvCxnSpPr>
        <p:spPr>
          <a:xfrm>
            <a:off x="2593760" y="3985277"/>
            <a:ext cx="484263" cy="0"/>
          </a:xfrm>
          <a:prstGeom prst="line">
            <a:avLst/>
          </a:prstGeom>
          <a:noFill/>
          <a:ln w="19050" cap="flat" cmpd="sng" algn="ctr">
            <a:solidFill>
              <a:srgbClr val="0070C0"/>
            </a:solidFill>
            <a:prstDash val="solid"/>
            <a:miter lim="800000"/>
          </a:ln>
          <a:effectLst/>
        </p:spPr>
      </p:cxnSp>
      <p:pic>
        <p:nvPicPr>
          <p:cNvPr id="31" name="图片 87" descr="汇聚交换机.png"/>
          <p:cNvPicPr>
            <a:picLocks noChangeAspect="1"/>
          </p:cNvPicPr>
          <p:nvPr/>
        </p:nvPicPr>
        <p:blipFill>
          <a:blip r:embed="rId4" cstate="print"/>
          <a:stretch>
            <a:fillRect/>
          </a:stretch>
        </p:blipFill>
        <p:spPr>
          <a:xfrm>
            <a:off x="4271329" y="3848164"/>
            <a:ext cx="335166" cy="274228"/>
          </a:xfrm>
          <a:prstGeom prst="rect">
            <a:avLst/>
          </a:prstGeom>
        </p:spPr>
      </p:pic>
      <p:pic>
        <p:nvPicPr>
          <p:cNvPr id="32" name="图片 87" descr="汇聚交换机.png"/>
          <p:cNvPicPr>
            <a:picLocks noChangeAspect="1"/>
          </p:cNvPicPr>
          <p:nvPr/>
        </p:nvPicPr>
        <p:blipFill>
          <a:blip r:embed="rId4" cstate="print"/>
          <a:stretch>
            <a:fillRect/>
          </a:stretch>
        </p:blipFill>
        <p:spPr>
          <a:xfrm>
            <a:off x="5091744" y="3848164"/>
            <a:ext cx="335166" cy="274228"/>
          </a:xfrm>
          <a:prstGeom prst="rect">
            <a:avLst/>
          </a:prstGeom>
        </p:spPr>
      </p:pic>
      <p:cxnSp>
        <p:nvCxnSpPr>
          <p:cNvPr id="33" name="Straight Connector 29"/>
          <p:cNvCxnSpPr>
            <a:stCxn id="31" idx="3"/>
            <a:endCxn id="32" idx="1"/>
          </p:cNvCxnSpPr>
          <p:nvPr/>
        </p:nvCxnSpPr>
        <p:spPr>
          <a:xfrm>
            <a:off x="4606495" y="3985277"/>
            <a:ext cx="485249" cy="0"/>
          </a:xfrm>
          <a:prstGeom prst="line">
            <a:avLst/>
          </a:prstGeom>
          <a:noFill/>
          <a:ln w="19050" cap="flat" cmpd="sng" algn="ctr">
            <a:solidFill>
              <a:srgbClr val="0070C0"/>
            </a:solidFill>
            <a:prstDash val="solid"/>
            <a:miter lim="800000"/>
          </a:ln>
          <a:effectLst/>
        </p:spPr>
      </p:cxnSp>
      <p:cxnSp>
        <p:nvCxnSpPr>
          <p:cNvPr id="34" name="Straight Connector 30"/>
          <p:cNvCxnSpPr>
            <a:stCxn id="26" idx="0"/>
            <a:endCxn id="23" idx="2"/>
          </p:cNvCxnSpPr>
          <p:nvPr/>
        </p:nvCxnSpPr>
        <p:spPr>
          <a:xfrm flipV="1">
            <a:off x="2426178" y="3219982"/>
            <a:ext cx="1004887" cy="628181"/>
          </a:xfrm>
          <a:prstGeom prst="line">
            <a:avLst/>
          </a:prstGeom>
          <a:noFill/>
          <a:ln w="19050" cap="flat" cmpd="sng" algn="ctr">
            <a:solidFill>
              <a:sysClr val="windowText" lastClr="000000"/>
            </a:solidFill>
            <a:prstDash val="solid"/>
            <a:miter lim="800000"/>
          </a:ln>
          <a:effectLst/>
        </p:spPr>
      </p:cxnSp>
      <p:cxnSp>
        <p:nvCxnSpPr>
          <p:cNvPr id="35" name="Straight Connector 33"/>
          <p:cNvCxnSpPr>
            <a:stCxn id="27" idx="0"/>
            <a:endCxn id="24" idx="2"/>
          </p:cNvCxnSpPr>
          <p:nvPr/>
        </p:nvCxnSpPr>
        <p:spPr>
          <a:xfrm flipV="1">
            <a:off x="3245608" y="3219982"/>
            <a:ext cx="1006860" cy="628181"/>
          </a:xfrm>
          <a:prstGeom prst="line">
            <a:avLst/>
          </a:prstGeom>
          <a:noFill/>
          <a:ln w="19050" cap="flat" cmpd="sng" algn="ctr">
            <a:solidFill>
              <a:sysClr val="windowText" lastClr="000000"/>
            </a:solidFill>
            <a:prstDash val="solid"/>
            <a:miter lim="800000"/>
          </a:ln>
          <a:effectLst/>
        </p:spPr>
      </p:cxnSp>
      <p:cxnSp>
        <p:nvCxnSpPr>
          <p:cNvPr id="36" name="Straight Connector 36"/>
          <p:cNvCxnSpPr>
            <a:stCxn id="31" idx="0"/>
            <a:endCxn id="23" idx="2"/>
          </p:cNvCxnSpPr>
          <p:nvPr/>
        </p:nvCxnSpPr>
        <p:spPr>
          <a:xfrm flipH="1" flipV="1">
            <a:off x="3431067" y="3219982"/>
            <a:ext cx="1007845" cy="628181"/>
          </a:xfrm>
          <a:prstGeom prst="line">
            <a:avLst/>
          </a:prstGeom>
          <a:noFill/>
          <a:ln w="19050" cap="flat" cmpd="sng" algn="ctr">
            <a:solidFill>
              <a:sysClr val="windowText" lastClr="000000"/>
            </a:solidFill>
            <a:prstDash val="solid"/>
            <a:miter lim="800000"/>
          </a:ln>
          <a:effectLst/>
        </p:spPr>
      </p:cxnSp>
      <p:cxnSp>
        <p:nvCxnSpPr>
          <p:cNvPr id="37" name="Straight Connector 39"/>
          <p:cNvCxnSpPr>
            <a:stCxn id="32" idx="0"/>
            <a:endCxn id="24" idx="2"/>
          </p:cNvCxnSpPr>
          <p:nvPr/>
        </p:nvCxnSpPr>
        <p:spPr>
          <a:xfrm flipH="1" flipV="1">
            <a:off x="4252468" y="3219982"/>
            <a:ext cx="1006860" cy="628181"/>
          </a:xfrm>
          <a:prstGeom prst="line">
            <a:avLst/>
          </a:prstGeom>
          <a:noFill/>
          <a:ln w="19050" cap="flat" cmpd="sng" algn="ctr">
            <a:solidFill>
              <a:sysClr val="windowText" lastClr="000000"/>
            </a:solidFill>
            <a:prstDash val="solid"/>
            <a:miter lim="800000"/>
          </a:ln>
          <a:effectLst/>
        </p:spPr>
      </p:cxnSp>
      <p:sp>
        <p:nvSpPr>
          <p:cNvPr id="38" name="Oval 42"/>
          <p:cNvSpPr/>
          <p:nvPr/>
        </p:nvSpPr>
        <p:spPr>
          <a:xfrm rot="3077028">
            <a:off x="3039247" y="3498614"/>
            <a:ext cx="580327" cy="91359"/>
          </a:xfrm>
          <a:prstGeom prst="ellipse">
            <a:avLst/>
          </a:prstGeom>
          <a:noFill/>
          <a:ln w="19050" cap="flat" cmpd="sng" algn="ctr">
            <a:solidFill>
              <a:sysClr val="windowText" lastClr="000000"/>
            </a:solidFill>
            <a:prstDash val="solid"/>
            <a:miter lim="800000"/>
          </a:ln>
          <a:effectLst/>
        </p:spPr>
        <p:txBody>
          <a:bodyPr rtlCol="0" anchor="ctr"/>
          <a:lstStyle/>
          <a:p>
            <a:pPr algn="ctr" defTabSz="913765">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39" name="图片 106" descr="堆叠交换机蓝.png"/>
          <p:cNvPicPr>
            <a:picLocks noChangeAspect="1"/>
          </p:cNvPicPr>
          <p:nvPr/>
        </p:nvPicPr>
        <p:blipFill>
          <a:blip r:embed="rId5" cstate="print"/>
          <a:stretch>
            <a:fillRect/>
          </a:stretch>
        </p:blipFill>
        <p:spPr>
          <a:xfrm>
            <a:off x="2257699" y="4728412"/>
            <a:ext cx="336959" cy="275694"/>
          </a:xfrm>
          <a:prstGeom prst="rect">
            <a:avLst/>
          </a:prstGeom>
        </p:spPr>
      </p:pic>
      <p:pic>
        <p:nvPicPr>
          <p:cNvPr id="40" name="图片 106" descr="堆叠交换机蓝.png"/>
          <p:cNvPicPr>
            <a:picLocks noChangeAspect="1"/>
          </p:cNvPicPr>
          <p:nvPr/>
        </p:nvPicPr>
        <p:blipFill>
          <a:blip r:embed="rId5" cstate="print"/>
          <a:stretch>
            <a:fillRect/>
          </a:stretch>
        </p:blipFill>
        <p:spPr>
          <a:xfrm>
            <a:off x="3077128" y="4728412"/>
            <a:ext cx="336959" cy="275694"/>
          </a:xfrm>
          <a:prstGeom prst="rect">
            <a:avLst/>
          </a:prstGeom>
        </p:spPr>
      </p:pic>
      <p:cxnSp>
        <p:nvCxnSpPr>
          <p:cNvPr id="41" name="Straight Connector 34"/>
          <p:cNvCxnSpPr>
            <a:stCxn id="39" idx="0"/>
            <a:endCxn id="26" idx="2"/>
          </p:cNvCxnSpPr>
          <p:nvPr/>
        </p:nvCxnSpPr>
        <p:spPr>
          <a:xfrm flipV="1">
            <a:off x="2426178" y="4122391"/>
            <a:ext cx="0" cy="606021"/>
          </a:xfrm>
          <a:prstGeom prst="line">
            <a:avLst/>
          </a:prstGeom>
          <a:noFill/>
          <a:ln w="19050" cap="flat" cmpd="sng" algn="ctr">
            <a:solidFill>
              <a:sysClr val="windowText" lastClr="000000"/>
            </a:solidFill>
            <a:prstDash val="solid"/>
            <a:miter lim="800000"/>
          </a:ln>
          <a:effectLst/>
        </p:spPr>
      </p:cxnSp>
      <p:cxnSp>
        <p:nvCxnSpPr>
          <p:cNvPr id="42" name="Straight Connector 35"/>
          <p:cNvCxnSpPr>
            <a:stCxn id="39" idx="0"/>
            <a:endCxn id="27" idx="2"/>
          </p:cNvCxnSpPr>
          <p:nvPr/>
        </p:nvCxnSpPr>
        <p:spPr>
          <a:xfrm flipV="1">
            <a:off x="2426179" y="4122391"/>
            <a:ext cx="819429" cy="606021"/>
          </a:xfrm>
          <a:prstGeom prst="line">
            <a:avLst/>
          </a:prstGeom>
          <a:noFill/>
          <a:ln w="19050" cap="flat" cmpd="sng" algn="ctr">
            <a:solidFill>
              <a:sysClr val="windowText" lastClr="000000"/>
            </a:solidFill>
            <a:prstDash val="solid"/>
            <a:miter lim="800000"/>
          </a:ln>
          <a:effectLst/>
        </p:spPr>
      </p:cxnSp>
      <p:cxnSp>
        <p:nvCxnSpPr>
          <p:cNvPr id="43" name="Straight Connector 37"/>
          <p:cNvCxnSpPr>
            <a:stCxn id="40" idx="0"/>
            <a:endCxn id="26" idx="2"/>
          </p:cNvCxnSpPr>
          <p:nvPr/>
        </p:nvCxnSpPr>
        <p:spPr>
          <a:xfrm flipH="1" flipV="1">
            <a:off x="2426179" y="4122391"/>
            <a:ext cx="819429" cy="606021"/>
          </a:xfrm>
          <a:prstGeom prst="line">
            <a:avLst/>
          </a:prstGeom>
          <a:noFill/>
          <a:ln w="19050" cap="flat" cmpd="sng" algn="ctr">
            <a:solidFill>
              <a:sysClr val="windowText" lastClr="000000"/>
            </a:solidFill>
            <a:prstDash val="solid"/>
            <a:miter lim="800000"/>
          </a:ln>
          <a:effectLst/>
        </p:spPr>
      </p:cxnSp>
      <p:cxnSp>
        <p:nvCxnSpPr>
          <p:cNvPr id="44" name="Straight Connector 38"/>
          <p:cNvCxnSpPr>
            <a:stCxn id="40" idx="0"/>
            <a:endCxn id="27" idx="2"/>
          </p:cNvCxnSpPr>
          <p:nvPr/>
        </p:nvCxnSpPr>
        <p:spPr>
          <a:xfrm flipV="1">
            <a:off x="3245607" y="4122391"/>
            <a:ext cx="0" cy="606021"/>
          </a:xfrm>
          <a:prstGeom prst="line">
            <a:avLst/>
          </a:prstGeom>
          <a:noFill/>
          <a:ln w="19050" cap="flat" cmpd="sng" algn="ctr">
            <a:solidFill>
              <a:sysClr val="windowText" lastClr="000000"/>
            </a:solidFill>
            <a:prstDash val="solid"/>
            <a:miter lim="800000"/>
          </a:ln>
          <a:effectLst/>
        </p:spPr>
      </p:cxnSp>
      <p:grpSp>
        <p:nvGrpSpPr>
          <p:cNvPr id="45" name="Group 40"/>
          <p:cNvGrpSpPr/>
          <p:nvPr/>
        </p:nvGrpSpPr>
        <p:grpSpPr>
          <a:xfrm>
            <a:off x="2704961" y="4834475"/>
            <a:ext cx="261863" cy="61955"/>
            <a:chOff x="559282" y="6488261"/>
            <a:chExt cx="261965" cy="61979"/>
          </a:xfrm>
          <a:solidFill>
            <a:sysClr val="window" lastClr="FFFFFF">
              <a:lumMod val="50000"/>
            </a:sysClr>
          </a:solidFill>
        </p:grpSpPr>
        <p:sp>
          <p:nvSpPr>
            <p:cNvPr id="46" name="Oval 41"/>
            <p:cNvSpPr>
              <a:spLocks noChangeAspect="1"/>
            </p:cNvSpPr>
            <p:nvPr/>
          </p:nvSpPr>
          <p:spPr>
            <a:xfrm>
              <a:off x="759268" y="6488261"/>
              <a:ext cx="61979" cy="61979"/>
            </a:xfrm>
            <a:prstGeom prst="ellipse">
              <a:avLst/>
            </a:prstGeom>
            <a:grpFill/>
            <a:ln w="12700" cap="flat" cmpd="sng" algn="ctr">
              <a:noFill/>
              <a:prstDash val="solid"/>
              <a:miter lim="800000"/>
            </a:ln>
            <a:effectLst/>
          </p:spPr>
          <p:txBody>
            <a:bodyPr rtlCol="0" anchor="ctr"/>
            <a:lstStyle/>
            <a:p>
              <a:pPr algn="ctr" defTabSz="913765">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7" name="Oval 44"/>
            <p:cNvSpPr>
              <a:spLocks noChangeAspect="1"/>
            </p:cNvSpPr>
            <p:nvPr/>
          </p:nvSpPr>
          <p:spPr>
            <a:xfrm>
              <a:off x="559282" y="6488261"/>
              <a:ext cx="61979" cy="61979"/>
            </a:xfrm>
            <a:prstGeom prst="ellipse">
              <a:avLst/>
            </a:prstGeom>
            <a:grpFill/>
            <a:ln w="12700" cap="flat" cmpd="sng" algn="ctr">
              <a:noFill/>
              <a:prstDash val="solid"/>
              <a:miter lim="800000"/>
            </a:ln>
            <a:effectLst/>
          </p:spPr>
          <p:txBody>
            <a:bodyPr rtlCol="0" anchor="ctr"/>
            <a:lstStyle/>
            <a:p>
              <a:pPr algn="ctr" defTabSz="913765">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48" name="Oval 45"/>
            <p:cNvSpPr>
              <a:spLocks noChangeAspect="1"/>
            </p:cNvSpPr>
            <p:nvPr/>
          </p:nvSpPr>
          <p:spPr>
            <a:xfrm>
              <a:off x="659275" y="6488261"/>
              <a:ext cx="61979" cy="61979"/>
            </a:xfrm>
            <a:prstGeom prst="ellipse">
              <a:avLst/>
            </a:prstGeom>
            <a:grpFill/>
            <a:ln w="12700" cap="flat" cmpd="sng" algn="ctr">
              <a:noFill/>
              <a:prstDash val="solid"/>
              <a:miter lim="800000"/>
            </a:ln>
            <a:effectLst/>
          </p:spPr>
          <p:txBody>
            <a:bodyPr rtlCol="0" anchor="ctr"/>
            <a:lstStyle/>
            <a:p>
              <a:pPr algn="ctr" defTabSz="913765">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49" name="图片 106" descr="堆叠交换机蓝.png"/>
          <p:cNvPicPr>
            <a:picLocks noChangeAspect="1"/>
          </p:cNvPicPr>
          <p:nvPr/>
        </p:nvPicPr>
        <p:blipFill>
          <a:blip r:embed="rId5" cstate="print"/>
          <a:stretch>
            <a:fillRect/>
          </a:stretch>
        </p:blipFill>
        <p:spPr>
          <a:xfrm>
            <a:off x="4270432" y="4728412"/>
            <a:ext cx="336959" cy="275694"/>
          </a:xfrm>
          <a:prstGeom prst="rect">
            <a:avLst/>
          </a:prstGeom>
        </p:spPr>
      </p:pic>
      <p:pic>
        <p:nvPicPr>
          <p:cNvPr id="50" name="图片 106" descr="堆叠交换机蓝.png"/>
          <p:cNvPicPr>
            <a:picLocks noChangeAspect="1"/>
          </p:cNvPicPr>
          <p:nvPr/>
        </p:nvPicPr>
        <p:blipFill>
          <a:blip r:embed="rId5" cstate="print"/>
          <a:stretch>
            <a:fillRect/>
          </a:stretch>
        </p:blipFill>
        <p:spPr>
          <a:xfrm>
            <a:off x="5090848" y="4728412"/>
            <a:ext cx="336959" cy="275694"/>
          </a:xfrm>
          <a:prstGeom prst="rect">
            <a:avLst/>
          </a:prstGeom>
        </p:spPr>
      </p:pic>
      <p:grpSp>
        <p:nvGrpSpPr>
          <p:cNvPr id="51" name="Group 54"/>
          <p:cNvGrpSpPr/>
          <p:nvPr/>
        </p:nvGrpSpPr>
        <p:grpSpPr>
          <a:xfrm>
            <a:off x="4718681" y="4834475"/>
            <a:ext cx="261863" cy="61955"/>
            <a:chOff x="559282" y="6488261"/>
            <a:chExt cx="261965" cy="61979"/>
          </a:xfrm>
          <a:solidFill>
            <a:sysClr val="window" lastClr="FFFFFF">
              <a:lumMod val="50000"/>
            </a:sysClr>
          </a:solidFill>
        </p:grpSpPr>
        <p:sp>
          <p:nvSpPr>
            <p:cNvPr id="52" name="Oval 55"/>
            <p:cNvSpPr>
              <a:spLocks noChangeAspect="1"/>
            </p:cNvSpPr>
            <p:nvPr/>
          </p:nvSpPr>
          <p:spPr>
            <a:xfrm>
              <a:off x="759268" y="6488261"/>
              <a:ext cx="61979" cy="61979"/>
            </a:xfrm>
            <a:prstGeom prst="ellipse">
              <a:avLst/>
            </a:prstGeom>
            <a:grpFill/>
            <a:ln w="12700" cap="flat" cmpd="sng" algn="ctr">
              <a:noFill/>
              <a:prstDash val="solid"/>
              <a:miter lim="800000"/>
            </a:ln>
            <a:effectLst/>
          </p:spPr>
          <p:txBody>
            <a:bodyPr rtlCol="0" anchor="ctr"/>
            <a:lstStyle/>
            <a:p>
              <a:pPr algn="ctr" defTabSz="913765">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3" name="Oval 56"/>
            <p:cNvSpPr>
              <a:spLocks noChangeAspect="1"/>
            </p:cNvSpPr>
            <p:nvPr/>
          </p:nvSpPr>
          <p:spPr>
            <a:xfrm>
              <a:off x="559282" y="6488261"/>
              <a:ext cx="61979" cy="61979"/>
            </a:xfrm>
            <a:prstGeom prst="ellipse">
              <a:avLst/>
            </a:prstGeom>
            <a:grpFill/>
            <a:ln w="12700" cap="flat" cmpd="sng" algn="ctr">
              <a:noFill/>
              <a:prstDash val="solid"/>
              <a:miter lim="800000"/>
            </a:ln>
            <a:effectLst/>
          </p:spPr>
          <p:txBody>
            <a:bodyPr rtlCol="0" anchor="ctr"/>
            <a:lstStyle/>
            <a:p>
              <a:pPr algn="ctr" defTabSz="913765">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54" name="Oval 57"/>
            <p:cNvSpPr>
              <a:spLocks noChangeAspect="1"/>
            </p:cNvSpPr>
            <p:nvPr/>
          </p:nvSpPr>
          <p:spPr>
            <a:xfrm>
              <a:off x="659275" y="6488261"/>
              <a:ext cx="61979" cy="61979"/>
            </a:xfrm>
            <a:prstGeom prst="ellipse">
              <a:avLst/>
            </a:prstGeom>
            <a:grpFill/>
            <a:ln w="12700" cap="flat" cmpd="sng" algn="ctr">
              <a:noFill/>
              <a:prstDash val="solid"/>
              <a:miter lim="800000"/>
            </a:ln>
            <a:effectLst/>
          </p:spPr>
          <p:txBody>
            <a:bodyPr rtlCol="0" anchor="ctr"/>
            <a:lstStyle/>
            <a:p>
              <a:pPr algn="ctr" defTabSz="913765">
                <a:defRPr/>
              </a:pPr>
              <a:endParaRPr lang="zh-CN" altLang="en-US" sz="240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cxnSp>
        <p:nvCxnSpPr>
          <p:cNvPr id="55" name="Straight Connector 58"/>
          <p:cNvCxnSpPr>
            <a:stCxn id="49" idx="0"/>
            <a:endCxn id="31" idx="2"/>
          </p:cNvCxnSpPr>
          <p:nvPr/>
        </p:nvCxnSpPr>
        <p:spPr>
          <a:xfrm flipV="1">
            <a:off x="4438911" y="4122391"/>
            <a:ext cx="0" cy="606021"/>
          </a:xfrm>
          <a:prstGeom prst="line">
            <a:avLst/>
          </a:prstGeom>
          <a:noFill/>
          <a:ln w="19050" cap="flat" cmpd="sng" algn="ctr">
            <a:solidFill>
              <a:sysClr val="windowText" lastClr="000000"/>
            </a:solidFill>
            <a:prstDash val="solid"/>
            <a:miter lim="800000"/>
          </a:ln>
          <a:effectLst/>
        </p:spPr>
      </p:cxnSp>
      <p:cxnSp>
        <p:nvCxnSpPr>
          <p:cNvPr id="56" name="Straight Connector 61"/>
          <p:cNvCxnSpPr>
            <a:stCxn id="50" idx="0"/>
            <a:endCxn id="32" idx="2"/>
          </p:cNvCxnSpPr>
          <p:nvPr/>
        </p:nvCxnSpPr>
        <p:spPr>
          <a:xfrm flipV="1">
            <a:off x="5259326" y="4122391"/>
            <a:ext cx="0" cy="606021"/>
          </a:xfrm>
          <a:prstGeom prst="line">
            <a:avLst/>
          </a:prstGeom>
          <a:noFill/>
          <a:ln w="19050" cap="flat" cmpd="sng" algn="ctr">
            <a:solidFill>
              <a:sysClr val="windowText" lastClr="000000"/>
            </a:solidFill>
            <a:prstDash val="solid"/>
            <a:miter lim="800000"/>
          </a:ln>
          <a:effectLst/>
        </p:spPr>
      </p:cxnSp>
      <p:cxnSp>
        <p:nvCxnSpPr>
          <p:cNvPr id="57" name="Straight Connector 64"/>
          <p:cNvCxnSpPr>
            <a:stCxn id="49" idx="0"/>
            <a:endCxn id="32" idx="2"/>
          </p:cNvCxnSpPr>
          <p:nvPr/>
        </p:nvCxnSpPr>
        <p:spPr>
          <a:xfrm flipV="1">
            <a:off x="4438910" y="4122391"/>
            <a:ext cx="820416" cy="606021"/>
          </a:xfrm>
          <a:prstGeom prst="line">
            <a:avLst/>
          </a:prstGeom>
          <a:noFill/>
          <a:ln w="19050" cap="flat" cmpd="sng" algn="ctr">
            <a:solidFill>
              <a:sysClr val="windowText" lastClr="000000"/>
            </a:solidFill>
            <a:prstDash val="solid"/>
            <a:miter lim="800000"/>
          </a:ln>
          <a:effectLst/>
        </p:spPr>
      </p:cxnSp>
      <p:cxnSp>
        <p:nvCxnSpPr>
          <p:cNvPr id="58" name="Straight Connector 67"/>
          <p:cNvCxnSpPr>
            <a:stCxn id="50" idx="0"/>
            <a:endCxn id="31" idx="2"/>
          </p:cNvCxnSpPr>
          <p:nvPr/>
        </p:nvCxnSpPr>
        <p:spPr>
          <a:xfrm flipH="1" flipV="1">
            <a:off x="4438910" y="4122391"/>
            <a:ext cx="820416" cy="606021"/>
          </a:xfrm>
          <a:prstGeom prst="line">
            <a:avLst/>
          </a:prstGeom>
          <a:noFill/>
          <a:ln w="19050" cap="flat" cmpd="sng" algn="ctr">
            <a:solidFill>
              <a:sysClr val="windowText" lastClr="000000"/>
            </a:solidFill>
            <a:prstDash val="solid"/>
            <a:miter lim="800000"/>
          </a:ln>
          <a:effectLst/>
        </p:spPr>
      </p:cxnSp>
      <p:cxnSp>
        <p:nvCxnSpPr>
          <p:cNvPr id="59" name="Straight Connector 70"/>
          <p:cNvCxnSpPr>
            <a:stCxn id="21" idx="0"/>
            <a:endCxn id="40" idx="2"/>
          </p:cNvCxnSpPr>
          <p:nvPr/>
        </p:nvCxnSpPr>
        <p:spPr>
          <a:xfrm flipV="1">
            <a:off x="3244621" y="5004108"/>
            <a:ext cx="987" cy="232006"/>
          </a:xfrm>
          <a:prstGeom prst="line">
            <a:avLst/>
          </a:prstGeom>
          <a:noFill/>
          <a:ln w="19050" cap="flat" cmpd="sng" algn="ctr">
            <a:solidFill>
              <a:sysClr val="windowText" lastClr="000000"/>
            </a:solidFill>
            <a:prstDash val="solid"/>
            <a:miter lim="800000"/>
          </a:ln>
          <a:effectLst/>
        </p:spPr>
      </p:cxnSp>
      <p:cxnSp>
        <p:nvCxnSpPr>
          <p:cNvPr id="60" name="Straight Connector 79"/>
          <p:cNvCxnSpPr>
            <a:stCxn id="23" idx="1"/>
            <a:endCxn id="22" idx="3"/>
          </p:cNvCxnSpPr>
          <p:nvPr/>
        </p:nvCxnSpPr>
        <p:spPr>
          <a:xfrm flipH="1" flipV="1">
            <a:off x="2661689" y="3082869"/>
            <a:ext cx="601793" cy="1"/>
          </a:xfrm>
          <a:prstGeom prst="line">
            <a:avLst/>
          </a:prstGeom>
          <a:noFill/>
          <a:ln w="19050" cap="flat" cmpd="sng" algn="ctr">
            <a:solidFill>
              <a:sysClr val="windowText" lastClr="000000"/>
            </a:solidFill>
            <a:prstDash val="solid"/>
            <a:miter lim="800000"/>
          </a:ln>
          <a:effectLst/>
        </p:spPr>
      </p:cxnSp>
      <p:pic>
        <p:nvPicPr>
          <p:cNvPr id="61" name="Picture 2" descr="G:\做的项目\公共\扁平图标切换\更新2015_01_21\oss扁平图标库2015_01_21更新-04.png"/>
          <p:cNvPicPr>
            <a:picLocks noChangeAspect="1" noChangeArrowheads="1"/>
          </p:cNvPicPr>
          <p:nvPr/>
        </p:nvPicPr>
        <p:blipFill>
          <a:blip r:embed="rId6" cstate="print"/>
          <a:stretch>
            <a:fillRect/>
          </a:stretch>
        </p:blipFill>
        <p:spPr bwMode="auto">
          <a:xfrm>
            <a:off x="3260484" y="1671017"/>
            <a:ext cx="336959" cy="275693"/>
          </a:xfrm>
          <a:prstGeom prst="rect">
            <a:avLst/>
          </a:prstGeom>
          <a:noFill/>
        </p:spPr>
      </p:pic>
      <p:pic>
        <p:nvPicPr>
          <p:cNvPr id="62" name="Picture 2" descr="G:\做的项目\公共\扁平图标切换\更新2015_01_21\oss扁平图标库2015_01_21更新-04.png"/>
          <p:cNvPicPr>
            <a:picLocks noChangeAspect="1" noChangeArrowheads="1"/>
          </p:cNvPicPr>
          <p:nvPr/>
        </p:nvPicPr>
        <p:blipFill>
          <a:blip r:embed="rId6" cstate="print"/>
          <a:stretch>
            <a:fillRect/>
          </a:stretch>
        </p:blipFill>
        <p:spPr bwMode="auto">
          <a:xfrm>
            <a:off x="4083988" y="1671017"/>
            <a:ext cx="336959" cy="275693"/>
          </a:xfrm>
          <a:prstGeom prst="rect">
            <a:avLst/>
          </a:prstGeom>
          <a:noFill/>
        </p:spPr>
      </p:pic>
      <p:cxnSp>
        <p:nvCxnSpPr>
          <p:cNvPr id="63" name="Straight Connector 98"/>
          <p:cNvCxnSpPr>
            <a:stCxn id="62" idx="2"/>
            <a:endCxn id="24" idx="0"/>
          </p:cNvCxnSpPr>
          <p:nvPr/>
        </p:nvCxnSpPr>
        <p:spPr>
          <a:xfrm>
            <a:off x="4252466" y="1946708"/>
            <a:ext cx="0" cy="999046"/>
          </a:xfrm>
          <a:prstGeom prst="line">
            <a:avLst/>
          </a:prstGeom>
          <a:noFill/>
          <a:ln w="19050" cap="flat" cmpd="sng" algn="ctr">
            <a:solidFill>
              <a:sysClr val="windowText" lastClr="000000"/>
            </a:solidFill>
            <a:prstDash val="solid"/>
            <a:miter lim="800000"/>
          </a:ln>
          <a:effectLst/>
        </p:spPr>
      </p:cxnSp>
      <p:cxnSp>
        <p:nvCxnSpPr>
          <p:cNvPr id="64" name="Straight Connector 101"/>
          <p:cNvCxnSpPr>
            <a:stCxn id="61" idx="2"/>
            <a:endCxn id="23" idx="0"/>
          </p:cNvCxnSpPr>
          <p:nvPr/>
        </p:nvCxnSpPr>
        <p:spPr>
          <a:xfrm>
            <a:off x="3428962" y="1946708"/>
            <a:ext cx="2103" cy="999046"/>
          </a:xfrm>
          <a:prstGeom prst="line">
            <a:avLst/>
          </a:prstGeom>
          <a:noFill/>
          <a:ln w="19050" cap="flat" cmpd="sng" algn="ctr">
            <a:solidFill>
              <a:sysClr val="windowText" lastClr="000000"/>
            </a:solidFill>
            <a:prstDash val="solid"/>
            <a:miter lim="800000"/>
          </a:ln>
          <a:effectLst/>
        </p:spPr>
      </p:cxnSp>
      <p:cxnSp>
        <p:nvCxnSpPr>
          <p:cNvPr id="65" name="Straight Connector 104"/>
          <p:cNvCxnSpPr>
            <a:stCxn id="61" idx="3"/>
            <a:endCxn id="62" idx="1"/>
          </p:cNvCxnSpPr>
          <p:nvPr/>
        </p:nvCxnSpPr>
        <p:spPr>
          <a:xfrm>
            <a:off x="3597443" y="1808862"/>
            <a:ext cx="486545" cy="0"/>
          </a:xfrm>
          <a:prstGeom prst="line">
            <a:avLst/>
          </a:prstGeom>
          <a:noFill/>
          <a:ln w="19050" cap="flat" cmpd="sng" algn="ctr">
            <a:solidFill>
              <a:sysClr val="windowText" lastClr="000000"/>
            </a:solidFill>
            <a:prstDash val="solid"/>
            <a:miter lim="800000"/>
          </a:ln>
          <a:effectLst/>
        </p:spPr>
      </p:cxnSp>
      <p:sp>
        <p:nvSpPr>
          <p:cNvPr id="66" name="Oval 59"/>
          <p:cNvSpPr/>
          <p:nvPr/>
        </p:nvSpPr>
        <p:spPr>
          <a:xfrm rot="1782887">
            <a:off x="2349026" y="4523952"/>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3765">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7" name="Oval 62"/>
          <p:cNvSpPr/>
          <p:nvPr/>
        </p:nvSpPr>
        <p:spPr>
          <a:xfrm rot="19401600">
            <a:off x="3006670" y="4536698"/>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3765">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8" name="Oval 63"/>
          <p:cNvSpPr/>
          <p:nvPr/>
        </p:nvSpPr>
        <p:spPr>
          <a:xfrm rot="1782887">
            <a:off x="4349658" y="4555818"/>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3765">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69" name="Oval 65"/>
          <p:cNvSpPr/>
          <p:nvPr/>
        </p:nvSpPr>
        <p:spPr>
          <a:xfrm rot="19401600">
            <a:off x="5044211" y="4531016"/>
            <a:ext cx="311497" cy="90778"/>
          </a:xfrm>
          <a:prstGeom prst="ellipse">
            <a:avLst/>
          </a:prstGeom>
          <a:noFill/>
          <a:ln w="19050" cap="flat" cmpd="sng" algn="ctr">
            <a:solidFill>
              <a:sysClr val="windowText" lastClr="000000"/>
            </a:solidFill>
            <a:prstDash val="solid"/>
            <a:miter lim="800000"/>
          </a:ln>
          <a:effectLst/>
        </p:spPr>
        <p:txBody>
          <a:bodyPr rtlCol="0" anchor="ctr"/>
          <a:lstStyle/>
          <a:p>
            <a:pPr algn="ctr" defTabSz="913765">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pic>
        <p:nvPicPr>
          <p:cNvPr id="70" name="图片 14" descr="日志告警服务器-蓝.png"/>
          <p:cNvPicPr>
            <a:picLocks noChangeAspect="1"/>
          </p:cNvPicPr>
          <p:nvPr/>
        </p:nvPicPr>
        <p:blipFill>
          <a:blip r:embed="rId7" cstate="print"/>
          <a:stretch>
            <a:fillRect/>
          </a:stretch>
        </p:blipFill>
        <p:spPr>
          <a:xfrm>
            <a:off x="2162325" y="5706810"/>
            <a:ext cx="304476" cy="190121"/>
          </a:xfrm>
          <a:prstGeom prst="rect">
            <a:avLst/>
          </a:prstGeom>
        </p:spPr>
      </p:pic>
      <p:pic>
        <p:nvPicPr>
          <p:cNvPr id="71" name="图片 42" descr="IP电话.png"/>
          <p:cNvPicPr>
            <a:picLocks noChangeAspect="1"/>
          </p:cNvPicPr>
          <p:nvPr/>
        </p:nvPicPr>
        <p:blipFill>
          <a:blip r:embed="rId8" cstate="print"/>
          <a:stretch>
            <a:fillRect/>
          </a:stretch>
        </p:blipFill>
        <p:spPr>
          <a:xfrm>
            <a:off x="3017635" y="5644340"/>
            <a:ext cx="335134" cy="315057"/>
          </a:xfrm>
          <a:prstGeom prst="rect">
            <a:avLst/>
          </a:prstGeom>
        </p:spPr>
      </p:pic>
      <p:pic>
        <p:nvPicPr>
          <p:cNvPr id="72" name="图片 11" descr="开放网络-蓝.png"/>
          <p:cNvPicPr>
            <a:picLocks noChangeAspect="1"/>
          </p:cNvPicPr>
          <p:nvPr/>
        </p:nvPicPr>
        <p:blipFill>
          <a:blip r:embed="rId9" cstate="print"/>
          <a:stretch>
            <a:fillRect/>
          </a:stretch>
        </p:blipFill>
        <p:spPr>
          <a:xfrm>
            <a:off x="4205737" y="5684678"/>
            <a:ext cx="304476" cy="234380"/>
          </a:xfrm>
          <a:prstGeom prst="rect">
            <a:avLst/>
          </a:prstGeom>
        </p:spPr>
      </p:pic>
      <p:pic>
        <p:nvPicPr>
          <p:cNvPr id="73" name="图片 158" descr="SAN网络-蓝.png"/>
          <p:cNvPicPr>
            <a:picLocks noChangeAspect="1"/>
          </p:cNvPicPr>
          <p:nvPr/>
        </p:nvPicPr>
        <p:blipFill>
          <a:blip r:embed="rId10" cstate="print"/>
          <a:stretch>
            <a:fillRect/>
          </a:stretch>
        </p:blipFill>
        <p:spPr>
          <a:xfrm>
            <a:off x="2659190" y="5665845"/>
            <a:ext cx="166056" cy="272051"/>
          </a:xfrm>
          <a:prstGeom prst="rect">
            <a:avLst/>
          </a:prstGeom>
        </p:spPr>
      </p:pic>
      <p:pic>
        <p:nvPicPr>
          <p:cNvPr id="74" name="图片 47" descr="打印机.png"/>
          <p:cNvPicPr>
            <a:picLocks noChangeAspect="1"/>
          </p:cNvPicPr>
          <p:nvPr/>
        </p:nvPicPr>
        <p:blipFill>
          <a:blip r:embed="rId11" cstate="print"/>
          <a:stretch>
            <a:fillRect/>
          </a:stretch>
        </p:blipFill>
        <p:spPr>
          <a:xfrm>
            <a:off x="5081296" y="5668918"/>
            <a:ext cx="334045" cy="265900"/>
          </a:xfrm>
          <a:prstGeom prst="rect">
            <a:avLst/>
          </a:prstGeom>
        </p:spPr>
      </p:pic>
      <p:pic>
        <p:nvPicPr>
          <p:cNvPr id="75" name="图片 157" descr="故障链路.png"/>
          <p:cNvPicPr>
            <a:picLocks noChangeAspect="1"/>
          </p:cNvPicPr>
          <p:nvPr/>
        </p:nvPicPr>
        <p:blipFill>
          <a:blip r:embed="rId12" cstate="print"/>
          <a:stretch>
            <a:fillRect/>
          </a:stretch>
        </p:blipFill>
        <p:spPr>
          <a:xfrm>
            <a:off x="4628172" y="5676907"/>
            <a:ext cx="335166" cy="249927"/>
          </a:xfrm>
          <a:prstGeom prst="rect">
            <a:avLst/>
          </a:prstGeom>
        </p:spPr>
      </p:pic>
      <p:sp>
        <p:nvSpPr>
          <p:cNvPr id="76" name="TextBox 85"/>
          <p:cNvSpPr txBox="1"/>
          <p:nvPr/>
        </p:nvSpPr>
        <p:spPr>
          <a:xfrm>
            <a:off x="949151" y="2192058"/>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出口区</a:t>
            </a:r>
            <a:endParaRPr lang="zh-CN" altLang="en-US" sz="1600">
              <a:solidFill>
                <a:prstClr val="black"/>
              </a:solidFill>
              <a:latin typeface="+mn-ea"/>
              <a:cs typeface="+mn-ea"/>
              <a:sym typeface="Huawei Sans" panose="020C0503030203020204" pitchFamily="34" charset="0"/>
            </a:endParaRPr>
          </a:p>
        </p:txBody>
      </p:sp>
      <p:sp>
        <p:nvSpPr>
          <p:cNvPr id="77" name="TextBox 86"/>
          <p:cNvSpPr txBox="1"/>
          <p:nvPr/>
        </p:nvSpPr>
        <p:spPr>
          <a:xfrm>
            <a:off x="949151" y="3391543"/>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核心层</a:t>
            </a:r>
            <a:endParaRPr lang="zh-CN" altLang="en-US" sz="1600">
              <a:solidFill>
                <a:prstClr val="black"/>
              </a:solidFill>
              <a:latin typeface="+mn-ea"/>
              <a:cs typeface="+mn-ea"/>
              <a:sym typeface="Huawei Sans" panose="020C0503030203020204" pitchFamily="34" charset="0"/>
            </a:endParaRPr>
          </a:p>
        </p:txBody>
      </p:sp>
      <p:sp>
        <p:nvSpPr>
          <p:cNvPr id="78" name="TextBox 88"/>
          <p:cNvSpPr txBox="1"/>
          <p:nvPr/>
        </p:nvSpPr>
        <p:spPr>
          <a:xfrm>
            <a:off x="949151" y="4030950"/>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汇聚层</a:t>
            </a:r>
            <a:endParaRPr lang="zh-CN" altLang="en-US" sz="1600">
              <a:solidFill>
                <a:prstClr val="black"/>
              </a:solidFill>
              <a:latin typeface="+mn-ea"/>
              <a:cs typeface="+mn-ea"/>
              <a:sym typeface="Huawei Sans" panose="020C0503030203020204" pitchFamily="34" charset="0"/>
            </a:endParaRPr>
          </a:p>
        </p:txBody>
      </p:sp>
      <p:sp>
        <p:nvSpPr>
          <p:cNvPr id="79" name="TextBox 89"/>
          <p:cNvSpPr txBox="1"/>
          <p:nvPr/>
        </p:nvSpPr>
        <p:spPr>
          <a:xfrm>
            <a:off x="949151" y="5248521"/>
            <a:ext cx="800219" cy="338554"/>
          </a:xfrm>
          <a:prstGeom prst="rect">
            <a:avLst/>
          </a:prstGeom>
          <a:noFill/>
        </p:spPr>
        <p:txBody>
          <a:bodyPr wrap="none" rtlCol="0">
            <a:spAutoFit/>
          </a:bodyPr>
          <a:lstStyle/>
          <a:p>
            <a:r>
              <a:rPr lang="zh-CN" altLang="en-US" sz="1600">
                <a:solidFill>
                  <a:prstClr val="black"/>
                </a:solidFill>
                <a:latin typeface="+mn-ea"/>
                <a:cs typeface="+mn-ea"/>
                <a:sym typeface="Huawei Sans" panose="020C0503030203020204" pitchFamily="34" charset="0"/>
              </a:rPr>
              <a:t>接入层</a:t>
            </a:r>
            <a:endParaRPr lang="zh-CN" altLang="en-US" sz="1600">
              <a:solidFill>
                <a:prstClr val="black"/>
              </a:solidFill>
              <a:latin typeface="+mn-ea"/>
              <a:cs typeface="+mn-ea"/>
              <a:sym typeface="Huawei Sans" panose="020C0503030203020204" pitchFamily="34" charset="0"/>
            </a:endParaRPr>
          </a:p>
        </p:txBody>
      </p:sp>
      <p:sp>
        <p:nvSpPr>
          <p:cNvPr id="80" name="TextBox 91"/>
          <p:cNvSpPr txBox="1"/>
          <p:nvPr/>
        </p:nvSpPr>
        <p:spPr>
          <a:xfrm>
            <a:off x="949151" y="5748888"/>
            <a:ext cx="800219" cy="338554"/>
          </a:xfrm>
          <a:prstGeom prst="rect">
            <a:avLst/>
          </a:prstGeom>
          <a:noFill/>
        </p:spPr>
        <p:txBody>
          <a:bodyPr wrap="none" rtlCol="0">
            <a:spAutoFit/>
          </a:bodyPr>
          <a:lstStyle/>
          <a:p>
            <a:r>
              <a:rPr lang="zh-CN" altLang="en-US" sz="1600" dirty="0">
                <a:solidFill>
                  <a:prstClr val="black"/>
                </a:solidFill>
                <a:latin typeface="+mn-ea"/>
                <a:cs typeface="+mn-ea"/>
                <a:sym typeface="Huawei Sans" panose="020C0503030203020204" pitchFamily="34" charset="0"/>
              </a:rPr>
              <a:t>终端层</a:t>
            </a:r>
            <a:endParaRPr lang="zh-CN" altLang="en-US" sz="1600" dirty="0">
              <a:solidFill>
                <a:prstClr val="black"/>
              </a:solidFill>
              <a:latin typeface="+mn-ea"/>
              <a:cs typeface="+mn-ea"/>
              <a:sym typeface="Huawei Sans" panose="020C0503030203020204" pitchFamily="34" charset="0"/>
            </a:endParaRPr>
          </a:p>
        </p:txBody>
      </p:sp>
      <p:sp>
        <p:nvSpPr>
          <p:cNvPr id="81" name="Oval 92"/>
          <p:cNvSpPr/>
          <p:nvPr/>
        </p:nvSpPr>
        <p:spPr>
          <a:xfrm rot="18651691">
            <a:off x="4083147" y="3516095"/>
            <a:ext cx="580327" cy="91359"/>
          </a:xfrm>
          <a:prstGeom prst="ellipse">
            <a:avLst/>
          </a:prstGeom>
          <a:noFill/>
          <a:ln w="19050" cap="flat" cmpd="sng" algn="ctr">
            <a:solidFill>
              <a:sysClr val="windowText" lastClr="000000"/>
            </a:solidFill>
            <a:prstDash val="solid"/>
            <a:miter lim="800000"/>
          </a:ln>
          <a:effectLst/>
        </p:spPr>
        <p:txBody>
          <a:bodyPr rtlCol="0" anchor="ctr"/>
          <a:lstStyle/>
          <a:p>
            <a:pPr algn="ctr" defTabSz="913765">
              <a:defRPr/>
            </a:pPr>
            <a:endParaRPr lang="zh-CN" altLang="en-US" sz="24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nvGrpSpPr>
          <p:cNvPr id="82" name="Group 17"/>
          <p:cNvGrpSpPr/>
          <p:nvPr/>
        </p:nvGrpSpPr>
        <p:grpSpPr>
          <a:xfrm>
            <a:off x="3083438" y="1101570"/>
            <a:ext cx="711776" cy="358758"/>
            <a:chOff x="8038337" y="4961247"/>
            <a:chExt cx="712054" cy="358898"/>
          </a:xfrm>
        </p:grpSpPr>
        <p:grpSp>
          <p:nvGrpSpPr>
            <p:cNvPr id="83" name="组合 35"/>
            <p:cNvGrpSpPr/>
            <p:nvPr/>
          </p:nvGrpSpPr>
          <p:grpSpPr>
            <a:xfrm>
              <a:off x="8077829" y="4961247"/>
              <a:ext cx="633070" cy="358898"/>
              <a:chOff x="3269076" y="1744970"/>
              <a:chExt cx="1860118" cy="1054529"/>
            </a:xfrm>
            <a:solidFill>
              <a:sysClr val="window" lastClr="FFFFFF">
                <a:lumMod val="75000"/>
              </a:sysClr>
            </a:solidFill>
          </p:grpSpPr>
          <p:sp>
            <p:nvSpPr>
              <p:cNvPr id="85" name="矩形 36"/>
              <p:cNvSpPr/>
              <p:nvPr/>
            </p:nvSpPr>
            <p:spPr>
              <a:xfrm>
                <a:off x="3495526" y="2457907"/>
                <a:ext cx="1426464" cy="341592"/>
              </a:xfrm>
              <a:prstGeom prst="rect">
                <a:avLst/>
              </a:prstGeom>
              <a:grpFill/>
              <a:ln w="12700" cap="flat" cmpd="sng" algn="ctr">
                <a:noFill/>
                <a:prstDash val="solid"/>
                <a:miter lim="800000"/>
              </a:ln>
              <a:effectLst/>
            </p:spPr>
            <p:txBody>
              <a:bodyPr rtlCol="0" anchor="ctr"/>
              <a:lstStyle/>
              <a:p>
                <a:pPr algn="ctr" defTabSz="913765">
                  <a:defRPr/>
                </a:pPr>
                <a:endParaRPr lang="en-US" sz="105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6" name="Oval 62"/>
              <p:cNvSpPr/>
              <p:nvPr/>
            </p:nvSpPr>
            <p:spPr bwMode="auto">
              <a:xfrm>
                <a:off x="3452774" y="1920065"/>
                <a:ext cx="761732" cy="698886"/>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defTabSz="784225"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7" name="Oval 63"/>
              <p:cNvSpPr/>
              <p:nvPr/>
            </p:nvSpPr>
            <p:spPr bwMode="auto">
              <a:xfrm>
                <a:off x="3269076" y="2248790"/>
                <a:ext cx="545661" cy="550709"/>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defTabSz="784225"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8" name="Oval 64"/>
              <p:cNvSpPr/>
              <p:nvPr/>
            </p:nvSpPr>
            <p:spPr bwMode="auto">
              <a:xfrm>
                <a:off x="4633138" y="2298856"/>
                <a:ext cx="496056" cy="500643"/>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defTabSz="784225"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89" name="Oval 65"/>
              <p:cNvSpPr/>
              <p:nvPr/>
            </p:nvSpPr>
            <p:spPr bwMode="auto">
              <a:xfrm>
                <a:off x="3759782" y="2292552"/>
                <a:ext cx="496056" cy="3761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defTabSz="784225"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0" name="Oval 64"/>
              <p:cNvSpPr/>
              <p:nvPr/>
            </p:nvSpPr>
            <p:spPr bwMode="auto">
              <a:xfrm>
                <a:off x="3924619" y="1744970"/>
                <a:ext cx="998406" cy="10076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defTabSz="784225"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84" name="TextBox 114"/>
            <p:cNvSpPr txBox="1"/>
            <p:nvPr/>
          </p:nvSpPr>
          <p:spPr>
            <a:xfrm>
              <a:off x="8038337" y="5059455"/>
              <a:ext cx="712054" cy="253916"/>
            </a:xfrm>
            <a:prstGeom prst="rect">
              <a:avLst/>
            </a:prstGeom>
            <a:noFill/>
          </p:spPr>
          <p:txBody>
            <a:bodyPr wrap="none" rtlCol="0">
              <a:spAutoFit/>
            </a:bodyPr>
            <a:lstStyle/>
            <a:p>
              <a:pPr algn="ctr" defTabSz="913765">
                <a:defRPr/>
              </a:pPr>
              <a:r>
                <a:rPr lang="en-US" altLang="zh-CN"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Internet</a:t>
              </a:r>
              <a:endParaRPr lang="zh-CN" altLang="en-US"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grpSp>
        <p:nvGrpSpPr>
          <p:cNvPr id="91" name="Group 115"/>
          <p:cNvGrpSpPr/>
          <p:nvPr/>
        </p:nvGrpSpPr>
        <p:grpSpPr>
          <a:xfrm>
            <a:off x="3936054" y="1101570"/>
            <a:ext cx="632823" cy="359678"/>
            <a:chOff x="8077829" y="4961247"/>
            <a:chExt cx="633070" cy="359818"/>
          </a:xfrm>
        </p:grpSpPr>
        <p:grpSp>
          <p:nvGrpSpPr>
            <p:cNvPr id="92" name="组合 35"/>
            <p:cNvGrpSpPr/>
            <p:nvPr/>
          </p:nvGrpSpPr>
          <p:grpSpPr>
            <a:xfrm>
              <a:off x="8077829" y="4961247"/>
              <a:ext cx="633070" cy="358898"/>
              <a:chOff x="3269076" y="1744970"/>
              <a:chExt cx="1860118" cy="1054529"/>
            </a:xfrm>
            <a:solidFill>
              <a:sysClr val="window" lastClr="FFFFFF">
                <a:lumMod val="75000"/>
              </a:sysClr>
            </a:solidFill>
          </p:grpSpPr>
          <p:sp>
            <p:nvSpPr>
              <p:cNvPr id="94" name="矩形 36"/>
              <p:cNvSpPr/>
              <p:nvPr/>
            </p:nvSpPr>
            <p:spPr>
              <a:xfrm>
                <a:off x="3495526" y="2457907"/>
                <a:ext cx="1426464" cy="341592"/>
              </a:xfrm>
              <a:prstGeom prst="rect">
                <a:avLst/>
              </a:prstGeom>
              <a:grpFill/>
              <a:ln w="12700" cap="flat" cmpd="sng" algn="ctr">
                <a:noFill/>
                <a:prstDash val="solid"/>
                <a:miter lim="800000"/>
              </a:ln>
              <a:effectLst/>
            </p:spPr>
            <p:txBody>
              <a:bodyPr rtlCol="0" anchor="ctr"/>
              <a:lstStyle/>
              <a:p>
                <a:pPr algn="ctr" defTabSz="913765">
                  <a:defRPr/>
                </a:pPr>
                <a:endParaRPr lang="en-US" sz="1050" kern="0">
                  <a:solidFill>
                    <a:prstClr val="white"/>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5" name="Oval 62"/>
              <p:cNvSpPr/>
              <p:nvPr/>
            </p:nvSpPr>
            <p:spPr bwMode="auto">
              <a:xfrm>
                <a:off x="3452774" y="1920065"/>
                <a:ext cx="761732" cy="698886"/>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defTabSz="784225"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6" name="Oval 63"/>
              <p:cNvSpPr/>
              <p:nvPr/>
            </p:nvSpPr>
            <p:spPr bwMode="auto">
              <a:xfrm>
                <a:off x="3269076" y="2248790"/>
                <a:ext cx="545661" cy="550709"/>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defTabSz="784225"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7" name="Oval 64"/>
              <p:cNvSpPr/>
              <p:nvPr/>
            </p:nvSpPr>
            <p:spPr bwMode="auto">
              <a:xfrm>
                <a:off x="4633138" y="2298856"/>
                <a:ext cx="496056" cy="500643"/>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defTabSz="784225"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8" name="Oval 65"/>
              <p:cNvSpPr/>
              <p:nvPr/>
            </p:nvSpPr>
            <p:spPr bwMode="auto">
              <a:xfrm>
                <a:off x="3759782" y="2292552"/>
                <a:ext cx="496056" cy="3761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defTabSz="784225"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sp>
            <p:nvSpPr>
              <p:cNvPr id="99" name="Oval 64"/>
              <p:cNvSpPr/>
              <p:nvPr/>
            </p:nvSpPr>
            <p:spPr bwMode="auto">
              <a:xfrm>
                <a:off x="3924619" y="1744970"/>
                <a:ext cx="998406" cy="1007640"/>
              </a:xfrm>
              <a:prstGeom prst="ellipse">
                <a:avLst/>
              </a:prstGeom>
              <a:grpFill/>
              <a:ln w="9525" cap="flat" cmpd="sng" algn="ctr">
                <a:noFill/>
                <a:prstDash val="solid"/>
                <a:round/>
                <a:headEnd type="none" w="med" len="med"/>
                <a:tailEnd type="none" w="med" len="med"/>
              </a:ln>
              <a:effectLst/>
            </p:spPr>
            <p:txBody>
              <a:bodyPr vert="horz" wrap="square" lIns="91404" tIns="45702" rIns="91404" bIns="45702" numCol="1" rtlCol="0" anchor="t" anchorCtr="0" compatLnSpc="1"/>
              <a:lstStyle/>
              <a:p>
                <a:pPr defTabSz="784225" eaLnBrk="0" fontAlgn="base" hangingPunct="0">
                  <a:defRPr/>
                </a:pPr>
                <a:endParaRPr lang="zh-CN" altLang="en-US" sz="1200"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sp>
          <p:nvSpPr>
            <p:cNvPr id="93" name="TextBox 117"/>
            <p:cNvSpPr txBox="1"/>
            <p:nvPr/>
          </p:nvSpPr>
          <p:spPr>
            <a:xfrm>
              <a:off x="8132915" y="5059455"/>
              <a:ext cx="522900" cy="261610"/>
            </a:xfrm>
            <a:prstGeom prst="rect">
              <a:avLst/>
            </a:prstGeom>
            <a:noFill/>
          </p:spPr>
          <p:txBody>
            <a:bodyPr wrap="none" rtlCol="0">
              <a:spAutoFit/>
            </a:bodyPr>
            <a:lstStyle/>
            <a:p>
              <a:pPr algn="ctr" defTabSz="913765">
                <a:defRPr/>
              </a:pPr>
              <a:r>
                <a:rPr lang="en-US" altLang="zh-CN"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rPr>
                <a:t>WAN</a:t>
              </a:r>
              <a:endParaRPr lang="zh-CN" altLang="en-US" sz="1050" b="1" kern="0">
                <a:solidFill>
                  <a:prstClr val="black"/>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grpSp>
      <p:pic>
        <p:nvPicPr>
          <p:cNvPr id="100" name="图片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50019" y="2094203"/>
            <a:ext cx="336959" cy="275693"/>
          </a:xfrm>
          <a:prstGeom prst="rect">
            <a:avLst/>
          </a:prstGeom>
        </p:spPr>
      </p:pic>
      <p:pic>
        <p:nvPicPr>
          <p:cNvPr id="101" name="图片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83988" y="2094203"/>
            <a:ext cx="336959" cy="275693"/>
          </a:xfrm>
          <a:prstGeom prst="rect">
            <a:avLst/>
          </a:prstGeom>
        </p:spPr>
      </p:pic>
      <p:cxnSp>
        <p:nvCxnSpPr>
          <p:cNvPr id="102" name="Straight Connector 127"/>
          <p:cNvCxnSpPr>
            <a:stCxn id="100" idx="3"/>
            <a:endCxn id="101" idx="1"/>
          </p:cNvCxnSpPr>
          <p:nvPr/>
        </p:nvCxnSpPr>
        <p:spPr>
          <a:xfrm>
            <a:off x="3586976" y="2232049"/>
            <a:ext cx="497010" cy="0"/>
          </a:xfrm>
          <a:prstGeom prst="line">
            <a:avLst/>
          </a:prstGeom>
          <a:noFill/>
          <a:ln w="19050" cap="flat" cmpd="sng" algn="ctr">
            <a:solidFill>
              <a:sysClr val="windowText" lastClr="000000"/>
            </a:solidFill>
            <a:prstDash val="sysDash"/>
            <a:miter lim="800000"/>
          </a:ln>
          <a:effectLst/>
        </p:spPr>
      </p:cxnSp>
      <p:pic>
        <p:nvPicPr>
          <p:cNvPr id="103" name="图片 102" descr="AC-蓝.png"/>
          <p:cNvPicPr>
            <a:picLocks noChangeAspect="1"/>
          </p:cNvPicPr>
          <p:nvPr/>
        </p:nvPicPr>
        <p:blipFill>
          <a:blip r:embed="rId2" cstate="print"/>
          <a:stretch>
            <a:fillRect/>
          </a:stretch>
        </p:blipFill>
        <p:spPr>
          <a:xfrm>
            <a:off x="5052195" y="2945021"/>
            <a:ext cx="336959" cy="275694"/>
          </a:xfrm>
          <a:prstGeom prst="rect">
            <a:avLst/>
          </a:prstGeom>
        </p:spPr>
      </p:pic>
      <p:sp>
        <p:nvSpPr>
          <p:cNvPr id="104" name="圆角矩形 99"/>
          <p:cNvSpPr/>
          <p:nvPr/>
        </p:nvSpPr>
        <p:spPr>
          <a:xfrm>
            <a:off x="4940794" y="2591325"/>
            <a:ext cx="1119979" cy="277924"/>
          </a:xfrm>
          <a:prstGeom prst="roundRect">
            <a:avLst>
              <a:gd name="adj" fmla="val 2563"/>
            </a:avLst>
          </a:prstGeom>
          <a:solidFill>
            <a:sysClr val="window" lastClr="FFFFFF">
              <a:lumMod val="95000"/>
            </a:sysClr>
          </a:solidFill>
          <a:ln w="12700" cap="flat" cmpd="sng" algn="ctr">
            <a:solidFill>
              <a:sysClr val="window" lastClr="FFFFFF">
                <a:lumMod val="75000"/>
              </a:sysClr>
            </a:solidFill>
            <a:prstDash val="sysDot"/>
            <a:miter lim="800000"/>
          </a:ln>
          <a:effectLst/>
        </p:spPr>
        <p:txBody>
          <a:bodyPr rtlCol="0" anchor="ctr"/>
          <a:lstStyle/>
          <a:p>
            <a:pPr algn="ctr" defTabSz="913765">
              <a:defRPr/>
            </a:pPr>
            <a:r>
              <a:rPr lang="zh-CN" altLang="en-US" sz="1400" dirty="0">
                <a:solidFill>
                  <a:prstClr val="black"/>
                </a:solidFill>
                <a:latin typeface="+mn-ea"/>
                <a:cs typeface="+mn-ea"/>
                <a:sym typeface="Huawei Sans" panose="020C0503030203020204" pitchFamily="34" charset="0"/>
              </a:rPr>
              <a:t>网管运维区</a:t>
            </a:r>
            <a:endParaRPr lang="zh-CN" altLang="en-US" sz="1400" dirty="0">
              <a:solidFill>
                <a:prstClr val="black"/>
              </a:solidFill>
              <a:latin typeface="+mn-ea"/>
              <a:cs typeface="+mn-ea"/>
              <a:sym typeface="Huawei Sans" panose="020C0503030203020204" pitchFamily="34" charset="0"/>
            </a:endParaRPr>
          </a:p>
        </p:txBody>
      </p:sp>
      <p:cxnSp>
        <p:nvCxnSpPr>
          <p:cNvPr id="106" name="Straight Connector 79"/>
          <p:cNvCxnSpPr/>
          <p:nvPr/>
        </p:nvCxnSpPr>
        <p:spPr>
          <a:xfrm flipH="1">
            <a:off x="2661692" y="2660496"/>
            <a:ext cx="1189684" cy="0"/>
          </a:xfrm>
          <a:prstGeom prst="line">
            <a:avLst/>
          </a:prstGeom>
          <a:noFill/>
          <a:ln w="19050" cap="flat" cmpd="sng" algn="ctr">
            <a:solidFill>
              <a:sysClr val="windowText" lastClr="000000"/>
            </a:solidFill>
            <a:prstDash val="solid"/>
            <a:miter lim="800000"/>
          </a:ln>
          <a:effectLst/>
        </p:spPr>
      </p:cxnSp>
      <p:cxnSp>
        <p:nvCxnSpPr>
          <p:cNvPr id="107" name="Straight Connector 79"/>
          <p:cNvCxnSpPr/>
          <p:nvPr/>
        </p:nvCxnSpPr>
        <p:spPr>
          <a:xfrm flipH="1">
            <a:off x="2661691" y="2719843"/>
            <a:ext cx="430345" cy="0"/>
          </a:xfrm>
          <a:prstGeom prst="line">
            <a:avLst/>
          </a:prstGeom>
          <a:noFill/>
          <a:ln w="19050" cap="flat" cmpd="sng" algn="ctr">
            <a:solidFill>
              <a:sysClr val="windowText" lastClr="000000"/>
            </a:solidFill>
            <a:prstDash val="solid"/>
            <a:miter lim="800000"/>
          </a:ln>
          <a:effectLst/>
        </p:spPr>
      </p:cxnSp>
      <p:sp>
        <p:nvSpPr>
          <p:cNvPr id="108" name="Freeform 159"/>
          <p:cNvSpPr/>
          <p:nvPr/>
        </p:nvSpPr>
        <p:spPr>
          <a:xfrm flipH="1">
            <a:off x="1964051" y="2367647"/>
            <a:ext cx="1235904" cy="475226"/>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solidFill>
            <a:sysClr val="window" lastClr="FFFFFF">
              <a:lumMod val="95000"/>
            </a:sysClr>
          </a:solidFill>
          <a:ln w="28575" cap="flat" cmpd="sng" algn="ctr">
            <a:solidFill>
              <a:sysClr val="window" lastClr="FFFFFF">
                <a:lumMod val="65000"/>
              </a:sysClr>
            </a:solidFill>
            <a:prstDash val="solid"/>
            <a:miter lim="800000"/>
          </a:ln>
          <a:effectLst/>
        </p:spPr>
        <p:txBody>
          <a:bodyPr wrap="square" tIns="179930" rtlCol="0" anchor="ctr">
            <a:noAutofit/>
          </a:bodyPr>
          <a:lstStyle/>
          <a:p>
            <a:pPr algn="ctr" defTabSz="913765">
              <a:defRPr/>
            </a:pPr>
            <a:r>
              <a:rPr lang="en-US" sz="1400" b="1" kern="0" dirty="0" err="1">
                <a:solidFill>
                  <a:prstClr val="white">
                    <a:lumMod val="50000"/>
                  </a:prstClr>
                </a:solidFill>
                <a:latin typeface="Huawei Sans" panose="020C0503030203020204" pitchFamily="34" charset="0"/>
                <a:ea typeface="方正兰亭黑简体" panose="02000000000000000000" pitchFamily="2" charset="-122"/>
                <a:cs typeface="+mn-ea"/>
                <a:sym typeface="Huawei Sans" panose="020C0503030203020204" pitchFamily="34" charset="0"/>
              </a:rPr>
              <a:t>DataCenter</a:t>
            </a:r>
            <a:endParaRPr lang="en-US" sz="1400" b="1" kern="0" dirty="0">
              <a:solidFill>
                <a:prstClr val="white">
                  <a:lumMod val="50000"/>
                </a:prstClr>
              </a:solidFill>
              <a:latin typeface="Huawei Sans" panose="020C0503030203020204" pitchFamily="34" charset="0"/>
              <a:ea typeface="方正兰亭黑简体" panose="02000000000000000000" pitchFamily="2" charset="-122"/>
              <a:cs typeface="+mn-ea"/>
              <a:sym typeface="Huawei Sans" panose="020C0503030203020204" pitchFamily="34" charset="0"/>
            </a:endParaRPr>
          </a:p>
        </p:txBody>
      </p:sp>
      <p:cxnSp>
        <p:nvCxnSpPr>
          <p:cNvPr id="109" name="Straight Connector 79"/>
          <p:cNvCxnSpPr/>
          <p:nvPr/>
        </p:nvCxnSpPr>
        <p:spPr>
          <a:xfrm flipH="1">
            <a:off x="3755739" y="2719843"/>
            <a:ext cx="1185058" cy="0"/>
          </a:xfrm>
          <a:prstGeom prst="line">
            <a:avLst/>
          </a:prstGeom>
          <a:noFill/>
          <a:ln w="19050" cap="flat" cmpd="sng" algn="ctr">
            <a:solidFill>
              <a:sysClr val="windowText" lastClr="000000"/>
            </a:solidFill>
            <a:prstDash val="solid"/>
            <a:miter lim="800000"/>
          </a:ln>
          <a:effectLst/>
        </p:spPr>
      </p:cxnSp>
      <p:sp>
        <p:nvSpPr>
          <p:cNvPr id="105" name="灯片编号占位符 3"/>
          <p:cNvSpPr>
            <a:spLocks noGrp="1"/>
          </p:cNvSpPr>
          <p:nvPr>
            <p:ph type="sldNum" sz="quarter" idx="12"/>
          </p:nvPr>
        </p:nvSpPr>
        <p:spPr>
          <a:xfrm>
            <a:off x="10848528" y="6453336"/>
            <a:ext cx="1188956" cy="252266"/>
          </a:xfrm>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计算机网络分类</a:t>
            </a:r>
            <a:endParaRPr lang="zh-CN" altLang="en-US" dirty="0"/>
          </a:p>
        </p:txBody>
      </p:sp>
      <p:sp>
        <p:nvSpPr>
          <p:cNvPr id="3" name="内容占位符 2"/>
          <p:cNvSpPr>
            <a:spLocks noGrp="1"/>
          </p:cNvSpPr>
          <p:nvPr>
            <p:ph idx="1"/>
          </p:nvPr>
        </p:nvSpPr>
        <p:spPr/>
        <p:txBody>
          <a:bodyPr>
            <a:normAutofit/>
          </a:bodyPr>
          <a:lstStyle/>
          <a:p>
            <a:r>
              <a:rPr lang="zh-CN" altLang="en-US" dirty="0"/>
              <a:t>计算机网络分类：按接入方式划分</a:t>
            </a:r>
            <a:endParaRPr lang="en-US" altLang="zh-CN" dirty="0"/>
          </a:p>
          <a:p>
            <a:pPr lvl="1"/>
            <a:r>
              <a:rPr lang="zh-CN" altLang="en-US" dirty="0"/>
              <a:t>有线网络</a:t>
            </a:r>
            <a:endParaRPr lang="en-US" altLang="zh-CN" dirty="0"/>
          </a:p>
          <a:p>
            <a:pPr lvl="1"/>
            <a:r>
              <a:rPr lang="zh-CN" altLang="en-US" dirty="0"/>
              <a:t>无线网络</a:t>
            </a:r>
            <a:endParaRPr lang="en-US" altLang="zh-CN" dirty="0"/>
          </a:p>
          <a:p>
            <a:pPr eaLnBrk="1" hangingPunct="1"/>
            <a:r>
              <a:rPr lang="zh-CN" altLang="en-US" dirty="0"/>
              <a:t>计算机网络分类：按覆盖范围划分</a:t>
            </a:r>
            <a:endParaRPr lang="en-US" altLang="zh-CN" dirty="0"/>
          </a:p>
          <a:p>
            <a:pPr lvl="1"/>
            <a:r>
              <a:rPr lang="zh-CN" altLang="en-US" dirty="0"/>
              <a:t>个域网</a:t>
            </a:r>
            <a:endParaRPr lang="en-US" altLang="zh-CN" dirty="0"/>
          </a:p>
          <a:p>
            <a:pPr lvl="1"/>
            <a:r>
              <a:rPr lang="zh-CN" altLang="en-US" dirty="0"/>
              <a:t>局域网</a:t>
            </a:r>
            <a:endParaRPr lang="en-US" altLang="zh-CN" dirty="0"/>
          </a:p>
          <a:p>
            <a:pPr lvl="1"/>
            <a:r>
              <a:rPr lang="zh-CN" altLang="en-US" dirty="0"/>
              <a:t>城域网</a:t>
            </a:r>
            <a:endParaRPr lang="en-US" altLang="zh-CN" dirty="0"/>
          </a:p>
          <a:p>
            <a:pPr lvl="1"/>
            <a:r>
              <a:rPr lang="zh-CN" altLang="en-US" dirty="0"/>
              <a:t>广域网</a:t>
            </a:r>
            <a:endParaRPr lang="zh-CN" altLang="en-US" dirty="0"/>
          </a:p>
          <a:p>
            <a:pPr marL="457200" lvl="1" indent="0">
              <a:buNone/>
            </a:pPr>
            <a:endParaRPr lang="en-US" altLang="zh-CN"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第</a:t>
            </a:r>
            <a:r>
              <a:rPr lang="en-US" altLang="zh-CN" dirty="0"/>
              <a:t>1</a:t>
            </a:r>
            <a:r>
              <a:rPr lang="zh-CN" altLang="en-US" dirty="0"/>
              <a:t>章 概论</a:t>
            </a:r>
            <a:endParaRPr lang="zh-CN" altLang="en-US" dirty="0"/>
          </a:p>
        </p:txBody>
      </p:sp>
      <p:sp>
        <p:nvSpPr>
          <p:cNvPr id="3" name="内容占位符 2"/>
          <p:cNvSpPr>
            <a:spLocks noGrp="1"/>
          </p:cNvSpPr>
          <p:nvPr>
            <p:ph idx="1"/>
          </p:nvPr>
        </p:nvSpPr>
        <p:spPr/>
        <p:txBody>
          <a:bodyPr/>
          <a:lstStyle/>
          <a:p>
            <a:pPr marL="0" indent="0">
              <a:buNone/>
            </a:pPr>
            <a:r>
              <a:rPr lang="en-US" altLang="zh-CN" dirty="0">
                <a:solidFill>
                  <a:schemeClr val="tx1"/>
                </a:solidFill>
              </a:rPr>
              <a:t>1.1 </a:t>
            </a:r>
            <a:r>
              <a:rPr lang="zh-CN" altLang="en-US" dirty="0">
                <a:solidFill>
                  <a:schemeClr val="tx1"/>
                </a:solidFill>
              </a:rPr>
              <a:t>计算机网络基本概念</a:t>
            </a:r>
            <a:endParaRPr lang="zh-CN" altLang="en-US" dirty="0">
              <a:solidFill>
                <a:schemeClr val="tx1"/>
              </a:solidFill>
            </a:endParaRPr>
          </a:p>
          <a:p>
            <a:pPr marL="0" indent="0">
              <a:buNone/>
            </a:pPr>
            <a:r>
              <a:rPr lang="en-US" altLang="zh-CN" dirty="0">
                <a:solidFill>
                  <a:schemeClr val="tx1"/>
                </a:solidFill>
              </a:rPr>
              <a:t>1.2 </a:t>
            </a:r>
            <a:r>
              <a:rPr lang="zh-CN" altLang="en-US" dirty="0">
                <a:solidFill>
                  <a:schemeClr val="tx1"/>
                </a:solidFill>
              </a:rPr>
              <a:t>计算机网络的发展</a:t>
            </a:r>
            <a:endParaRPr lang="zh-CN" altLang="en-US" dirty="0">
              <a:solidFill>
                <a:schemeClr val="tx1"/>
              </a:solidFill>
            </a:endParaRPr>
          </a:p>
          <a:p>
            <a:pPr marL="0" indent="0">
              <a:buNone/>
            </a:pPr>
            <a:r>
              <a:rPr lang="en-US" altLang="zh-CN" dirty="0">
                <a:solidFill>
                  <a:schemeClr val="tx1"/>
                </a:solidFill>
              </a:rPr>
              <a:t>1.3 </a:t>
            </a:r>
            <a:r>
              <a:rPr lang="zh-CN" altLang="en-US" dirty="0">
                <a:solidFill>
                  <a:schemeClr val="tx1"/>
                </a:solidFill>
              </a:rPr>
              <a:t>计算机网络的功能、组成、拓扑结构及分类</a:t>
            </a:r>
            <a:endParaRPr lang="zh-CN" altLang="en-US" dirty="0">
              <a:solidFill>
                <a:schemeClr val="tx1"/>
              </a:solidFill>
            </a:endParaRPr>
          </a:p>
          <a:p>
            <a:pPr marL="0" indent="0">
              <a:buNone/>
            </a:pPr>
            <a:r>
              <a:rPr lang="en-US" altLang="zh-CN" dirty="0">
                <a:solidFill>
                  <a:schemeClr val="tx1"/>
                </a:solidFill>
              </a:rPr>
              <a:t>1.4 </a:t>
            </a:r>
            <a:r>
              <a:rPr lang="zh-CN" altLang="en-US" dirty="0">
                <a:solidFill>
                  <a:schemeClr val="tx1"/>
                </a:solidFill>
              </a:rPr>
              <a:t>计算机网络体系结构</a:t>
            </a:r>
            <a:endParaRPr lang="zh-CN" altLang="en-US" dirty="0">
              <a:solidFill>
                <a:schemeClr val="tx1"/>
              </a:solidFill>
            </a:endParaRPr>
          </a:p>
          <a:p>
            <a:pPr marL="0" indent="0">
              <a:buNone/>
            </a:pPr>
            <a:r>
              <a:rPr lang="en-US" altLang="zh-CN" dirty="0">
                <a:solidFill>
                  <a:schemeClr val="tx1"/>
                </a:solidFill>
              </a:rPr>
              <a:t>1.5 TCP/IP</a:t>
            </a:r>
            <a:r>
              <a:rPr lang="zh-CN" altLang="en-US" dirty="0">
                <a:solidFill>
                  <a:schemeClr val="tx1"/>
                </a:solidFill>
              </a:rPr>
              <a:t>网络体系结构</a:t>
            </a:r>
            <a:endParaRPr lang="zh-CN" altLang="en-US" dirty="0">
              <a:solidFill>
                <a:schemeClr val="tx1"/>
              </a:solidFill>
            </a:endParaRPr>
          </a:p>
          <a:p>
            <a:pPr marL="0" indent="0">
              <a:buNone/>
            </a:pPr>
            <a:r>
              <a:rPr lang="en-US" altLang="zh-CN" dirty="0">
                <a:solidFill>
                  <a:schemeClr val="tx1"/>
                </a:solidFill>
              </a:rPr>
              <a:t>1.6 </a:t>
            </a:r>
            <a:r>
              <a:rPr lang="zh-CN" altLang="en-US" dirty="0">
                <a:solidFill>
                  <a:schemeClr val="tx1"/>
                </a:solidFill>
              </a:rPr>
              <a:t>本章总结</a:t>
            </a:r>
            <a:endParaRPr lang="zh-CN" altLang="en-US" dirty="0">
              <a:solidFill>
                <a:schemeClr val="tx1"/>
              </a:solidFill>
            </a:endParaRPr>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个域网</a:t>
            </a:r>
            <a:endParaRPr lang="zh-CN" altLang="en-US" dirty="0"/>
          </a:p>
        </p:txBody>
      </p:sp>
      <p:sp>
        <p:nvSpPr>
          <p:cNvPr id="3" name="内容占位符 2"/>
          <p:cNvSpPr>
            <a:spLocks noGrp="1"/>
          </p:cNvSpPr>
          <p:nvPr>
            <p:ph idx="1"/>
          </p:nvPr>
        </p:nvSpPr>
        <p:spPr>
          <a:xfrm>
            <a:off x="334434" y="1052514"/>
            <a:ext cx="11523133" cy="2678385"/>
          </a:xfrm>
        </p:spPr>
        <p:txBody>
          <a:bodyPr/>
          <a:lstStyle/>
          <a:p>
            <a:pPr marL="342900" indent="-342900" eaLnBrk="1" hangingPunct="1">
              <a:spcBef>
                <a:spcPct val="20000"/>
              </a:spcBef>
            </a:pPr>
            <a:r>
              <a:rPr lang="zh-CN" altLang="en-US" sz="2800" dirty="0">
                <a:solidFill>
                  <a:schemeClr val="tx1"/>
                </a:solidFill>
                <a:ea typeface="微软雅黑 Light" panose="020B0502040204020203" pitchFamily="34" charset="-122"/>
              </a:rPr>
              <a:t>围绕某个人而搭建的计算机网络，通常包含一台计算机、一个手机或者一个手持计算设备，比如掌上电脑（</a:t>
            </a:r>
            <a:r>
              <a:rPr lang="en-US" altLang="zh-CN" sz="2800" dirty="0">
                <a:solidFill>
                  <a:schemeClr val="tx1"/>
                </a:solidFill>
                <a:ea typeface="微软雅黑 Light" panose="020B0502040204020203" pitchFamily="34" charset="-122"/>
              </a:rPr>
              <a:t>Personal Digital Assistant</a:t>
            </a:r>
            <a:r>
              <a:rPr lang="zh-CN" altLang="en-US" sz="2800" dirty="0">
                <a:solidFill>
                  <a:schemeClr val="tx1"/>
                </a:solidFill>
                <a:ea typeface="微软雅黑 Light" panose="020B0502040204020203" pitchFamily="34" charset="-122"/>
              </a:rPr>
              <a:t>，</a:t>
            </a:r>
            <a:r>
              <a:rPr lang="en-US" altLang="zh-CN" sz="2800" dirty="0">
                <a:solidFill>
                  <a:schemeClr val="tx1"/>
                </a:solidFill>
                <a:ea typeface="微软雅黑 Light" panose="020B0502040204020203" pitchFamily="34" charset="-122"/>
              </a:rPr>
              <a:t>PDA</a:t>
            </a:r>
            <a:r>
              <a:rPr lang="zh-CN" altLang="en-US" sz="2800" dirty="0">
                <a:solidFill>
                  <a:schemeClr val="tx1"/>
                </a:solidFill>
                <a:ea typeface="微软雅黑 Light" panose="020B0502040204020203" pitchFamily="34" charset="-122"/>
              </a:rPr>
              <a:t>）。</a:t>
            </a:r>
            <a:endParaRPr lang="en-US" altLang="zh-CN" sz="28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覆盖范围一般小于</a:t>
            </a:r>
            <a:r>
              <a:rPr lang="en-US" altLang="zh-CN" sz="2800" dirty="0">
                <a:solidFill>
                  <a:schemeClr val="tx1"/>
                </a:solidFill>
                <a:ea typeface="微软雅黑 Light" panose="020B0502040204020203" pitchFamily="34" charset="-122"/>
              </a:rPr>
              <a:t>10</a:t>
            </a:r>
            <a:r>
              <a:rPr lang="zh-CN" altLang="en-US" sz="2800" dirty="0">
                <a:solidFill>
                  <a:schemeClr val="tx1"/>
                </a:solidFill>
                <a:ea typeface="微软雅黑 Light" panose="020B0502040204020203" pitchFamily="34" charset="-122"/>
              </a:rPr>
              <a:t>米，可以视为一种特殊类型的局域网，支持的是一个人而不是一个小组。</a:t>
            </a:r>
            <a:endParaRPr lang="zh-CN" altLang="en-US" sz="2800" dirty="0">
              <a:solidFill>
                <a:schemeClr val="tx1"/>
              </a:solidFill>
              <a:ea typeface="微软雅黑 Light" panose="020B0502040204020203" pitchFamily="34" charset="-122"/>
            </a:endParaRPr>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31" name="文本框 30"/>
          <p:cNvSpPr txBox="1"/>
          <p:nvPr/>
        </p:nvSpPr>
        <p:spPr>
          <a:xfrm>
            <a:off x="7288532" y="4243028"/>
            <a:ext cx="410690" cy="307648"/>
          </a:xfrm>
          <a:prstGeom prst="rect">
            <a:avLst/>
          </a:prstGeom>
          <a:noFill/>
        </p:spPr>
        <p:txBody>
          <a:bodyPr wrap="none" rtlCol="0">
            <a:spAutoFit/>
          </a:bodyPr>
          <a:lstStyle/>
          <a:p>
            <a:pPr algn="ctr"/>
            <a:r>
              <a:rPr lang="en-US" altLang="zh-CN" sz="1400" dirty="0">
                <a:latin typeface="微软雅黑 Light" panose="020B0502040204020203" pitchFamily="34" charset="-122"/>
                <a:ea typeface="微软雅黑 Light" panose="020B0502040204020203" pitchFamily="34" charset="-122"/>
              </a:rPr>
              <a:t>PC</a:t>
            </a:r>
            <a:endParaRPr lang="zh-CN" altLang="en-US" sz="1400" dirty="0">
              <a:latin typeface="微软雅黑 Light" panose="020B0502040204020203" pitchFamily="34" charset="-122"/>
              <a:ea typeface="微软雅黑 Light" panose="020B0502040204020203" pitchFamily="34" charset="-122"/>
            </a:endParaRPr>
          </a:p>
        </p:txBody>
      </p:sp>
      <p:sp>
        <p:nvSpPr>
          <p:cNvPr id="32" name="文本框 31"/>
          <p:cNvSpPr txBox="1"/>
          <p:nvPr/>
        </p:nvSpPr>
        <p:spPr>
          <a:xfrm>
            <a:off x="9681910" y="4243028"/>
            <a:ext cx="543528" cy="307657"/>
          </a:xfrm>
          <a:prstGeom prst="rect">
            <a:avLst/>
          </a:prstGeom>
          <a:noFill/>
        </p:spPr>
        <p:txBody>
          <a:bodyPr wrap="none" rtlCol="0">
            <a:spAutoFit/>
          </a:bodyPr>
          <a:lstStyle/>
          <a:p>
            <a:pPr algn="ctr"/>
            <a:r>
              <a:rPr lang="zh-CN" altLang="en-US" sz="1400">
                <a:latin typeface="微软雅黑 Light" panose="020B0502040204020203" pitchFamily="34" charset="-122"/>
                <a:ea typeface="微软雅黑 Light" panose="020B0502040204020203" pitchFamily="34" charset="-122"/>
              </a:rPr>
              <a:t>手机</a:t>
            </a:r>
            <a:endParaRPr lang="zh-CN" altLang="en-US" sz="1400">
              <a:latin typeface="微软雅黑 Light" panose="020B0502040204020203" pitchFamily="34" charset="-122"/>
              <a:ea typeface="微软雅黑 Light" panose="020B0502040204020203" pitchFamily="34" charset="-122"/>
            </a:endParaRPr>
          </a:p>
        </p:txBody>
      </p:sp>
      <p:pic>
        <p:nvPicPr>
          <p:cNvPr id="33" name="图片 136" descr="Web服务器-蓝.png"/>
          <p:cNvPicPr>
            <a:picLocks noChangeAspect="1"/>
          </p:cNvPicPr>
          <p:nvPr/>
        </p:nvPicPr>
        <p:blipFill>
          <a:blip r:embed="rId1" cstate="print"/>
          <a:stretch>
            <a:fillRect/>
          </a:stretch>
        </p:blipFill>
        <p:spPr>
          <a:xfrm>
            <a:off x="8648323" y="3947302"/>
            <a:ext cx="251307" cy="361836"/>
          </a:xfrm>
          <a:prstGeom prst="rect">
            <a:avLst/>
          </a:prstGeom>
        </p:spPr>
      </p:pic>
      <p:cxnSp>
        <p:nvCxnSpPr>
          <p:cNvPr id="34" name="直接连接符 33"/>
          <p:cNvCxnSpPr/>
          <p:nvPr/>
        </p:nvCxnSpPr>
        <p:spPr>
          <a:xfrm>
            <a:off x="7711159" y="4079260"/>
            <a:ext cx="863329" cy="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968784" y="4079260"/>
            <a:ext cx="863329" cy="0"/>
          </a:xfrm>
          <a:prstGeom prst="line">
            <a:avLst/>
          </a:prstGeom>
          <a:ln w="190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8502211" y="3607018"/>
            <a:ext cx="543528" cy="307657"/>
          </a:xfrm>
          <a:prstGeom prst="rect">
            <a:avLst/>
          </a:prstGeom>
          <a:noFill/>
        </p:spPr>
        <p:txBody>
          <a:bodyPr wrap="none" rtlCol="0">
            <a:spAutoFit/>
          </a:bodyPr>
          <a:lstStyle/>
          <a:p>
            <a:pPr algn="ctr"/>
            <a:r>
              <a:rPr lang="zh-CN" altLang="en-US" sz="1400" dirty="0">
                <a:solidFill>
                  <a:srgbClr val="0070C0"/>
                </a:solidFill>
                <a:latin typeface="微软雅黑 Light" panose="020B0502040204020203" pitchFamily="34" charset="-122"/>
                <a:ea typeface="微软雅黑 Light" panose="020B0502040204020203" pitchFamily="34" charset="-122"/>
              </a:rPr>
              <a:t>蓝牙</a:t>
            </a:r>
            <a:endParaRPr lang="zh-CN" altLang="en-US" sz="1400" dirty="0">
              <a:solidFill>
                <a:srgbClr val="0070C0"/>
              </a:solidFill>
              <a:latin typeface="微软雅黑 Light" panose="020B0502040204020203" pitchFamily="34" charset="-122"/>
              <a:ea typeface="微软雅黑 Light" panose="020B0502040204020203" pitchFamily="34" charset="-122"/>
            </a:endParaRPr>
          </a:p>
        </p:txBody>
      </p:sp>
      <p:cxnSp>
        <p:nvCxnSpPr>
          <p:cNvPr id="48" name="直接连接符 47"/>
          <p:cNvCxnSpPr/>
          <p:nvPr/>
        </p:nvCxnSpPr>
        <p:spPr>
          <a:xfrm>
            <a:off x="2219565" y="4542860"/>
            <a:ext cx="2150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826939" y="4706629"/>
            <a:ext cx="410690" cy="307648"/>
          </a:xfrm>
          <a:prstGeom prst="rect">
            <a:avLst/>
          </a:prstGeom>
          <a:noFill/>
        </p:spPr>
        <p:txBody>
          <a:bodyPr wrap="none" rtlCol="0">
            <a:spAutoFit/>
          </a:bodyPr>
          <a:lstStyle/>
          <a:p>
            <a:pPr algn="ctr"/>
            <a:r>
              <a:rPr lang="en-US" altLang="zh-CN" sz="1400" dirty="0">
                <a:latin typeface="微软雅黑 Light" panose="020B0502040204020203" pitchFamily="34" charset="-122"/>
                <a:ea typeface="微软雅黑 Light" panose="020B0502040204020203" pitchFamily="34" charset="-122"/>
              </a:rPr>
              <a:t>PC</a:t>
            </a:r>
            <a:endParaRPr lang="zh-CN" altLang="en-US" sz="1400" dirty="0">
              <a:latin typeface="微软雅黑 Light" panose="020B0502040204020203" pitchFamily="34" charset="-122"/>
              <a:ea typeface="微软雅黑 Light" panose="020B0502040204020203" pitchFamily="34" charset="-122"/>
            </a:endParaRPr>
          </a:p>
        </p:txBody>
      </p:sp>
      <p:sp>
        <p:nvSpPr>
          <p:cNvPr id="50" name="文本框 49"/>
          <p:cNvSpPr txBox="1"/>
          <p:nvPr/>
        </p:nvSpPr>
        <p:spPr>
          <a:xfrm>
            <a:off x="4220317" y="4706629"/>
            <a:ext cx="543528" cy="307657"/>
          </a:xfrm>
          <a:prstGeom prst="rect">
            <a:avLst/>
          </a:prstGeom>
          <a:noFill/>
        </p:spPr>
        <p:txBody>
          <a:bodyPr wrap="none" rtlCol="0">
            <a:spAutoFit/>
          </a:bodyPr>
          <a:lstStyle/>
          <a:p>
            <a:pPr algn="ctr"/>
            <a:r>
              <a:rPr lang="zh-CN" altLang="en-US" sz="1400">
                <a:latin typeface="微软雅黑 Light" panose="020B0502040204020203" pitchFamily="34" charset="-122"/>
                <a:ea typeface="微软雅黑 Light" panose="020B0502040204020203" pitchFamily="34" charset="-122"/>
              </a:rPr>
              <a:t>手机</a:t>
            </a:r>
            <a:endParaRPr lang="zh-CN" altLang="en-US" sz="1400">
              <a:latin typeface="微软雅黑 Light" panose="020B0502040204020203" pitchFamily="34" charset="-122"/>
              <a:ea typeface="微软雅黑 Light" panose="020B0502040204020203" pitchFamily="34" charset="-122"/>
            </a:endParaRPr>
          </a:p>
        </p:txBody>
      </p:sp>
      <p:sp>
        <p:nvSpPr>
          <p:cNvPr id="51" name="文本框 50"/>
          <p:cNvSpPr txBox="1"/>
          <p:nvPr/>
        </p:nvSpPr>
        <p:spPr>
          <a:xfrm>
            <a:off x="2634576" y="4235203"/>
            <a:ext cx="1261391" cy="307657"/>
          </a:xfrm>
          <a:prstGeom prst="rect">
            <a:avLst/>
          </a:prstGeom>
          <a:noFill/>
        </p:spPr>
        <p:txBody>
          <a:bodyPr wrap="none" rtlCol="0">
            <a:spAutoFit/>
          </a:bodyPr>
          <a:lstStyle/>
          <a:p>
            <a:pPr algn="ctr"/>
            <a:r>
              <a:rPr lang="zh-CN" altLang="en-US" sz="1400" dirty="0">
                <a:latin typeface="微软雅黑 Light" panose="020B0502040204020203" pitchFamily="34" charset="-122"/>
                <a:ea typeface="微软雅黑 Light" panose="020B0502040204020203" pitchFamily="34" charset="-122"/>
              </a:rPr>
              <a:t>以太网双绞线</a:t>
            </a:r>
            <a:endParaRPr lang="zh-CN" altLang="en-US" sz="1400" dirty="0">
              <a:latin typeface="微软雅黑 Light" panose="020B0502040204020203" pitchFamily="34" charset="-122"/>
              <a:ea typeface="微软雅黑 Light" panose="020B0502040204020203" pitchFamily="34" charset="-122"/>
            </a:endParaRPr>
          </a:p>
        </p:txBody>
      </p:sp>
      <p:sp>
        <p:nvSpPr>
          <p:cNvPr id="63" name="文本框 62"/>
          <p:cNvSpPr txBox="1"/>
          <p:nvPr/>
        </p:nvSpPr>
        <p:spPr>
          <a:xfrm>
            <a:off x="7333487" y="5679754"/>
            <a:ext cx="410690" cy="307648"/>
          </a:xfrm>
          <a:prstGeom prst="rect">
            <a:avLst/>
          </a:prstGeom>
          <a:noFill/>
        </p:spPr>
        <p:txBody>
          <a:bodyPr wrap="none" rtlCol="0">
            <a:spAutoFit/>
          </a:bodyPr>
          <a:lstStyle/>
          <a:p>
            <a:pPr algn="ctr"/>
            <a:r>
              <a:rPr lang="en-US" altLang="zh-CN" sz="1400" dirty="0">
                <a:latin typeface="微软雅黑 Light" panose="020B0502040204020203" pitchFamily="34" charset="-122"/>
                <a:ea typeface="微软雅黑 Light" panose="020B0502040204020203" pitchFamily="34" charset="-122"/>
              </a:rPr>
              <a:t>PC</a:t>
            </a:r>
            <a:endParaRPr lang="zh-CN" altLang="en-US" sz="1400" dirty="0">
              <a:latin typeface="微软雅黑 Light" panose="020B0502040204020203" pitchFamily="34" charset="-122"/>
              <a:ea typeface="微软雅黑 Light" panose="020B0502040204020203" pitchFamily="34" charset="-122"/>
            </a:endParaRPr>
          </a:p>
        </p:txBody>
      </p:sp>
      <p:sp>
        <p:nvSpPr>
          <p:cNvPr id="64" name="文本框 63"/>
          <p:cNvSpPr txBox="1"/>
          <p:nvPr/>
        </p:nvSpPr>
        <p:spPr>
          <a:xfrm>
            <a:off x="9657431" y="5679745"/>
            <a:ext cx="543528" cy="307657"/>
          </a:xfrm>
          <a:prstGeom prst="rect">
            <a:avLst/>
          </a:prstGeom>
          <a:noFill/>
        </p:spPr>
        <p:txBody>
          <a:bodyPr wrap="none" rtlCol="0">
            <a:spAutoFit/>
          </a:bodyPr>
          <a:lstStyle/>
          <a:p>
            <a:pPr algn="ctr"/>
            <a:r>
              <a:rPr lang="zh-CN" altLang="en-US" sz="1400" dirty="0">
                <a:latin typeface="微软雅黑 Light" panose="020B0502040204020203" pitchFamily="34" charset="-122"/>
                <a:ea typeface="微软雅黑 Light" panose="020B0502040204020203" pitchFamily="34" charset="-122"/>
              </a:rPr>
              <a:t>手机</a:t>
            </a:r>
            <a:endParaRPr lang="zh-CN" altLang="en-US" sz="1400" dirty="0">
              <a:latin typeface="微软雅黑 Light" panose="020B0502040204020203" pitchFamily="34" charset="-122"/>
              <a:ea typeface="微软雅黑 Light" panose="020B0502040204020203" pitchFamily="34" charset="-122"/>
            </a:endParaRPr>
          </a:p>
        </p:txBody>
      </p:sp>
      <p:sp>
        <p:nvSpPr>
          <p:cNvPr id="65" name="文本框 64"/>
          <p:cNvSpPr txBox="1"/>
          <p:nvPr/>
        </p:nvSpPr>
        <p:spPr>
          <a:xfrm>
            <a:off x="8438831" y="5386792"/>
            <a:ext cx="602815" cy="307657"/>
          </a:xfrm>
          <a:prstGeom prst="rect">
            <a:avLst/>
          </a:prstGeom>
          <a:noFill/>
        </p:spPr>
        <p:txBody>
          <a:bodyPr wrap="none" rtlCol="0">
            <a:spAutoFit/>
          </a:bodyPr>
          <a:lstStyle/>
          <a:p>
            <a:pPr algn="ctr"/>
            <a:r>
              <a:rPr lang="en-US" altLang="zh-CN" sz="1400">
                <a:latin typeface="微软雅黑 Light" panose="020B0502040204020203" pitchFamily="34" charset="-122"/>
                <a:ea typeface="微软雅黑 Light" panose="020B0502040204020203" pitchFamily="34" charset="-122"/>
              </a:rPr>
              <a:t>Wi-Fi</a:t>
            </a:r>
            <a:endParaRPr lang="zh-CN" altLang="en-US" sz="1400">
              <a:latin typeface="微软雅黑 Light" panose="020B0502040204020203" pitchFamily="34" charset="-122"/>
              <a:ea typeface="微软雅黑 Light" panose="020B0502040204020203" pitchFamily="34" charset="-122"/>
            </a:endParaRPr>
          </a:p>
        </p:txBody>
      </p:sp>
      <p:grpSp>
        <p:nvGrpSpPr>
          <p:cNvPr id="66" name="组合 758"/>
          <p:cNvGrpSpPr>
            <a:grpSpLocks noChangeAspect="1"/>
          </p:cNvGrpSpPr>
          <p:nvPr/>
        </p:nvGrpSpPr>
        <p:grpSpPr bwMode="auto">
          <a:xfrm rot="16200000" flipV="1">
            <a:off x="7808344" y="5429774"/>
            <a:ext cx="236122" cy="199954"/>
            <a:chOff x="7440613" y="4868863"/>
            <a:chExt cx="1019175" cy="828675"/>
          </a:xfrm>
          <a:solidFill>
            <a:schemeClr val="bg1">
              <a:lumMod val="50000"/>
            </a:schemeClr>
          </a:solidFill>
        </p:grpSpPr>
        <p:sp>
          <p:nvSpPr>
            <p:cNvPr id="67" name="Freeform 15"/>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ln>
          </p:spPr>
          <p:txBody>
            <a:bodyPr/>
            <a:lstStyle/>
            <a:p>
              <a:pPr algn="ctr">
                <a:defRPr/>
              </a:pPr>
              <a:endParaRPr lang="zh-CN" altLang="en-US" sz="300" kern="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68" name="Freeform 16"/>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ln>
          </p:spPr>
          <p:txBody>
            <a:bodyPr/>
            <a:lstStyle/>
            <a:p>
              <a:pPr algn="ctr">
                <a:defRPr/>
              </a:pPr>
              <a:endParaRPr lang="zh-CN" altLang="en-US" sz="300" kern="0">
                <a:solidFill>
                  <a:schemeClr val="bg1"/>
                </a:solidFill>
                <a:latin typeface="微软雅黑 Light" panose="020B0502040204020203" pitchFamily="34" charset="-122"/>
                <a:ea typeface="微软雅黑 Light" panose="020B0502040204020203" pitchFamily="34" charset="-122"/>
                <a:cs typeface="+mn-ea"/>
                <a:sym typeface="+mn-lt"/>
              </a:endParaRPr>
            </a:p>
          </p:txBody>
        </p:sp>
      </p:grpSp>
      <p:grpSp>
        <p:nvGrpSpPr>
          <p:cNvPr id="69" name="组合 758"/>
          <p:cNvGrpSpPr>
            <a:grpSpLocks noChangeAspect="1"/>
          </p:cNvGrpSpPr>
          <p:nvPr/>
        </p:nvGrpSpPr>
        <p:grpSpPr bwMode="auto">
          <a:xfrm rot="5400000" flipH="1" flipV="1">
            <a:off x="9467740" y="5429774"/>
            <a:ext cx="236122" cy="199954"/>
            <a:chOff x="7440613" y="4868863"/>
            <a:chExt cx="1019175" cy="828675"/>
          </a:xfrm>
          <a:solidFill>
            <a:schemeClr val="bg1">
              <a:lumMod val="50000"/>
            </a:schemeClr>
          </a:solidFill>
        </p:grpSpPr>
        <p:sp>
          <p:nvSpPr>
            <p:cNvPr id="70" name="Freeform 15"/>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ln>
          </p:spPr>
          <p:txBody>
            <a:bodyPr/>
            <a:lstStyle/>
            <a:p>
              <a:pPr algn="ctr">
                <a:defRPr/>
              </a:pPr>
              <a:endParaRPr lang="zh-CN" altLang="en-US" sz="300" kern="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71" name="Freeform 16"/>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ln>
          </p:spPr>
          <p:txBody>
            <a:bodyPr/>
            <a:lstStyle/>
            <a:p>
              <a:pPr algn="ctr">
                <a:defRPr/>
              </a:pPr>
              <a:endParaRPr lang="zh-CN" altLang="en-US" sz="300" kern="0">
                <a:solidFill>
                  <a:schemeClr val="bg1"/>
                </a:solidFill>
                <a:latin typeface="微软雅黑 Light" panose="020B0502040204020203" pitchFamily="34" charset="-122"/>
                <a:ea typeface="微软雅黑 Light" panose="020B0502040204020203" pitchFamily="34" charset="-122"/>
                <a:cs typeface="+mn-ea"/>
                <a:sym typeface="+mn-lt"/>
              </a:endParaRPr>
            </a:p>
          </p:txBody>
        </p:sp>
      </p:grpSp>
      <p:pic>
        <p:nvPicPr>
          <p:cNvPr id="72" name="图形 7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34903" y="3881025"/>
            <a:ext cx="237542" cy="361836"/>
          </a:xfrm>
          <a:prstGeom prst="rect">
            <a:avLst/>
          </a:prstGeom>
        </p:spPr>
      </p:pic>
      <p:pic>
        <p:nvPicPr>
          <p:cNvPr id="73" name="图形 7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3931" y="5321616"/>
            <a:ext cx="237542" cy="361836"/>
          </a:xfrm>
          <a:prstGeom prst="rect">
            <a:avLst/>
          </a:prstGeom>
        </p:spPr>
      </p:pic>
      <p:pic>
        <p:nvPicPr>
          <p:cNvPr id="74" name="图形 7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0518" y="4344793"/>
            <a:ext cx="237542" cy="361836"/>
          </a:xfrm>
          <a:prstGeom prst="rect">
            <a:avLst/>
          </a:prstGeom>
        </p:spPr>
      </p:pic>
      <p:pic>
        <p:nvPicPr>
          <p:cNvPr id="75" name="图形 74"/>
          <p:cNvPicPr>
            <a:picLocks noChangeAspect="1"/>
          </p:cNvPicPr>
          <p:nvPr/>
        </p:nvPicPr>
        <p:blipFill>
          <a:blip r:embed="rId4"/>
          <a:stretch>
            <a:fillRect/>
          </a:stretch>
        </p:blipFill>
        <p:spPr>
          <a:xfrm>
            <a:off x="1701241" y="4326988"/>
            <a:ext cx="501412" cy="379641"/>
          </a:xfrm>
          <a:prstGeom prst="rect">
            <a:avLst/>
          </a:prstGeom>
        </p:spPr>
      </p:pic>
      <p:pic>
        <p:nvPicPr>
          <p:cNvPr id="76" name="图形 75"/>
          <p:cNvPicPr>
            <a:picLocks noChangeAspect="1"/>
          </p:cNvPicPr>
          <p:nvPr/>
        </p:nvPicPr>
        <p:blipFill>
          <a:blip r:embed="rId4"/>
          <a:stretch>
            <a:fillRect/>
          </a:stretch>
        </p:blipFill>
        <p:spPr>
          <a:xfrm>
            <a:off x="7155567" y="3881025"/>
            <a:ext cx="501412" cy="379641"/>
          </a:xfrm>
          <a:prstGeom prst="rect">
            <a:avLst/>
          </a:prstGeom>
        </p:spPr>
      </p:pic>
      <p:pic>
        <p:nvPicPr>
          <p:cNvPr id="77" name="图形 76"/>
          <p:cNvPicPr>
            <a:picLocks noChangeAspect="1"/>
          </p:cNvPicPr>
          <p:nvPr/>
        </p:nvPicPr>
        <p:blipFill>
          <a:blip r:embed="rId4"/>
          <a:stretch>
            <a:fillRect/>
          </a:stretch>
        </p:blipFill>
        <p:spPr>
          <a:xfrm>
            <a:off x="7226021" y="5303811"/>
            <a:ext cx="501412" cy="37964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局域网</a:t>
            </a:r>
            <a:endParaRPr lang="zh-CN" altLang="en-US" dirty="0"/>
          </a:p>
        </p:txBody>
      </p:sp>
      <p:sp>
        <p:nvSpPr>
          <p:cNvPr id="3" name="内容占位符 2"/>
          <p:cNvSpPr>
            <a:spLocks noGrp="1"/>
          </p:cNvSpPr>
          <p:nvPr>
            <p:ph idx="1"/>
          </p:nvPr>
        </p:nvSpPr>
        <p:spPr>
          <a:xfrm>
            <a:off x="334434" y="1052515"/>
            <a:ext cx="11523133" cy="2578618"/>
          </a:xfrm>
        </p:spPr>
        <p:txBody>
          <a:bodyPr/>
          <a:lstStyle/>
          <a:p>
            <a:pPr marL="342900" indent="-342900" eaLnBrk="1" hangingPunct="1">
              <a:spcBef>
                <a:spcPct val="20000"/>
              </a:spcBef>
            </a:pPr>
            <a:r>
              <a:rPr lang="zh-CN" altLang="en-US" sz="2800" dirty="0">
                <a:solidFill>
                  <a:schemeClr val="tx1"/>
                </a:solidFill>
                <a:ea typeface="微软雅黑 Light" panose="020B0502040204020203" pitchFamily="34" charset="-122"/>
              </a:rPr>
              <a:t>局限于一个地点、一栋建筑或一组建筑的网络，由多种组件构成：比如台式机、打印机、服务器以及其它存储设备</a:t>
            </a:r>
            <a:endParaRPr lang="en-US" altLang="zh-CN" sz="28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通常由单一的组织进行管理，局域网内的通信与数据传输速率较高。家庭中的局域网也称家庭网络，其特点是所连接的设备种类繁多，常用无线路由器连接</a:t>
            </a:r>
            <a:endParaRPr lang="zh-CN" altLang="en-US" sz="2800" dirty="0">
              <a:solidFill>
                <a:schemeClr val="tx1"/>
              </a:solidFill>
              <a:ea typeface="微软雅黑 Light" panose="020B0502040204020203" pitchFamily="34" charset="-122"/>
            </a:endParaRPr>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grpSp>
        <p:nvGrpSpPr>
          <p:cNvPr id="45" name="Group 165"/>
          <p:cNvGrpSpPr/>
          <p:nvPr/>
        </p:nvGrpSpPr>
        <p:grpSpPr>
          <a:xfrm rot="10800000">
            <a:off x="2822799" y="4960788"/>
            <a:ext cx="1468478" cy="650747"/>
            <a:chOff x="-1233037" y="914446"/>
            <a:chExt cx="1573823" cy="778776"/>
          </a:xfrm>
        </p:grpSpPr>
        <p:cxnSp>
          <p:nvCxnSpPr>
            <p:cNvPr id="46" name="Straight Connector 166"/>
            <p:cNvCxnSpPr/>
            <p:nvPr/>
          </p:nvCxnSpPr>
          <p:spPr>
            <a:xfrm flipH="1" flipV="1">
              <a:off x="-1233037" y="914446"/>
              <a:ext cx="786912" cy="77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167"/>
            <p:cNvCxnSpPr/>
            <p:nvPr/>
          </p:nvCxnSpPr>
          <p:spPr>
            <a:xfrm flipV="1">
              <a:off x="-446125" y="914446"/>
              <a:ext cx="786911" cy="77877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48" name="Straight Connector 166"/>
          <p:cNvCxnSpPr/>
          <p:nvPr/>
        </p:nvCxnSpPr>
        <p:spPr>
          <a:xfrm flipH="1">
            <a:off x="3557037" y="4948070"/>
            <a:ext cx="0" cy="6797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2562961" y="4602755"/>
            <a:ext cx="800219" cy="338554"/>
          </a:xfrm>
          <a:prstGeom prst="rect">
            <a:avLst/>
          </a:prstGeom>
          <a:noFill/>
        </p:spPr>
        <p:txBody>
          <a:bodyPr wrap="none" rtlCol="0">
            <a:spAutoFit/>
          </a:bodyPr>
          <a:lstStyle>
            <a:defPPr>
              <a:defRPr lang="zh-CN"/>
            </a:defPPr>
            <a:lvl1pPr algn="ctr">
              <a:defRPr sz="1600"/>
            </a:lvl1pPr>
          </a:lstStyle>
          <a:p>
            <a:r>
              <a:rPr lang="zh-CN" altLang="en-US" dirty="0">
                <a:latin typeface="微软雅黑 Light" panose="020B0502040204020203" pitchFamily="34" charset="-122"/>
                <a:ea typeface="微软雅黑 Light" panose="020B0502040204020203" pitchFamily="34" charset="-122"/>
              </a:rPr>
              <a:t>交换机</a:t>
            </a:r>
            <a:endParaRPr lang="zh-CN" altLang="en-US" dirty="0">
              <a:latin typeface="微软雅黑 Light" panose="020B0502040204020203" pitchFamily="34" charset="-122"/>
              <a:ea typeface="微软雅黑 Light" panose="020B0502040204020203" pitchFamily="34" charset="-122"/>
            </a:endParaRPr>
          </a:p>
        </p:txBody>
      </p:sp>
      <p:sp>
        <p:nvSpPr>
          <p:cNvPr id="50" name="文本框 49"/>
          <p:cNvSpPr txBox="1"/>
          <p:nvPr/>
        </p:nvSpPr>
        <p:spPr>
          <a:xfrm>
            <a:off x="3328237" y="5988641"/>
            <a:ext cx="442749" cy="338554"/>
          </a:xfrm>
          <a:prstGeom prst="rect">
            <a:avLst/>
          </a:prstGeom>
          <a:noFill/>
        </p:spPr>
        <p:txBody>
          <a:bodyPr wrap="none" rtlCol="0">
            <a:spAutoFit/>
          </a:bodyPr>
          <a:lstStyle/>
          <a:p>
            <a:pPr algn="ctr"/>
            <a:r>
              <a:rPr lang="en-US" altLang="zh-CN" sz="1600" dirty="0">
                <a:latin typeface="微软雅黑 Light" panose="020B0502040204020203" pitchFamily="34" charset="-122"/>
                <a:ea typeface="微软雅黑 Light" panose="020B0502040204020203" pitchFamily="34" charset="-122"/>
              </a:rPr>
              <a:t>PC</a:t>
            </a:r>
            <a:endParaRPr lang="zh-CN" altLang="en-US" sz="1600" dirty="0">
              <a:latin typeface="微软雅黑 Light" panose="020B0502040204020203" pitchFamily="34" charset="-122"/>
              <a:ea typeface="微软雅黑 Light" panose="020B0502040204020203" pitchFamily="34" charset="-122"/>
            </a:endParaRPr>
          </a:p>
        </p:txBody>
      </p:sp>
      <p:cxnSp>
        <p:nvCxnSpPr>
          <p:cNvPr id="51" name="Straight Connector 166"/>
          <p:cNvCxnSpPr/>
          <p:nvPr/>
        </p:nvCxnSpPr>
        <p:spPr>
          <a:xfrm>
            <a:off x="3557037" y="4125684"/>
            <a:ext cx="0" cy="4387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2562961" y="3775053"/>
            <a:ext cx="800219" cy="338554"/>
          </a:xfrm>
          <a:prstGeom prst="rect">
            <a:avLst/>
          </a:prstGeom>
          <a:noFill/>
        </p:spPr>
        <p:txBody>
          <a:bodyPr wrap="none" rtlCol="0">
            <a:spAutoFit/>
          </a:bodyPr>
          <a:lstStyle/>
          <a:p>
            <a:pPr algn="ctr"/>
            <a:r>
              <a:rPr lang="zh-CN" altLang="en-US" sz="1600" dirty="0">
                <a:latin typeface="微软雅黑 Light" panose="020B0502040204020203" pitchFamily="34" charset="-122"/>
                <a:ea typeface="微软雅黑 Light" panose="020B0502040204020203" pitchFamily="34" charset="-122"/>
              </a:rPr>
              <a:t>服务器</a:t>
            </a:r>
            <a:endParaRPr lang="zh-CN" altLang="en-US" sz="1600" dirty="0">
              <a:latin typeface="微软雅黑 Light" panose="020B0502040204020203" pitchFamily="34" charset="-122"/>
              <a:ea typeface="微软雅黑 Light" panose="020B0502040204020203" pitchFamily="34" charset="-122"/>
            </a:endParaRPr>
          </a:p>
        </p:txBody>
      </p:sp>
      <p:grpSp>
        <p:nvGrpSpPr>
          <p:cNvPr id="120" name="组合 758"/>
          <p:cNvGrpSpPr>
            <a:grpSpLocks noChangeAspect="1"/>
          </p:cNvGrpSpPr>
          <p:nvPr/>
        </p:nvGrpSpPr>
        <p:grpSpPr bwMode="auto">
          <a:xfrm flipV="1">
            <a:off x="8269185" y="4604474"/>
            <a:ext cx="236122" cy="199954"/>
            <a:chOff x="7440613" y="4868863"/>
            <a:chExt cx="1019175" cy="828675"/>
          </a:xfrm>
          <a:solidFill>
            <a:schemeClr val="bg1">
              <a:lumMod val="50000"/>
            </a:schemeClr>
          </a:solidFill>
        </p:grpSpPr>
        <p:sp>
          <p:nvSpPr>
            <p:cNvPr id="121" name="Freeform 15"/>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ln>
          </p:spPr>
          <p:txBody>
            <a:bodyPr/>
            <a:lstStyle/>
            <a:p>
              <a:pPr algn="ctr">
                <a:defRPr/>
              </a:pPr>
              <a:endParaRPr lang="zh-CN" altLang="en-US" sz="500" kern="0">
                <a:solidFill>
                  <a:schemeClr val="accent1"/>
                </a:solidFill>
                <a:latin typeface="微软雅黑 Light" panose="020B0502040204020203" pitchFamily="34" charset="-122"/>
                <a:ea typeface="微软雅黑 Light" panose="020B0502040204020203" pitchFamily="34" charset="-122"/>
                <a:cs typeface="+mn-ea"/>
                <a:sym typeface="+mn-lt"/>
              </a:endParaRPr>
            </a:p>
          </p:txBody>
        </p:sp>
        <p:sp>
          <p:nvSpPr>
            <p:cNvPr id="122" name="Freeform 16"/>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ln>
          </p:spPr>
          <p:txBody>
            <a:bodyPr/>
            <a:lstStyle/>
            <a:p>
              <a:pPr algn="ctr">
                <a:defRPr/>
              </a:pPr>
              <a:endParaRPr lang="zh-CN" altLang="en-US" sz="500" kern="0">
                <a:solidFill>
                  <a:schemeClr val="accent1"/>
                </a:solidFill>
                <a:latin typeface="微软雅黑 Light" panose="020B0502040204020203" pitchFamily="34" charset="-122"/>
                <a:ea typeface="微软雅黑 Light" panose="020B0502040204020203" pitchFamily="34" charset="-122"/>
                <a:cs typeface="+mn-ea"/>
                <a:sym typeface="+mn-lt"/>
              </a:endParaRPr>
            </a:p>
          </p:txBody>
        </p:sp>
      </p:grpSp>
      <p:sp>
        <p:nvSpPr>
          <p:cNvPr id="123" name="文本框 122"/>
          <p:cNvSpPr txBox="1"/>
          <p:nvPr/>
        </p:nvSpPr>
        <p:spPr>
          <a:xfrm>
            <a:off x="8685631" y="4110179"/>
            <a:ext cx="1210588" cy="338554"/>
          </a:xfrm>
          <a:prstGeom prst="rect">
            <a:avLst/>
          </a:prstGeom>
          <a:noFill/>
        </p:spPr>
        <p:txBody>
          <a:bodyPr wrap="none" rtlCol="0">
            <a:spAutoFit/>
          </a:bodyPr>
          <a:lstStyle>
            <a:defPPr>
              <a:defRPr lang="zh-CN"/>
            </a:defPPr>
            <a:lvl1pPr algn="ctr">
              <a:defRPr sz="1600"/>
            </a:lvl1pPr>
          </a:lstStyle>
          <a:p>
            <a:r>
              <a:rPr lang="zh-CN" altLang="en-US" dirty="0">
                <a:latin typeface="微软雅黑 Light" panose="020B0502040204020203" pitchFamily="34" charset="-122"/>
                <a:ea typeface="微软雅黑 Light" panose="020B0502040204020203" pitchFamily="34" charset="-122"/>
              </a:rPr>
              <a:t>无线接入点</a:t>
            </a:r>
            <a:endParaRPr lang="zh-CN" altLang="en-US" dirty="0">
              <a:latin typeface="微软雅黑 Light" panose="020B0502040204020203" pitchFamily="34" charset="-122"/>
              <a:ea typeface="微软雅黑 Light" panose="020B0502040204020203" pitchFamily="34" charset="-122"/>
            </a:endParaRPr>
          </a:p>
        </p:txBody>
      </p:sp>
      <p:grpSp>
        <p:nvGrpSpPr>
          <p:cNvPr id="124" name="组合 123"/>
          <p:cNvGrpSpPr/>
          <p:nvPr/>
        </p:nvGrpSpPr>
        <p:grpSpPr>
          <a:xfrm>
            <a:off x="8080126" y="3911398"/>
            <a:ext cx="668674" cy="516887"/>
            <a:chOff x="4526254" y="1860376"/>
            <a:chExt cx="1092946" cy="771491"/>
          </a:xfrm>
        </p:grpSpPr>
        <p:sp>
          <p:nvSpPr>
            <p:cNvPr id="125" name="任意多边形: 形状 124"/>
            <p:cNvSpPr/>
            <p:nvPr/>
          </p:nvSpPr>
          <p:spPr>
            <a:xfrm>
              <a:off x="4526254" y="1860376"/>
              <a:ext cx="1092946" cy="771491"/>
            </a:xfrm>
            <a:custGeom>
              <a:avLst/>
              <a:gdLst>
                <a:gd name="connsiteX0" fmla="*/ 988675 w 1092946"/>
                <a:gd name="connsiteY0" fmla="*/ 321657 h 771491"/>
                <a:gd name="connsiteX1" fmla="*/ 892239 w 1092946"/>
                <a:gd name="connsiteY1" fmla="*/ 321657 h 771491"/>
                <a:gd name="connsiteX2" fmla="*/ 892239 w 1092946"/>
                <a:gd name="connsiteY2" fmla="*/ 202 h 771491"/>
                <a:gd name="connsiteX3" fmla="*/ 844021 w 1092946"/>
                <a:gd name="connsiteY3" fmla="*/ 202 h 771491"/>
                <a:gd name="connsiteX4" fmla="*/ 844021 w 1092946"/>
                <a:gd name="connsiteY4" fmla="*/ 321657 h 771491"/>
                <a:gd name="connsiteX5" fmla="*/ 249329 w 1092946"/>
                <a:gd name="connsiteY5" fmla="*/ 321657 h 771491"/>
                <a:gd name="connsiteX6" fmla="*/ 249329 w 1092946"/>
                <a:gd name="connsiteY6" fmla="*/ 202 h 771491"/>
                <a:gd name="connsiteX7" fmla="*/ 201111 w 1092946"/>
                <a:gd name="connsiteY7" fmla="*/ 202 h 771491"/>
                <a:gd name="connsiteX8" fmla="*/ 201111 w 1092946"/>
                <a:gd name="connsiteY8" fmla="*/ 321657 h 771491"/>
                <a:gd name="connsiteX9" fmla="*/ 104675 w 1092946"/>
                <a:gd name="connsiteY9" fmla="*/ 321657 h 771491"/>
                <a:gd name="connsiteX10" fmla="*/ 202 w 1092946"/>
                <a:gd name="connsiteY10" fmla="*/ 426129 h 771491"/>
                <a:gd name="connsiteX11" fmla="*/ 202 w 1092946"/>
                <a:gd name="connsiteY11" fmla="*/ 667220 h 771491"/>
                <a:gd name="connsiteX12" fmla="*/ 104675 w 1092946"/>
                <a:gd name="connsiteY12" fmla="*/ 771693 h 771491"/>
                <a:gd name="connsiteX13" fmla="*/ 988675 w 1092946"/>
                <a:gd name="connsiteY13" fmla="*/ 771693 h 771491"/>
                <a:gd name="connsiteX14" fmla="*/ 1093148 w 1092946"/>
                <a:gd name="connsiteY14" fmla="*/ 667220 h 771491"/>
                <a:gd name="connsiteX15" fmla="*/ 1093148 w 1092946"/>
                <a:gd name="connsiteY15" fmla="*/ 426129 h 771491"/>
                <a:gd name="connsiteX16" fmla="*/ 988675 w 1092946"/>
                <a:gd name="connsiteY16" fmla="*/ 321657 h 771491"/>
                <a:gd name="connsiteX17" fmla="*/ 1044930 w 1092946"/>
                <a:gd name="connsiteY17" fmla="*/ 667220 h 771491"/>
                <a:gd name="connsiteX18" fmla="*/ 988675 w 1092946"/>
                <a:gd name="connsiteY18" fmla="*/ 723475 h 771491"/>
                <a:gd name="connsiteX19" fmla="*/ 104675 w 1092946"/>
                <a:gd name="connsiteY19" fmla="*/ 723475 h 771491"/>
                <a:gd name="connsiteX20" fmla="*/ 48420 w 1092946"/>
                <a:gd name="connsiteY20" fmla="*/ 667220 h 771491"/>
                <a:gd name="connsiteX21" fmla="*/ 48420 w 1092946"/>
                <a:gd name="connsiteY21" fmla="*/ 426129 h 771491"/>
                <a:gd name="connsiteX22" fmla="*/ 104675 w 1092946"/>
                <a:gd name="connsiteY22" fmla="*/ 369875 h 771491"/>
                <a:gd name="connsiteX23" fmla="*/ 201111 w 1092946"/>
                <a:gd name="connsiteY23" fmla="*/ 369875 h 771491"/>
                <a:gd name="connsiteX24" fmla="*/ 201111 w 1092946"/>
                <a:gd name="connsiteY24" fmla="*/ 434166 h 771491"/>
                <a:gd name="connsiteX25" fmla="*/ 249329 w 1092946"/>
                <a:gd name="connsiteY25" fmla="*/ 434166 h 771491"/>
                <a:gd name="connsiteX26" fmla="*/ 249329 w 1092946"/>
                <a:gd name="connsiteY26" fmla="*/ 369875 h 771491"/>
                <a:gd name="connsiteX27" fmla="*/ 844021 w 1092946"/>
                <a:gd name="connsiteY27" fmla="*/ 369875 h 771491"/>
                <a:gd name="connsiteX28" fmla="*/ 844021 w 1092946"/>
                <a:gd name="connsiteY28" fmla="*/ 434166 h 771491"/>
                <a:gd name="connsiteX29" fmla="*/ 892239 w 1092946"/>
                <a:gd name="connsiteY29" fmla="*/ 434166 h 771491"/>
                <a:gd name="connsiteX30" fmla="*/ 892239 w 1092946"/>
                <a:gd name="connsiteY30" fmla="*/ 369875 h 771491"/>
                <a:gd name="connsiteX31" fmla="*/ 988675 w 1092946"/>
                <a:gd name="connsiteY31" fmla="*/ 369875 h 771491"/>
                <a:gd name="connsiteX32" fmla="*/ 1044930 w 1092946"/>
                <a:gd name="connsiteY32" fmla="*/ 426129 h 771491"/>
                <a:gd name="connsiteX33" fmla="*/ 1044930 w 1092946"/>
                <a:gd name="connsiteY33" fmla="*/ 667220 h 77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2946" h="771491">
                  <a:moveTo>
                    <a:pt x="988675" y="321657"/>
                  </a:moveTo>
                  <a:lnTo>
                    <a:pt x="892239" y="321657"/>
                  </a:lnTo>
                  <a:lnTo>
                    <a:pt x="892239" y="202"/>
                  </a:lnTo>
                  <a:lnTo>
                    <a:pt x="844021" y="202"/>
                  </a:lnTo>
                  <a:lnTo>
                    <a:pt x="844021" y="321657"/>
                  </a:lnTo>
                  <a:lnTo>
                    <a:pt x="249329" y="321657"/>
                  </a:lnTo>
                  <a:lnTo>
                    <a:pt x="249329" y="202"/>
                  </a:lnTo>
                  <a:lnTo>
                    <a:pt x="201111" y="202"/>
                  </a:lnTo>
                  <a:lnTo>
                    <a:pt x="201111" y="321657"/>
                  </a:lnTo>
                  <a:lnTo>
                    <a:pt x="104675" y="321657"/>
                  </a:lnTo>
                  <a:cubicBezTo>
                    <a:pt x="47070" y="321657"/>
                    <a:pt x="202" y="368525"/>
                    <a:pt x="202" y="426129"/>
                  </a:cubicBezTo>
                  <a:lnTo>
                    <a:pt x="202" y="667220"/>
                  </a:lnTo>
                  <a:cubicBezTo>
                    <a:pt x="202" y="724825"/>
                    <a:pt x="47070" y="771693"/>
                    <a:pt x="104675" y="771693"/>
                  </a:cubicBezTo>
                  <a:lnTo>
                    <a:pt x="988675" y="771693"/>
                  </a:lnTo>
                  <a:cubicBezTo>
                    <a:pt x="1046280" y="771693"/>
                    <a:pt x="1093148" y="724825"/>
                    <a:pt x="1093148" y="667220"/>
                  </a:cubicBezTo>
                  <a:lnTo>
                    <a:pt x="1093148" y="426129"/>
                  </a:lnTo>
                  <a:cubicBezTo>
                    <a:pt x="1093148" y="368525"/>
                    <a:pt x="1046280" y="321657"/>
                    <a:pt x="988675" y="321657"/>
                  </a:cubicBezTo>
                  <a:close/>
                  <a:moveTo>
                    <a:pt x="1044930" y="667220"/>
                  </a:moveTo>
                  <a:cubicBezTo>
                    <a:pt x="1044930" y="698241"/>
                    <a:pt x="1019696" y="723475"/>
                    <a:pt x="988675" y="723475"/>
                  </a:cubicBezTo>
                  <a:lnTo>
                    <a:pt x="104675" y="723475"/>
                  </a:lnTo>
                  <a:cubicBezTo>
                    <a:pt x="73654" y="723475"/>
                    <a:pt x="48420" y="698241"/>
                    <a:pt x="48420" y="667220"/>
                  </a:cubicBezTo>
                  <a:lnTo>
                    <a:pt x="48420" y="426129"/>
                  </a:lnTo>
                  <a:cubicBezTo>
                    <a:pt x="48420" y="395109"/>
                    <a:pt x="73654" y="369875"/>
                    <a:pt x="104675" y="369875"/>
                  </a:cubicBezTo>
                  <a:lnTo>
                    <a:pt x="201111" y="369875"/>
                  </a:lnTo>
                  <a:lnTo>
                    <a:pt x="201111" y="434166"/>
                  </a:lnTo>
                  <a:lnTo>
                    <a:pt x="249329" y="434166"/>
                  </a:lnTo>
                  <a:lnTo>
                    <a:pt x="249329" y="369875"/>
                  </a:lnTo>
                  <a:lnTo>
                    <a:pt x="844021" y="369875"/>
                  </a:lnTo>
                  <a:lnTo>
                    <a:pt x="844021" y="434166"/>
                  </a:lnTo>
                  <a:lnTo>
                    <a:pt x="892239" y="434166"/>
                  </a:lnTo>
                  <a:lnTo>
                    <a:pt x="892239" y="369875"/>
                  </a:lnTo>
                  <a:lnTo>
                    <a:pt x="988675" y="369875"/>
                  </a:lnTo>
                  <a:cubicBezTo>
                    <a:pt x="1019696" y="369875"/>
                    <a:pt x="1044930" y="395109"/>
                    <a:pt x="1044930" y="426129"/>
                  </a:cubicBezTo>
                  <a:lnTo>
                    <a:pt x="1044930" y="667220"/>
                  </a:lnTo>
                  <a:close/>
                </a:path>
              </a:pathLst>
            </a:custGeom>
            <a:solidFill>
              <a:srgbClr val="0836BF"/>
            </a:solidFill>
            <a:ln w="1597" cap="flat">
              <a:noFill/>
              <a:prstDash val="solid"/>
              <a:miter/>
            </a:ln>
          </p:spPr>
          <p:txBody>
            <a:bodyPr rtlCol="0" anchor="ctr"/>
            <a:lstStyle/>
            <a:p>
              <a:endParaRPr lang="zh-CN" altLang="en-US">
                <a:latin typeface="微软雅黑 Light" panose="020B0502040204020203" pitchFamily="34" charset="-122"/>
                <a:ea typeface="微软雅黑 Light" panose="020B0502040204020203" pitchFamily="34" charset="-122"/>
              </a:endParaRPr>
            </a:p>
          </p:txBody>
        </p:sp>
        <p:sp>
          <p:nvSpPr>
            <p:cNvPr id="126" name="任意多边形: 形状 125"/>
            <p:cNvSpPr/>
            <p:nvPr/>
          </p:nvSpPr>
          <p:spPr>
            <a:xfrm>
              <a:off x="4641383" y="2479465"/>
              <a:ext cx="667019" cy="48218"/>
            </a:xfrm>
            <a:custGeom>
              <a:avLst/>
              <a:gdLst>
                <a:gd name="connsiteX0" fmla="*/ 202 w 667018"/>
                <a:gd name="connsiteY0" fmla="*/ 202 h 48218"/>
                <a:gd name="connsiteX1" fmla="*/ 667510 w 667018"/>
                <a:gd name="connsiteY1" fmla="*/ 202 h 48218"/>
                <a:gd name="connsiteX2" fmla="*/ 667510 w 667018"/>
                <a:gd name="connsiteY2" fmla="*/ 48420 h 48218"/>
                <a:gd name="connsiteX3" fmla="*/ 202 w 667018"/>
                <a:gd name="connsiteY3" fmla="*/ 48420 h 48218"/>
              </a:gdLst>
              <a:ahLst/>
              <a:cxnLst>
                <a:cxn ang="0">
                  <a:pos x="connsiteX0" y="connsiteY0"/>
                </a:cxn>
                <a:cxn ang="0">
                  <a:pos x="connsiteX1" y="connsiteY1"/>
                </a:cxn>
                <a:cxn ang="0">
                  <a:pos x="connsiteX2" y="connsiteY2"/>
                </a:cxn>
                <a:cxn ang="0">
                  <a:pos x="connsiteX3" y="connsiteY3"/>
                </a:cxn>
              </a:cxnLst>
              <a:rect l="l" t="t" r="r" b="b"/>
              <a:pathLst>
                <a:path w="667018" h="48218">
                  <a:moveTo>
                    <a:pt x="202" y="202"/>
                  </a:moveTo>
                  <a:lnTo>
                    <a:pt x="667510" y="202"/>
                  </a:lnTo>
                  <a:lnTo>
                    <a:pt x="667510" y="48420"/>
                  </a:lnTo>
                  <a:lnTo>
                    <a:pt x="202" y="48420"/>
                  </a:lnTo>
                  <a:close/>
                </a:path>
              </a:pathLst>
            </a:custGeom>
            <a:solidFill>
              <a:srgbClr val="0836BF"/>
            </a:solidFill>
            <a:ln w="1597" cap="flat">
              <a:noFill/>
              <a:prstDash val="solid"/>
              <a:miter/>
            </a:ln>
          </p:spPr>
          <p:txBody>
            <a:bodyPr rtlCol="0" anchor="ctr"/>
            <a:lstStyle/>
            <a:p>
              <a:endParaRPr lang="zh-CN" altLang="en-US">
                <a:latin typeface="微软雅黑 Light" panose="020B0502040204020203" pitchFamily="34" charset="-122"/>
                <a:ea typeface="微软雅黑 Light" panose="020B0502040204020203" pitchFamily="34" charset="-122"/>
              </a:endParaRPr>
            </a:p>
          </p:txBody>
        </p:sp>
        <p:sp>
          <p:nvSpPr>
            <p:cNvPr id="127" name="任意多边形: 形状 126"/>
            <p:cNvSpPr/>
            <p:nvPr/>
          </p:nvSpPr>
          <p:spPr>
            <a:xfrm>
              <a:off x="5375746" y="2318642"/>
              <a:ext cx="125367" cy="48218"/>
            </a:xfrm>
            <a:custGeom>
              <a:avLst/>
              <a:gdLst>
                <a:gd name="connsiteX0" fmla="*/ 202 w 125367"/>
                <a:gd name="connsiteY0" fmla="*/ 202 h 48218"/>
                <a:gd name="connsiteX1" fmla="*/ 125811 w 125367"/>
                <a:gd name="connsiteY1" fmla="*/ 202 h 48218"/>
                <a:gd name="connsiteX2" fmla="*/ 125811 w 125367"/>
                <a:gd name="connsiteY2" fmla="*/ 48420 h 48218"/>
                <a:gd name="connsiteX3" fmla="*/ 202 w 125367"/>
                <a:gd name="connsiteY3" fmla="*/ 48420 h 48218"/>
              </a:gdLst>
              <a:ahLst/>
              <a:cxnLst>
                <a:cxn ang="0">
                  <a:pos x="connsiteX0" y="connsiteY0"/>
                </a:cxn>
                <a:cxn ang="0">
                  <a:pos x="connsiteX1" y="connsiteY1"/>
                </a:cxn>
                <a:cxn ang="0">
                  <a:pos x="connsiteX2" y="connsiteY2"/>
                </a:cxn>
                <a:cxn ang="0">
                  <a:pos x="connsiteX3" y="connsiteY3"/>
                </a:cxn>
              </a:cxnLst>
              <a:rect l="l" t="t" r="r" b="b"/>
              <a:pathLst>
                <a:path w="125367" h="48218">
                  <a:moveTo>
                    <a:pt x="202" y="202"/>
                  </a:moveTo>
                  <a:lnTo>
                    <a:pt x="125811" y="202"/>
                  </a:lnTo>
                  <a:lnTo>
                    <a:pt x="125811" y="48420"/>
                  </a:lnTo>
                  <a:lnTo>
                    <a:pt x="202" y="48420"/>
                  </a:lnTo>
                  <a:close/>
                </a:path>
              </a:pathLst>
            </a:custGeom>
            <a:solidFill>
              <a:srgbClr val="0836BF"/>
            </a:solidFill>
            <a:ln w="1597" cap="flat">
              <a:noFill/>
              <a:prstDash val="solid"/>
              <a:miter/>
            </a:ln>
          </p:spPr>
          <p:txBody>
            <a:bodyPr rtlCol="0" anchor="ctr"/>
            <a:lstStyle/>
            <a:p>
              <a:endParaRPr lang="zh-CN" altLang="en-US">
                <a:latin typeface="微软雅黑 Light" panose="020B0502040204020203" pitchFamily="34" charset="-122"/>
                <a:ea typeface="微软雅黑 Light" panose="020B0502040204020203" pitchFamily="34" charset="-122"/>
              </a:endParaRPr>
            </a:p>
          </p:txBody>
        </p:sp>
        <p:sp>
          <p:nvSpPr>
            <p:cNvPr id="128" name="任意多边形: 形状 127"/>
            <p:cNvSpPr/>
            <p:nvPr/>
          </p:nvSpPr>
          <p:spPr>
            <a:xfrm>
              <a:off x="4641383" y="2318642"/>
              <a:ext cx="186444" cy="125367"/>
            </a:xfrm>
            <a:custGeom>
              <a:avLst/>
              <a:gdLst>
                <a:gd name="connsiteX0" fmla="*/ 187048 w 186443"/>
                <a:gd name="connsiteY0" fmla="*/ 202 h 125367"/>
                <a:gd name="connsiteX1" fmla="*/ 202 w 186443"/>
                <a:gd name="connsiteY1" fmla="*/ 202 h 125367"/>
                <a:gd name="connsiteX2" fmla="*/ 202 w 186443"/>
                <a:gd name="connsiteY2" fmla="*/ 125810 h 125367"/>
                <a:gd name="connsiteX3" fmla="*/ 187048 w 186443"/>
                <a:gd name="connsiteY3" fmla="*/ 125810 h 125367"/>
                <a:gd name="connsiteX4" fmla="*/ 187048 w 186443"/>
                <a:gd name="connsiteY4" fmla="*/ 202 h 125367"/>
                <a:gd name="connsiteX5" fmla="*/ 138829 w 186443"/>
                <a:gd name="connsiteY5" fmla="*/ 77592 h 125367"/>
                <a:gd name="connsiteX6" fmla="*/ 48420 w 186443"/>
                <a:gd name="connsiteY6" fmla="*/ 77592 h 125367"/>
                <a:gd name="connsiteX7" fmla="*/ 48420 w 186443"/>
                <a:gd name="connsiteY7" fmla="*/ 48420 h 125367"/>
                <a:gd name="connsiteX8" fmla="*/ 138829 w 186443"/>
                <a:gd name="connsiteY8" fmla="*/ 48420 h 125367"/>
                <a:gd name="connsiteX9" fmla="*/ 138829 w 186443"/>
                <a:gd name="connsiteY9" fmla="*/ 77592 h 12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443" h="125367">
                  <a:moveTo>
                    <a:pt x="187048" y="202"/>
                  </a:moveTo>
                  <a:lnTo>
                    <a:pt x="202" y="202"/>
                  </a:lnTo>
                  <a:lnTo>
                    <a:pt x="202" y="125810"/>
                  </a:lnTo>
                  <a:lnTo>
                    <a:pt x="187048" y="125810"/>
                  </a:lnTo>
                  <a:lnTo>
                    <a:pt x="187048" y="202"/>
                  </a:lnTo>
                  <a:close/>
                  <a:moveTo>
                    <a:pt x="138829" y="77592"/>
                  </a:moveTo>
                  <a:lnTo>
                    <a:pt x="48420" y="77592"/>
                  </a:lnTo>
                  <a:lnTo>
                    <a:pt x="48420" y="48420"/>
                  </a:lnTo>
                  <a:lnTo>
                    <a:pt x="138829" y="48420"/>
                  </a:lnTo>
                  <a:lnTo>
                    <a:pt x="138829" y="77592"/>
                  </a:lnTo>
                  <a:close/>
                </a:path>
              </a:pathLst>
            </a:custGeom>
            <a:solidFill>
              <a:srgbClr val="0836BF"/>
            </a:solidFill>
            <a:ln w="1597" cap="flat">
              <a:noFill/>
              <a:prstDash val="solid"/>
              <a:miter/>
            </a:ln>
          </p:spPr>
          <p:txBody>
            <a:bodyPr rtlCol="0" anchor="ctr"/>
            <a:lstStyle/>
            <a:p>
              <a:endParaRPr lang="zh-CN" altLang="en-US">
                <a:latin typeface="微软雅黑 Light" panose="020B0502040204020203" pitchFamily="34" charset="-122"/>
                <a:ea typeface="微软雅黑 Light" panose="020B0502040204020203" pitchFamily="34" charset="-122"/>
              </a:endParaRPr>
            </a:p>
          </p:txBody>
        </p:sp>
        <p:sp>
          <p:nvSpPr>
            <p:cNvPr id="129" name="任意多边形: 形状 128"/>
            <p:cNvSpPr/>
            <p:nvPr/>
          </p:nvSpPr>
          <p:spPr>
            <a:xfrm>
              <a:off x="4882136" y="2318818"/>
              <a:ext cx="186444" cy="125367"/>
            </a:xfrm>
            <a:custGeom>
              <a:avLst/>
              <a:gdLst>
                <a:gd name="connsiteX0" fmla="*/ 186373 w 186443"/>
                <a:gd name="connsiteY0" fmla="*/ 202 h 125367"/>
                <a:gd name="connsiteX1" fmla="*/ 202 w 186443"/>
                <a:gd name="connsiteY1" fmla="*/ 202 h 125367"/>
                <a:gd name="connsiteX2" fmla="*/ 202 w 186443"/>
                <a:gd name="connsiteY2" fmla="*/ 125441 h 125367"/>
                <a:gd name="connsiteX3" fmla="*/ 186373 w 186443"/>
                <a:gd name="connsiteY3" fmla="*/ 125441 h 125367"/>
                <a:gd name="connsiteX4" fmla="*/ 186373 w 186443"/>
                <a:gd name="connsiteY4" fmla="*/ 202 h 125367"/>
                <a:gd name="connsiteX5" fmla="*/ 138154 w 186443"/>
                <a:gd name="connsiteY5" fmla="*/ 77223 h 125367"/>
                <a:gd name="connsiteX6" fmla="*/ 48420 w 186443"/>
                <a:gd name="connsiteY6" fmla="*/ 77223 h 125367"/>
                <a:gd name="connsiteX7" fmla="*/ 48420 w 186443"/>
                <a:gd name="connsiteY7" fmla="*/ 48420 h 125367"/>
                <a:gd name="connsiteX8" fmla="*/ 138154 w 186443"/>
                <a:gd name="connsiteY8" fmla="*/ 48420 h 125367"/>
                <a:gd name="connsiteX9" fmla="*/ 138154 w 186443"/>
                <a:gd name="connsiteY9" fmla="*/ 77223 h 12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443" h="125367">
                  <a:moveTo>
                    <a:pt x="186373" y="202"/>
                  </a:moveTo>
                  <a:lnTo>
                    <a:pt x="202" y="202"/>
                  </a:lnTo>
                  <a:lnTo>
                    <a:pt x="202" y="125441"/>
                  </a:lnTo>
                  <a:lnTo>
                    <a:pt x="186373" y="125441"/>
                  </a:lnTo>
                  <a:lnTo>
                    <a:pt x="186373" y="202"/>
                  </a:lnTo>
                  <a:close/>
                  <a:moveTo>
                    <a:pt x="138154" y="77223"/>
                  </a:moveTo>
                  <a:lnTo>
                    <a:pt x="48420" y="77223"/>
                  </a:lnTo>
                  <a:lnTo>
                    <a:pt x="48420" y="48420"/>
                  </a:lnTo>
                  <a:lnTo>
                    <a:pt x="138154" y="48420"/>
                  </a:lnTo>
                  <a:lnTo>
                    <a:pt x="138154" y="77223"/>
                  </a:lnTo>
                  <a:close/>
                </a:path>
              </a:pathLst>
            </a:custGeom>
            <a:solidFill>
              <a:srgbClr val="0836BF"/>
            </a:solidFill>
            <a:ln w="1597" cap="flat">
              <a:noFill/>
              <a:prstDash val="solid"/>
              <a:miter/>
            </a:ln>
          </p:spPr>
          <p:txBody>
            <a:bodyPr rtlCol="0" anchor="ctr"/>
            <a:lstStyle/>
            <a:p>
              <a:endParaRPr lang="zh-CN" altLang="en-US">
                <a:latin typeface="微软雅黑 Light" panose="020B0502040204020203" pitchFamily="34" charset="-122"/>
                <a:ea typeface="微软雅黑 Light" panose="020B0502040204020203" pitchFamily="34" charset="-122"/>
              </a:endParaRPr>
            </a:p>
          </p:txBody>
        </p:sp>
        <p:sp>
          <p:nvSpPr>
            <p:cNvPr id="130" name="任意多边形: 形状 129"/>
            <p:cNvSpPr/>
            <p:nvPr/>
          </p:nvSpPr>
          <p:spPr>
            <a:xfrm>
              <a:off x="5122536" y="2318818"/>
              <a:ext cx="186444" cy="125367"/>
            </a:xfrm>
            <a:custGeom>
              <a:avLst/>
              <a:gdLst>
                <a:gd name="connsiteX0" fmla="*/ 202 w 186443"/>
                <a:gd name="connsiteY0" fmla="*/ 125441 h 125367"/>
                <a:gd name="connsiteX1" fmla="*/ 186373 w 186443"/>
                <a:gd name="connsiteY1" fmla="*/ 125441 h 125367"/>
                <a:gd name="connsiteX2" fmla="*/ 186373 w 186443"/>
                <a:gd name="connsiteY2" fmla="*/ 202 h 125367"/>
                <a:gd name="connsiteX3" fmla="*/ 202 w 186443"/>
                <a:gd name="connsiteY3" fmla="*/ 202 h 125367"/>
                <a:gd name="connsiteX4" fmla="*/ 202 w 186443"/>
                <a:gd name="connsiteY4" fmla="*/ 125441 h 125367"/>
                <a:gd name="connsiteX5" fmla="*/ 48420 w 186443"/>
                <a:gd name="connsiteY5" fmla="*/ 48420 h 125367"/>
                <a:gd name="connsiteX6" fmla="*/ 138154 w 186443"/>
                <a:gd name="connsiteY6" fmla="*/ 48420 h 125367"/>
                <a:gd name="connsiteX7" fmla="*/ 138154 w 186443"/>
                <a:gd name="connsiteY7" fmla="*/ 77223 h 125367"/>
                <a:gd name="connsiteX8" fmla="*/ 48420 w 186443"/>
                <a:gd name="connsiteY8" fmla="*/ 77223 h 125367"/>
                <a:gd name="connsiteX9" fmla="*/ 48420 w 186443"/>
                <a:gd name="connsiteY9" fmla="*/ 48420 h 12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443" h="125367">
                  <a:moveTo>
                    <a:pt x="202" y="125441"/>
                  </a:moveTo>
                  <a:lnTo>
                    <a:pt x="186373" y="125441"/>
                  </a:lnTo>
                  <a:lnTo>
                    <a:pt x="186373" y="202"/>
                  </a:lnTo>
                  <a:lnTo>
                    <a:pt x="202" y="202"/>
                  </a:lnTo>
                  <a:lnTo>
                    <a:pt x="202" y="125441"/>
                  </a:lnTo>
                  <a:close/>
                  <a:moveTo>
                    <a:pt x="48420" y="48420"/>
                  </a:moveTo>
                  <a:lnTo>
                    <a:pt x="138154" y="48420"/>
                  </a:lnTo>
                  <a:lnTo>
                    <a:pt x="138154" y="77223"/>
                  </a:lnTo>
                  <a:lnTo>
                    <a:pt x="48420" y="77223"/>
                  </a:lnTo>
                  <a:lnTo>
                    <a:pt x="48420" y="48420"/>
                  </a:lnTo>
                  <a:close/>
                </a:path>
              </a:pathLst>
            </a:custGeom>
            <a:solidFill>
              <a:srgbClr val="0836BF"/>
            </a:solidFill>
            <a:ln w="1597" cap="flat">
              <a:noFill/>
              <a:prstDash val="solid"/>
              <a:miter/>
            </a:ln>
          </p:spPr>
          <p:txBody>
            <a:bodyPr rtlCol="0" anchor="ctr"/>
            <a:lstStyle/>
            <a:p>
              <a:endParaRPr lang="zh-CN" altLang="en-US">
                <a:latin typeface="微软雅黑 Light" panose="020B0502040204020203" pitchFamily="34" charset="-122"/>
                <a:ea typeface="微软雅黑 Light" panose="020B0502040204020203" pitchFamily="34" charset="-122"/>
              </a:endParaRPr>
            </a:p>
          </p:txBody>
        </p:sp>
        <p:sp>
          <p:nvSpPr>
            <p:cNvPr id="131" name="任意多边形: 形状 130"/>
            <p:cNvSpPr/>
            <p:nvPr/>
          </p:nvSpPr>
          <p:spPr>
            <a:xfrm>
              <a:off x="5375746" y="2402075"/>
              <a:ext cx="125367" cy="125367"/>
            </a:xfrm>
            <a:custGeom>
              <a:avLst/>
              <a:gdLst>
                <a:gd name="connsiteX0" fmla="*/ 202 w 125367"/>
                <a:gd name="connsiteY0" fmla="*/ 125810 h 125367"/>
                <a:gd name="connsiteX1" fmla="*/ 125810 w 125367"/>
                <a:gd name="connsiteY1" fmla="*/ 125810 h 125367"/>
                <a:gd name="connsiteX2" fmla="*/ 125810 w 125367"/>
                <a:gd name="connsiteY2" fmla="*/ 202 h 125367"/>
                <a:gd name="connsiteX3" fmla="*/ 202 w 125367"/>
                <a:gd name="connsiteY3" fmla="*/ 202 h 125367"/>
                <a:gd name="connsiteX4" fmla="*/ 202 w 125367"/>
                <a:gd name="connsiteY4" fmla="*/ 125810 h 125367"/>
                <a:gd name="connsiteX5" fmla="*/ 48420 w 125367"/>
                <a:gd name="connsiteY5" fmla="*/ 48420 h 125367"/>
                <a:gd name="connsiteX6" fmla="*/ 77592 w 125367"/>
                <a:gd name="connsiteY6" fmla="*/ 48420 h 125367"/>
                <a:gd name="connsiteX7" fmla="*/ 77592 w 125367"/>
                <a:gd name="connsiteY7" fmla="*/ 77592 h 125367"/>
                <a:gd name="connsiteX8" fmla="*/ 48420 w 125367"/>
                <a:gd name="connsiteY8" fmla="*/ 77592 h 125367"/>
                <a:gd name="connsiteX9" fmla="*/ 48420 w 125367"/>
                <a:gd name="connsiteY9" fmla="*/ 48420 h 12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367" h="125367">
                  <a:moveTo>
                    <a:pt x="202" y="125810"/>
                  </a:moveTo>
                  <a:lnTo>
                    <a:pt x="125810" y="125810"/>
                  </a:lnTo>
                  <a:lnTo>
                    <a:pt x="125810" y="202"/>
                  </a:lnTo>
                  <a:lnTo>
                    <a:pt x="202" y="202"/>
                  </a:lnTo>
                  <a:lnTo>
                    <a:pt x="202" y="125810"/>
                  </a:lnTo>
                  <a:close/>
                  <a:moveTo>
                    <a:pt x="48420" y="48420"/>
                  </a:moveTo>
                  <a:lnTo>
                    <a:pt x="77592" y="48420"/>
                  </a:lnTo>
                  <a:lnTo>
                    <a:pt x="77592" y="77592"/>
                  </a:lnTo>
                  <a:lnTo>
                    <a:pt x="48420" y="77592"/>
                  </a:lnTo>
                  <a:lnTo>
                    <a:pt x="48420" y="48420"/>
                  </a:lnTo>
                  <a:close/>
                </a:path>
              </a:pathLst>
            </a:custGeom>
            <a:solidFill>
              <a:srgbClr val="0836BF"/>
            </a:solidFill>
            <a:ln w="1597" cap="flat">
              <a:noFill/>
              <a:prstDash val="solid"/>
              <a:miter/>
            </a:ln>
          </p:spPr>
          <p:txBody>
            <a:bodyPr rtlCol="0" anchor="ctr"/>
            <a:lstStyle/>
            <a:p>
              <a:endParaRPr lang="zh-CN" altLang="en-US">
                <a:latin typeface="微软雅黑 Light" panose="020B0502040204020203" pitchFamily="34" charset="-122"/>
                <a:ea typeface="微软雅黑 Light" panose="020B0502040204020203" pitchFamily="34" charset="-122"/>
              </a:endParaRPr>
            </a:p>
          </p:txBody>
        </p:sp>
      </p:grpSp>
      <p:pic>
        <p:nvPicPr>
          <p:cNvPr id="132" name="图形 13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310075" y="3648378"/>
            <a:ext cx="560156" cy="490716"/>
          </a:xfrm>
          <a:prstGeom prst="rect">
            <a:avLst/>
          </a:prstGeom>
        </p:spPr>
      </p:pic>
      <p:pic>
        <p:nvPicPr>
          <p:cNvPr id="133" name="图形 132"/>
          <p:cNvPicPr>
            <a:picLocks noChangeAspect="1"/>
          </p:cNvPicPr>
          <p:nvPr/>
        </p:nvPicPr>
        <p:blipFill>
          <a:blip r:embed="rId3"/>
          <a:stretch>
            <a:fillRect/>
          </a:stretch>
        </p:blipFill>
        <p:spPr>
          <a:xfrm>
            <a:off x="3345634" y="4535125"/>
            <a:ext cx="404728" cy="404728"/>
          </a:xfrm>
          <a:prstGeom prst="rect">
            <a:avLst/>
          </a:prstGeom>
        </p:spPr>
      </p:pic>
      <p:pic>
        <p:nvPicPr>
          <p:cNvPr id="134" name="图形 133"/>
          <p:cNvPicPr>
            <a:picLocks noChangeAspect="1"/>
          </p:cNvPicPr>
          <p:nvPr/>
        </p:nvPicPr>
        <p:blipFill>
          <a:blip r:embed="rId4"/>
          <a:stretch>
            <a:fillRect/>
          </a:stretch>
        </p:blipFill>
        <p:spPr>
          <a:xfrm>
            <a:off x="2532503" y="5589762"/>
            <a:ext cx="472182" cy="357510"/>
          </a:xfrm>
          <a:prstGeom prst="rect">
            <a:avLst/>
          </a:prstGeom>
        </p:spPr>
      </p:pic>
      <p:pic>
        <p:nvPicPr>
          <p:cNvPr id="135" name="图形 134"/>
          <p:cNvPicPr>
            <a:picLocks noChangeAspect="1"/>
          </p:cNvPicPr>
          <p:nvPr/>
        </p:nvPicPr>
        <p:blipFill>
          <a:blip r:embed="rId4"/>
          <a:stretch>
            <a:fillRect/>
          </a:stretch>
        </p:blipFill>
        <p:spPr>
          <a:xfrm>
            <a:off x="3272691" y="5598889"/>
            <a:ext cx="472182" cy="357510"/>
          </a:xfrm>
          <a:prstGeom prst="rect">
            <a:avLst/>
          </a:prstGeom>
        </p:spPr>
      </p:pic>
      <p:pic>
        <p:nvPicPr>
          <p:cNvPr id="136" name="图形 135"/>
          <p:cNvPicPr>
            <a:picLocks noChangeAspect="1"/>
          </p:cNvPicPr>
          <p:nvPr/>
        </p:nvPicPr>
        <p:blipFill>
          <a:blip r:embed="rId4"/>
          <a:stretch>
            <a:fillRect/>
          </a:stretch>
        </p:blipFill>
        <p:spPr>
          <a:xfrm>
            <a:off x="3998760" y="5611535"/>
            <a:ext cx="472182" cy="357510"/>
          </a:xfrm>
          <a:prstGeom prst="rect">
            <a:avLst/>
          </a:prstGeom>
        </p:spPr>
      </p:pic>
      <p:sp>
        <p:nvSpPr>
          <p:cNvPr id="137" name="文本框 136"/>
          <p:cNvSpPr txBox="1"/>
          <p:nvPr/>
        </p:nvSpPr>
        <p:spPr>
          <a:xfrm>
            <a:off x="8224277" y="5809886"/>
            <a:ext cx="442749" cy="338554"/>
          </a:xfrm>
          <a:prstGeom prst="rect">
            <a:avLst/>
          </a:prstGeom>
          <a:noFill/>
        </p:spPr>
        <p:txBody>
          <a:bodyPr wrap="none" rtlCol="0">
            <a:spAutoFit/>
          </a:bodyPr>
          <a:lstStyle/>
          <a:p>
            <a:pPr algn="ctr"/>
            <a:r>
              <a:rPr lang="en-US" altLang="zh-CN" sz="1600" dirty="0">
                <a:latin typeface="微软雅黑 Light" panose="020B0502040204020203" pitchFamily="34" charset="-122"/>
                <a:ea typeface="微软雅黑 Light" panose="020B0502040204020203" pitchFamily="34" charset="-122"/>
              </a:rPr>
              <a:t>PC</a:t>
            </a:r>
            <a:endParaRPr lang="zh-CN" altLang="en-US" sz="1600" dirty="0">
              <a:latin typeface="微软雅黑 Light" panose="020B0502040204020203" pitchFamily="34" charset="-122"/>
              <a:ea typeface="微软雅黑 Light" panose="020B0502040204020203" pitchFamily="34" charset="-122"/>
            </a:endParaRPr>
          </a:p>
        </p:txBody>
      </p:sp>
      <p:pic>
        <p:nvPicPr>
          <p:cNvPr id="138" name="图形 137"/>
          <p:cNvPicPr>
            <a:picLocks noChangeAspect="1"/>
          </p:cNvPicPr>
          <p:nvPr/>
        </p:nvPicPr>
        <p:blipFill>
          <a:blip r:embed="rId4"/>
          <a:stretch>
            <a:fillRect/>
          </a:stretch>
        </p:blipFill>
        <p:spPr>
          <a:xfrm>
            <a:off x="7428543" y="5411007"/>
            <a:ext cx="472182" cy="357510"/>
          </a:xfrm>
          <a:prstGeom prst="rect">
            <a:avLst/>
          </a:prstGeom>
        </p:spPr>
      </p:pic>
      <p:pic>
        <p:nvPicPr>
          <p:cNvPr id="139" name="图形 138"/>
          <p:cNvPicPr>
            <a:picLocks noChangeAspect="1"/>
          </p:cNvPicPr>
          <p:nvPr/>
        </p:nvPicPr>
        <p:blipFill>
          <a:blip r:embed="rId4"/>
          <a:stretch>
            <a:fillRect/>
          </a:stretch>
        </p:blipFill>
        <p:spPr>
          <a:xfrm>
            <a:off x="8168731" y="5420134"/>
            <a:ext cx="472182" cy="357510"/>
          </a:xfrm>
          <a:prstGeom prst="rect">
            <a:avLst/>
          </a:prstGeom>
        </p:spPr>
      </p:pic>
      <p:pic>
        <p:nvPicPr>
          <p:cNvPr id="140" name="图形 139"/>
          <p:cNvPicPr>
            <a:picLocks noChangeAspect="1"/>
          </p:cNvPicPr>
          <p:nvPr/>
        </p:nvPicPr>
        <p:blipFill>
          <a:blip r:embed="rId4"/>
          <a:stretch>
            <a:fillRect/>
          </a:stretch>
        </p:blipFill>
        <p:spPr>
          <a:xfrm>
            <a:off x="8894800" y="5432780"/>
            <a:ext cx="472182" cy="3575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城域网</a:t>
            </a:r>
            <a:endParaRPr lang="zh-CN" altLang="en-US" dirty="0"/>
          </a:p>
        </p:txBody>
      </p:sp>
      <p:sp>
        <p:nvSpPr>
          <p:cNvPr id="3" name="内容占位符 2"/>
          <p:cNvSpPr>
            <a:spLocks noGrp="1"/>
          </p:cNvSpPr>
          <p:nvPr>
            <p:ph idx="1"/>
          </p:nvPr>
        </p:nvSpPr>
        <p:spPr/>
        <p:txBody>
          <a:bodyPr/>
          <a:lstStyle/>
          <a:p>
            <a:pPr marL="342900" indent="-342900" eaLnBrk="1" hangingPunct="1">
              <a:spcBef>
                <a:spcPct val="20000"/>
              </a:spcBef>
            </a:pPr>
            <a:r>
              <a:rPr lang="zh-CN" altLang="en-US" sz="2800" dirty="0">
                <a:solidFill>
                  <a:schemeClr val="tx1"/>
                </a:solidFill>
                <a:ea typeface="微软雅黑 Light" panose="020B0502040204020203" pitchFamily="34" charset="-122"/>
              </a:rPr>
              <a:t>通常是跨越一个城市或一个大型校园的大规模计算机网络，通常使用高容量的骨干网技术（如光纤链路）来互连多个局域网。</a:t>
            </a:r>
            <a:endParaRPr lang="en-US" altLang="zh-CN" sz="28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覆盖整个城市。意味着它可能是一个单一的网络（如有线电视网络），也可能是将多个局域网连接起来而形成的一个更大规模的网络。城域网可能由一个公司拥有和运营，也可能由多个公司来提供服务。</a:t>
            </a:r>
            <a:endParaRPr lang="zh-CN" altLang="en-US" sz="2800" dirty="0">
              <a:solidFill>
                <a:schemeClr val="tx1"/>
              </a:solidFill>
              <a:ea typeface="微软雅黑 Light" panose="020B0502040204020203" pitchFamily="34" charset="-122"/>
            </a:endParaRPr>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pic>
        <p:nvPicPr>
          <p:cNvPr id="258" name="图形 25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405895" y="4276830"/>
            <a:ext cx="404728" cy="404728"/>
          </a:xfrm>
          <a:prstGeom prst="rect">
            <a:avLst/>
          </a:prstGeom>
        </p:spPr>
      </p:pic>
      <p:pic>
        <p:nvPicPr>
          <p:cNvPr id="275" name="图形 27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58675" y="4276830"/>
            <a:ext cx="404728" cy="404728"/>
          </a:xfrm>
          <a:prstGeom prst="rect">
            <a:avLst/>
          </a:prstGeom>
        </p:spPr>
      </p:pic>
      <p:pic>
        <p:nvPicPr>
          <p:cNvPr id="276" name="图形 27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15555" y="3535415"/>
            <a:ext cx="404728" cy="404728"/>
          </a:xfrm>
          <a:prstGeom prst="rect">
            <a:avLst/>
          </a:prstGeom>
        </p:spPr>
      </p:pic>
      <p:pic>
        <p:nvPicPr>
          <p:cNvPr id="277" name="图形 27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864619" y="3535415"/>
            <a:ext cx="404728" cy="404728"/>
          </a:xfrm>
          <a:prstGeom prst="rect">
            <a:avLst/>
          </a:prstGeom>
        </p:spPr>
      </p:pic>
      <p:cxnSp>
        <p:nvCxnSpPr>
          <p:cNvPr id="281" name="直接连接符 280"/>
          <p:cNvCxnSpPr>
            <a:stCxn id="277" idx="2"/>
            <a:endCxn id="275" idx="1"/>
          </p:cNvCxnSpPr>
          <p:nvPr/>
        </p:nvCxnSpPr>
        <p:spPr bwMode="auto">
          <a:xfrm>
            <a:off x="5066983" y="3940143"/>
            <a:ext cx="2891692" cy="539051"/>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93" name="组合 292"/>
          <p:cNvGrpSpPr/>
          <p:nvPr/>
        </p:nvGrpSpPr>
        <p:grpSpPr>
          <a:xfrm>
            <a:off x="1765523" y="5041848"/>
            <a:ext cx="1564991" cy="1390062"/>
            <a:chOff x="2312360" y="4999093"/>
            <a:chExt cx="1564991" cy="1390062"/>
          </a:xfrm>
        </p:grpSpPr>
        <p:pic>
          <p:nvPicPr>
            <p:cNvPr id="259" name="图形 258"/>
            <p:cNvPicPr>
              <a:picLocks noChangeAspect="1"/>
            </p:cNvPicPr>
            <p:nvPr/>
          </p:nvPicPr>
          <p:blipFill>
            <a:blip r:embed="rId3"/>
            <a:stretch>
              <a:fillRect/>
            </a:stretch>
          </p:blipFill>
          <p:spPr>
            <a:xfrm>
              <a:off x="2907530" y="4999093"/>
              <a:ext cx="404728" cy="404728"/>
            </a:xfrm>
            <a:prstGeom prst="rect">
              <a:avLst/>
            </a:prstGeom>
          </p:spPr>
        </p:pic>
        <p:pic>
          <p:nvPicPr>
            <p:cNvPr id="260" name="图形 259"/>
            <p:cNvPicPr>
              <a:picLocks noChangeAspect="1"/>
            </p:cNvPicPr>
            <p:nvPr/>
          </p:nvPicPr>
          <p:blipFill>
            <a:blip r:embed="rId4"/>
            <a:stretch>
              <a:fillRect/>
            </a:stretch>
          </p:blipFill>
          <p:spPr>
            <a:xfrm>
              <a:off x="2312360" y="6031645"/>
              <a:ext cx="472182" cy="357510"/>
            </a:xfrm>
            <a:prstGeom prst="rect">
              <a:avLst/>
            </a:prstGeom>
          </p:spPr>
        </p:pic>
        <p:pic>
          <p:nvPicPr>
            <p:cNvPr id="264" name="图形 263"/>
            <p:cNvPicPr>
              <a:picLocks noChangeAspect="1"/>
            </p:cNvPicPr>
            <p:nvPr/>
          </p:nvPicPr>
          <p:blipFill>
            <a:blip r:embed="rId4"/>
            <a:stretch>
              <a:fillRect/>
            </a:stretch>
          </p:blipFill>
          <p:spPr>
            <a:xfrm>
              <a:off x="2869157" y="6031645"/>
              <a:ext cx="472182" cy="357510"/>
            </a:xfrm>
            <a:prstGeom prst="rect">
              <a:avLst/>
            </a:prstGeom>
          </p:spPr>
        </p:pic>
        <p:pic>
          <p:nvPicPr>
            <p:cNvPr id="265" name="图形 264"/>
            <p:cNvPicPr>
              <a:picLocks noChangeAspect="1"/>
            </p:cNvPicPr>
            <p:nvPr/>
          </p:nvPicPr>
          <p:blipFill>
            <a:blip r:embed="rId4"/>
            <a:stretch>
              <a:fillRect/>
            </a:stretch>
          </p:blipFill>
          <p:spPr>
            <a:xfrm>
              <a:off x="3405169" y="6031645"/>
              <a:ext cx="472182" cy="357510"/>
            </a:xfrm>
            <a:prstGeom prst="rect">
              <a:avLst/>
            </a:prstGeom>
          </p:spPr>
        </p:pic>
        <p:cxnSp>
          <p:nvCxnSpPr>
            <p:cNvPr id="279" name="直接连接符 278"/>
            <p:cNvCxnSpPr>
              <a:stCxn id="259" idx="2"/>
              <a:endCxn id="260" idx="0"/>
            </p:cNvCxnSpPr>
            <p:nvPr/>
          </p:nvCxnSpPr>
          <p:spPr bwMode="auto">
            <a:xfrm flipH="1">
              <a:off x="2548451" y="5403821"/>
              <a:ext cx="561443"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84" name="直接连接符 283"/>
            <p:cNvCxnSpPr>
              <a:stCxn id="259" idx="2"/>
              <a:endCxn id="264" idx="0"/>
            </p:cNvCxnSpPr>
            <p:nvPr/>
          </p:nvCxnSpPr>
          <p:spPr bwMode="auto">
            <a:xfrm flipH="1">
              <a:off x="3105248" y="5403821"/>
              <a:ext cx="4646"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87" name="直接连接符 286"/>
            <p:cNvCxnSpPr>
              <a:stCxn id="259" idx="2"/>
              <a:endCxn id="265" idx="0"/>
            </p:cNvCxnSpPr>
            <p:nvPr/>
          </p:nvCxnSpPr>
          <p:spPr bwMode="auto">
            <a:xfrm>
              <a:off x="3109894" y="5403821"/>
              <a:ext cx="531366"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294" name="组合 293"/>
          <p:cNvGrpSpPr/>
          <p:nvPr/>
        </p:nvGrpSpPr>
        <p:grpSpPr>
          <a:xfrm>
            <a:off x="6155366" y="5041848"/>
            <a:ext cx="1564991" cy="1390062"/>
            <a:chOff x="2312360" y="4999093"/>
            <a:chExt cx="1564991" cy="1390062"/>
          </a:xfrm>
        </p:grpSpPr>
        <p:pic>
          <p:nvPicPr>
            <p:cNvPr id="295" name="图形 294"/>
            <p:cNvPicPr>
              <a:picLocks noChangeAspect="1"/>
            </p:cNvPicPr>
            <p:nvPr/>
          </p:nvPicPr>
          <p:blipFill>
            <a:blip r:embed="rId3"/>
            <a:stretch>
              <a:fillRect/>
            </a:stretch>
          </p:blipFill>
          <p:spPr>
            <a:xfrm>
              <a:off x="2907530" y="4999093"/>
              <a:ext cx="404728" cy="404728"/>
            </a:xfrm>
            <a:prstGeom prst="rect">
              <a:avLst/>
            </a:prstGeom>
          </p:spPr>
        </p:pic>
        <p:pic>
          <p:nvPicPr>
            <p:cNvPr id="296" name="图形 295"/>
            <p:cNvPicPr>
              <a:picLocks noChangeAspect="1"/>
            </p:cNvPicPr>
            <p:nvPr/>
          </p:nvPicPr>
          <p:blipFill>
            <a:blip r:embed="rId4"/>
            <a:stretch>
              <a:fillRect/>
            </a:stretch>
          </p:blipFill>
          <p:spPr>
            <a:xfrm>
              <a:off x="2312360" y="6031645"/>
              <a:ext cx="472182" cy="357510"/>
            </a:xfrm>
            <a:prstGeom prst="rect">
              <a:avLst/>
            </a:prstGeom>
          </p:spPr>
        </p:pic>
        <p:pic>
          <p:nvPicPr>
            <p:cNvPr id="297" name="图形 296"/>
            <p:cNvPicPr>
              <a:picLocks noChangeAspect="1"/>
            </p:cNvPicPr>
            <p:nvPr/>
          </p:nvPicPr>
          <p:blipFill>
            <a:blip r:embed="rId4"/>
            <a:stretch>
              <a:fillRect/>
            </a:stretch>
          </p:blipFill>
          <p:spPr>
            <a:xfrm>
              <a:off x="2869157" y="6031645"/>
              <a:ext cx="472182" cy="357510"/>
            </a:xfrm>
            <a:prstGeom prst="rect">
              <a:avLst/>
            </a:prstGeom>
          </p:spPr>
        </p:pic>
        <p:pic>
          <p:nvPicPr>
            <p:cNvPr id="298" name="图形 297"/>
            <p:cNvPicPr>
              <a:picLocks noChangeAspect="1"/>
            </p:cNvPicPr>
            <p:nvPr/>
          </p:nvPicPr>
          <p:blipFill>
            <a:blip r:embed="rId4"/>
            <a:stretch>
              <a:fillRect/>
            </a:stretch>
          </p:blipFill>
          <p:spPr>
            <a:xfrm>
              <a:off x="3405169" y="6031645"/>
              <a:ext cx="472182" cy="357510"/>
            </a:xfrm>
            <a:prstGeom prst="rect">
              <a:avLst/>
            </a:prstGeom>
          </p:spPr>
        </p:pic>
        <p:cxnSp>
          <p:nvCxnSpPr>
            <p:cNvPr id="299" name="直接连接符 298"/>
            <p:cNvCxnSpPr>
              <a:stCxn id="295" idx="2"/>
              <a:endCxn id="296" idx="0"/>
            </p:cNvCxnSpPr>
            <p:nvPr/>
          </p:nvCxnSpPr>
          <p:spPr bwMode="auto">
            <a:xfrm flipH="1">
              <a:off x="2548451" y="5403821"/>
              <a:ext cx="561443"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00" name="直接连接符 299"/>
            <p:cNvCxnSpPr>
              <a:stCxn id="295" idx="2"/>
              <a:endCxn id="297" idx="0"/>
            </p:cNvCxnSpPr>
            <p:nvPr/>
          </p:nvCxnSpPr>
          <p:spPr bwMode="auto">
            <a:xfrm flipH="1">
              <a:off x="3105248" y="5403821"/>
              <a:ext cx="4646"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01" name="直接连接符 300"/>
            <p:cNvCxnSpPr>
              <a:stCxn id="295" idx="2"/>
              <a:endCxn id="298" idx="0"/>
            </p:cNvCxnSpPr>
            <p:nvPr/>
          </p:nvCxnSpPr>
          <p:spPr bwMode="auto">
            <a:xfrm>
              <a:off x="3109894" y="5403821"/>
              <a:ext cx="531366"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302" name="组合 301"/>
          <p:cNvGrpSpPr/>
          <p:nvPr/>
        </p:nvGrpSpPr>
        <p:grpSpPr>
          <a:xfrm>
            <a:off x="3752506" y="5065457"/>
            <a:ext cx="1564991" cy="1390062"/>
            <a:chOff x="2312360" y="4999093"/>
            <a:chExt cx="1564991" cy="1390062"/>
          </a:xfrm>
        </p:grpSpPr>
        <p:pic>
          <p:nvPicPr>
            <p:cNvPr id="303" name="图形 302"/>
            <p:cNvPicPr>
              <a:picLocks noChangeAspect="1"/>
            </p:cNvPicPr>
            <p:nvPr/>
          </p:nvPicPr>
          <p:blipFill>
            <a:blip r:embed="rId3"/>
            <a:stretch>
              <a:fillRect/>
            </a:stretch>
          </p:blipFill>
          <p:spPr>
            <a:xfrm>
              <a:off x="2907530" y="4999093"/>
              <a:ext cx="404728" cy="404728"/>
            </a:xfrm>
            <a:prstGeom prst="rect">
              <a:avLst/>
            </a:prstGeom>
          </p:spPr>
        </p:pic>
        <p:pic>
          <p:nvPicPr>
            <p:cNvPr id="304" name="图形 303"/>
            <p:cNvPicPr>
              <a:picLocks noChangeAspect="1"/>
            </p:cNvPicPr>
            <p:nvPr/>
          </p:nvPicPr>
          <p:blipFill>
            <a:blip r:embed="rId4"/>
            <a:stretch>
              <a:fillRect/>
            </a:stretch>
          </p:blipFill>
          <p:spPr>
            <a:xfrm>
              <a:off x="2312360" y="6031645"/>
              <a:ext cx="472182" cy="357510"/>
            </a:xfrm>
            <a:prstGeom prst="rect">
              <a:avLst/>
            </a:prstGeom>
          </p:spPr>
        </p:pic>
        <p:pic>
          <p:nvPicPr>
            <p:cNvPr id="305" name="图形 304"/>
            <p:cNvPicPr>
              <a:picLocks noChangeAspect="1"/>
            </p:cNvPicPr>
            <p:nvPr/>
          </p:nvPicPr>
          <p:blipFill>
            <a:blip r:embed="rId4"/>
            <a:stretch>
              <a:fillRect/>
            </a:stretch>
          </p:blipFill>
          <p:spPr>
            <a:xfrm>
              <a:off x="2869157" y="6031645"/>
              <a:ext cx="472182" cy="357510"/>
            </a:xfrm>
            <a:prstGeom prst="rect">
              <a:avLst/>
            </a:prstGeom>
          </p:spPr>
        </p:pic>
        <p:pic>
          <p:nvPicPr>
            <p:cNvPr id="306" name="图形 305"/>
            <p:cNvPicPr>
              <a:picLocks noChangeAspect="1"/>
            </p:cNvPicPr>
            <p:nvPr/>
          </p:nvPicPr>
          <p:blipFill>
            <a:blip r:embed="rId4"/>
            <a:stretch>
              <a:fillRect/>
            </a:stretch>
          </p:blipFill>
          <p:spPr>
            <a:xfrm>
              <a:off x="3405169" y="6031645"/>
              <a:ext cx="472182" cy="357510"/>
            </a:xfrm>
            <a:prstGeom prst="rect">
              <a:avLst/>
            </a:prstGeom>
          </p:spPr>
        </p:pic>
        <p:cxnSp>
          <p:nvCxnSpPr>
            <p:cNvPr id="307" name="直接连接符 306"/>
            <p:cNvCxnSpPr>
              <a:stCxn id="303" idx="2"/>
              <a:endCxn id="304" idx="0"/>
            </p:cNvCxnSpPr>
            <p:nvPr/>
          </p:nvCxnSpPr>
          <p:spPr bwMode="auto">
            <a:xfrm flipH="1">
              <a:off x="2548451" y="5403821"/>
              <a:ext cx="561443"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08" name="直接连接符 307"/>
            <p:cNvCxnSpPr>
              <a:stCxn id="303" idx="2"/>
              <a:endCxn id="305" idx="0"/>
            </p:cNvCxnSpPr>
            <p:nvPr/>
          </p:nvCxnSpPr>
          <p:spPr bwMode="auto">
            <a:xfrm flipH="1">
              <a:off x="3105248" y="5403821"/>
              <a:ext cx="4646"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09" name="直接连接符 308"/>
            <p:cNvCxnSpPr>
              <a:stCxn id="303" idx="2"/>
              <a:endCxn id="306" idx="0"/>
            </p:cNvCxnSpPr>
            <p:nvPr/>
          </p:nvCxnSpPr>
          <p:spPr bwMode="auto">
            <a:xfrm>
              <a:off x="3109894" y="5403821"/>
              <a:ext cx="531366"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grpSp>
        <p:nvGrpSpPr>
          <p:cNvPr id="310" name="组合 309"/>
          <p:cNvGrpSpPr/>
          <p:nvPr/>
        </p:nvGrpSpPr>
        <p:grpSpPr>
          <a:xfrm>
            <a:off x="8460860" y="5057454"/>
            <a:ext cx="1564991" cy="1390062"/>
            <a:chOff x="2312360" y="4999093"/>
            <a:chExt cx="1564991" cy="1390062"/>
          </a:xfrm>
        </p:grpSpPr>
        <p:pic>
          <p:nvPicPr>
            <p:cNvPr id="311" name="图形 310"/>
            <p:cNvPicPr>
              <a:picLocks noChangeAspect="1"/>
            </p:cNvPicPr>
            <p:nvPr/>
          </p:nvPicPr>
          <p:blipFill>
            <a:blip r:embed="rId3"/>
            <a:stretch>
              <a:fillRect/>
            </a:stretch>
          </p:blipFill>
          <p:spPr>
            <a:xfrm>
              <a:off x="2907530" y="4999093"/>
              <a:ext cx="404728" cy="404728"/>
            </a:xfrm>
            <a:prstGeom prst="rect">
              <a:avLst/>
            </a:prstGeom>
          </p:spPr>
        </p:pic>
        <p:pic>
          <p:nvPicPr>
            <p:cNvPr id="312" name="图形 311"/>
            <p:cNvPicPr>
              <a:picLocks noChangeAspect="1"/>
            </p:cNvPicPr>
            <p:nvPr/>
          </p:nvPicPr>
          <p:blipFill>
            <a:blip r:embed="rId4"/>
            <a:stretch>
              <a:fillRect/>
            </a:stretch>
          </p:blipFill>
          <p:spPr>
            <a:xfrm>
              <a:off x="2312360" y="6031645"/>
              <a:ext cx="472182" cy="357510"/>
            </a:xfrm>
            <a:prstGeom prst="rect">
              <a:avLst/>
            </a:prstGeom>
          </p:spPr>
        </p:pic>
        <p:pic>
          <p:nvPicPr>
            <p:cNvPr id="313" name="图形 312"/>
            <p:cNvPicPr>
              <a:picLocks noChangeAspect="1"/>
            </p:cNvPicPr>
            <p:nvPr/>
          </p:nvPicPr>
          <p:blipFill>
            <a:blip r:embed="rId4"/>
            <a:stretch>
              <a:fillRect/>
            </a:stretch>
          </p:blipFill>
          <p:spPr>
            <a:xfrm>
              <a:off x="2869157" y="6031645"/>
              <a:ext cx="472182" cy="357510"/>
            </a:xfrm>
            <a:prstGeom prst="rect">
              <a:avLst/>
            </a:prstGeom>
          </p:spPr>
        </p:pic>
        <p:pic>
          <p:nvPicPr>
            <p:cNvPr id="314" name="图形 313"/>
            <p:cNvPicPr>
              <a:picLocks noChangeAspect="1"/>
            </p:cNvPicPr>
            <p:nvPr/>
          </p:nvPicPr>
          <p:blipFill>
            <a:blip r:embed="rId4"/>
            <a:stretch>
              <a:fillRect/>
            </a:stretch>
          </p:blipFill>
          <p:spPr>
            <a:xfrm>
              <a:off x="3405169" y="6031645"/>
              <a:ext cx="472182" cy="357510"/>
            </a:xfrm>
            <a:prstGeom prst="rect">
              <a:avLst/>
            </a:prstGeom>
          </p:spPr>
        </p:pic>
        <p:cxnSp>
          <p:nvCxnSpPr>
            <p:cNvPr id="315" name="直接连接符 314"/>
            <p:cNvCxnSpPr>
              <a:stCxn id="311" idx="2"/>
              <a:endCxn id="312" idx="0"/>
            </p:cNvCxnSpPr>
            <p:nvPr/>
          </p:nvCxnSpPr>
          <p:spPr bwMode="auto">
            <a:xfrm flipH="1">
              <a:off x="2548451" y="5403821"/>
              <a:ext cx="561443"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6" name="直接连接符 315"/>
            <p:cNvCxnSpPr>
              <a:stCxn id="311" idx="2"/>
              <a:endCxn id="313" idx="0"/>
            </p:cNvCxnSpPr>
            <p:nvPr/>
          </p:nvCxnSpPr>
          <p:spPr bwMode="auto">
            <a:xfrm flipH="1">
              <a:off x="3105248" y="5403821"/>
              <a:ext cx="4646"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7" name="直接连接符 316"/>
            <p:cNvCxnSpPr>
              <a:stCxn id="311" idx="2"/>
              <a:endCxn id="314" idx="0"/>
            </p:cNvCxnSpPr>
            <p:nvPr/>
          </p:nvCxnSpPr>
          <p:spPr bwMode="auto">
            <a:xfrm>
              <a:off x="3109894" y="5403821"/>
              <a:ext cx="531366" cy="6278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cxnSp>
        <p:nvCxnSpPr>
          <p:cNvPr id="318" name="直接连接符 317"/>
          <p:cNvCxnSpPr>
            <a:stCxn id="276" idx="2"/>
            <a:endCxn id="275" idx="1"/>
          </p:cNvCxnSpPr>
          <p:nvPr/>
        </p:nvCxnSpPr>
        <p:spPr bwMode="auto">
          <a:xfrm>
            <a:off x="6617919" y="3940143"/>
            <a:ext cx="1340756" cy="539051"/>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19" name="直接连接符 318"/>
          <p:cNvCxnSpPr>
            <a:stCxn id="276" idx="2"/>
            <a:endCxn id="258" idx="3"/>
          </p:cNvCxnSpPr>
          <p:nvPr/>
        </p:nvCxnSpPr>
        <p:spPr bwMode="auto">
          <a:xfrm flipH="1">
            <a:off x="3810623" y="3940143"/>
            <a:ext cx="2807296" cy="539051"/>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0" name="直接连接符 319"/>
          <p:cNvCxnSpPr>
            <a:stCxn id="277" idx="2"/>
            <a:endCxn id="258" idx="3"/>
          </p:cNvCxnSpPr>
          <p:nvPr/>
        </p:nvCxnSpPr>
        <p:spPr bwMode="auto">
          <a:xfrm flipH="1">
            <a:off x="3810623" y="3940143"/>
            <a:ext cx="1256360" cy="539051"/>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9" name="直接连接符 328"/>
          <p:cNvCxnSpPr>
            <a:stCxn id="303" idx="0"/>
            <a:endCxn id="258" idx="2"/>
          </p:cNvCxnSpPr>
          <p:nvPr/>
        </p:nvCxnSpPr>
        <p:spPr bwMode="auto">
          <a:xfrm flipH="1" flipV="1">
            <a:off x="3608259" y="4681558"/>
            <a:ext cx="941781" cy="383899"/>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1" name="直接连接符 330"/>
          <p:cNvCxnSpPr>
            <a:stCxn id="258" idx="2"/>
            <a:endCxn id="259" idx="0"/>
          </p:cNvCxnSpPr>
          <p:nvPr/>
        </p:nvCxnSpPr>
        <p:spPr bwMode="auto">
          <a:xfrm flipH="1">
            <a:off x="2563057" y="4681558"/>
            <a:ext cx="1045202" cy="36029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2" name="直接连接符 331"/>
          <p:cNvCxnSpPr>
            <a:stCxn id="275" idx="2"/>
            <a:endCxn id="311" idx="0"/>
          </p:cNvCxnSpPr>
          <p:nvPr/>
        </p:nvCxnSpPr>
        <p:spPr bwMode="auto">
          <a:xfrm>
            <a:off x="8161039" y="4681558"/>
            <a:ext cx="1097355" cy="375896"/>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3" name="直接连接符 332"/>
          <p:cNvCxnSpPr>
            <a:stCxn id="276" idx="1"/>
            <a:endCxn id="277" idx="3"/>
          </p:cNvCxnSpPr>
          <p:nvPr/>
        </p:nvCxnSpPr>
        <p:spPr bwMode="auto">
          <a:xfrm flipH="1">
            <a:off x="5269347" y="3737779"/>
            <a:ext cx="1146208" cy="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4" name="直接连接符 333"/>
          <p:cNvCxnSpPr>
            <a:stCxn id="295" idx="0"/>
            <a:endCxn id="275" idx="2"/>
          </p:cNvCxnSpPr>
          <p:nvPr/>
        </p:nvCxnSpPr>
        <p:spPr bwMode="auto">
          <a:xfrm flipV="1">
            <a:off x="6952900" y="4681558"/>
            <a:ext cx="1208139" cy="36029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45" name="文本框 344"/>
          <p:cNvSpPr txBox="1"/>
          <p:nvPr/>
        </p:nvSpPr>
        <p:spPr bwMode="auto">
          <a:xfrm>
            <a:off x="5376278" y="4183784"/>
            <a:ext cx="954107" cy="400110"/>
          </a:xfrm>
          <a:prstGeom prst="rect">
            <a:avLst/>
          </a:prstGeom>
          <a:noFill/>
          <a:ln>
            <a:noFill/>
          </a:ln>
          <a:effectLst/>
        </p:spPr>
        <p:txBody>
          <a:bodyPr wrap="none" rtlCol="0">
            <a:spAutoFit/>
          </a:bodyPr>
          <a:lstStyle/>
          <a:p>
            <a:pPr algn="l"/>
            <a:r>
              <a:rPr lang="zh-CN" altLang="en-US" dirty="0">
                <a:latin typeface="微软雅黑 Light" panose="020B0502040204020203" pitchFamily="34" charset="-122"/>
                <a:ea typeface="微软雅黑 Light" panose="020B0502040204020203" pitchFamily="34" charset="-122"/>
              </a:rPr>
              <a:t>城域网</a:t>
            </a:r>
            <a:endParaRPr lang="zh-CN" altLang="en-US" dirty="0">
              <a:latin typeface="微软雅黑 Light" panose="020B0502040204020203" pitchFamily="34" charset="-122"/>
              <a:ea typeface="微软雅黑 Light" panose="020B0502040204020203" pitchFamily="34" charset="-122"/>
            </a:endParaRPr>
          </a:p>
        </p:txBody>
      </p:sp>
      <p:sp>
        <p:nvSpPr>
          <p:cNvPr id="346" name="文本框 345"/>
          <p:cNvSpPr txBox="1"/>
          <p:nvPr/>
        </p:nvSpPr>
        <p:spPr bwMode="auto">
          <a:xfrm>
            <a:off x="3222170" y="5041848"/>
            <a:ext cx="551754" cy="400110"/>
          </a:xfrm>
          <a:prstGeom prst="rect">
            <a:avLst/>
          </a:prstGeom>
          <a:noFill/>
          <a:ln>
            <a:noFill/>
          </a:ln>
          <a:effectLst/>
        </p:spPr>
        <p:txBody>
          <a:bodyPr wrap="none" rtlCol="0">
            <a:spAutoFit/>
          </a:bodyPr>
          <a:lstStyle/>
          <a:p>
            <a:pPr algn="l"/>
            <a:r>
              <a:rPr lang="en-US" altLang="zh-CN" dirty="0">
                <a:latin typeface="微软雅黑 Light" panose="020B0502040204020203" pitchFamily="34" charset="-122"/>
                <a:ea typeface="微软雅黑 Light" panose="020B0502040204020203" pitchFamily="34" charset="-122"/>
              </a:rPr>
              <a:t>……</a:t>
            </a:r>
            <a:endParaRPr lang="zh-CN" altLang="en-US" dirty="0">
              <a:latin typeface="微软雅黑 Light" panose="020B0502040204020203" pitchFamily="34" charset="-122"/>
              <a:ea typeface="微软雅黑 Light" panose="020B0502040204020203" pitchFamily="34" charset="-122"/>
            </a:endParaRPr>
          </a:p>
        </p:txBody>
      </p:sp>
      <p:sp>
        <p:nvSpPr>
          <p:cNvPr id="347" name="文本框 346"/>
          <p:cNvSpPr txBox="1"/>
          <p:nvPr/>
        </p:nvSpPr>
        <p:spPr bwMode="auto">
          <a:xfrm>
            <a:off x="7837973" y="5086286"/>
            <a:ext cx="551754" cy="400110"/>
          </a:xfrm>
          <a:prstGeom prst="rect">
            <a:avLst/>
          </a:prstGeom>
          <a:noFill/>
          <a:ln>
            <a:noFill/>
          </a:ln>
          <a:effectLst/>
        </p:spPr>
        <p:txBody>
          <a:bodyPr wrap="none" rtlCol="0">
            <a:spAutoFit/>
          </a:bodyPr>
          <a:lstStyle/>
          <a:p>
            <a:pPr algn="l"/>
            <a:r>
              <a:rPr lang="en-US" altLang="zh-CN" dirty="0">
                <a:latin typeface="微软雅黑 Light" panose="020B0502040204020203" pitchFamily="34" charset="-122"/>
                <a:ea typeface="微软雅黑 Light" panose="020B0502040204020203" pitchFamily="34" charset="-122"/>
              </a:rPr>
              <a:t>……</a:t>
            </a:r>
            <a:endParaRPr lang="zh-CN" altLang="en-US" dirty="0">
              <a:latin typeface="微软雅黑 Light" panose="020B0502040204020203" pitchFamily="34" charset="-122"/>
              <a:ea typeface="微软雅黑 Light" panose="020B0502040204020203" pitchFamily="34" charset="-122"/>
            </a:endParaRPr>
          </a:p>
        </p:txBody>
      </p:sp>
      <p:sp>
        <p:nvSpPr>
          <p:cNvPr id="348" name="文本框 347"/>
          <p:cNvSpPr txBox="1"/>
          <p:nvPr/>
        </p:nvSpPr>
        <p:spPr bwMode="auto">
          <a:xfrm>
            <a:off x="5868727" y="5039781"/>
            <a:ext cx="877163" cy="369332"/>
          </a:xfrm>
          <a:prstGeom prst="rect">
            <a:avLst/>
          </a:prstGeom>
          <a:noFill/>
          <a:ln>
            <a:noFill/>
          </a:ln>
          <a:effectLst/>
        </p:spPr>
        <p:txBody>
          <a:bodyPr wrap="none" rtlCol="0">
            <a:spAutoFit/>
          </a:bodyPr>
          <a:lstStyle/>
          <a:p>
            <a:pPr algn="l"/>
            <a:r>
              <a:rPr lang="zh-CN" altLang="en-US" sz="1800" dirty="0">
                <a:latin typeface="微软雅黑 Light" panose="020B0502040204020203" pitchFamily="34" charset="-122"/>
                <a:ea typeface="微软雅黑 Light" panose="020B0502040204020203" pitchFamily="34" charset="-122"/>
              </a:rPr>
              <a:t>局域网</a:t>
            </a:r>
            <a:endParaRPr lang="zh-CN" altLang="en-US" sz="1800" dirty="0">
              <a:latin typeface="微软雅黑 Light" panose="020B0502040204020203" pitchFamily="34" charset="-122"/>
              <a:ea typeface="微软雅黑 Light" panose="020B0502040204020203" pitchFamily="34" charset="-122"/>
            </a:endParaRPr>
          </a:p>
        </p:txBody>
      </p:sp>
      <p:sp>
        <p:nvSpPr>
          <p:cNvPr id="349" name="文本框 348"/>
          <p:cNvSpPr txBox="1"/>
          <p:nvPr/>
        </p:nvSpPr>
        <p:spPr bwMode="auto">
          <a:xfrm>
            <a:off x="1418912" y="5043665"/>
            <a:ext cx="877163" cy="369332"/>
          </a:xfrm>
          <a:prstGeom prst="rect">
            <a:avLst/>
          </a:prstGeom>
          <a:noFill/>
          <a:ln>
            <a:noFill/>
          </a:ln>
          <a:effectLst/>
        </p:spPr>
        <p:txBody>
          <a:bodyPr wrap="none" rtlCol="0">
            <a:spAutoFit/>
          </a:bodyPr>
          <a:lstStyle/>
          <a:p>
            <a:pPr algn="l"/>
            <a:r>
              <a:rPr lang="zh-CN" altLang="en-US" sz="1800" dirty="0">
                <a:latin typeface="微软雅黑 Light" panose="020B0502040204020203" pitchFamily="34" charset="-122"/>
                <a:ea typeface="微软雅黑 Light" panose="020B0502040204020203" pitchFamily="34" charset="-122"/>
              </a:rPr>
              <a:t>局域网</a:t>
            </a:r>
            <a:endParaRPr lang="zh-CN" altLang="en-US" sz="18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62"/>
          <p:cNvSpPr/>
          <p:nvPr/>
        </p:nvSpPr>
        <p:spPr bwMode="auto">
          <a:xfrm rot="16200000" flipH="1">
            <a:off x="4101592" y="2571063"/>
            <a:ext cx="304102" cy="1290609"/>
          </a:xfrm>
          <a:custGeom>
            <a:avLst/>
            <a:gdLst>
              <a:gd name="T0" fmla="*/ 5154 w 10814"/>
              <a:gd name="T1" fmla="*/ 2953 h 5084"/>
              <a:gd name="T2" fmla="*/ 5309 w 10814"/>
              <a:gd name="T3" fmla="*/ 2945 h 5084"/>
              <a:gd name="T4" fmla="*/ 5576 w 10814"/>
              <a:gd name="T5" fmla="*/ 2929 h 5084"/>
              <a:gd name="T6" fmla="*/ 5910 w 10814"/>
              <a:gd name="T7" fmla="*/ 2911 h 5084"/>
              <a:gd name="T8" fmla="*/ 6266 w 10814"/>
              <a:gd name="T9" fmla="*/ 2892 h 5084"/>
              <a:gd name="T10" fmla="*/ 6599 w 10814"/>
              <a:gd name="T11" fmla="*/ 2874 h 5084"/>
              <a:gd name="T12" fmla="*/ 6866 w 10814"/>
              <a:gd name="T13" fmla="*/ 2859 h 5084"/>
              <a:gd name="T14" fmla="*/ 7020 w 10814"/>
              <a:gd name="T15" fmla="*/ 2851 h 5084"/>
              <a:gd name="T16" fmla="*/ 7015 w 10814"/>
              <a:gd name="T17" fmla="*/ 2840 h 5084"/>
              <a:gd name="T18" fmla="*/ 6822 w 10814"/>
              <a:gd name="T19" fmla="*/ 2766 h 5084"/>
              <a:gd name="T20" fmla="*/ 6484 w 10814"/>
              <a:gd name="T21" fmla="*/ 2638 h 5084"/>
              <a:gd name="T22" fmla="*/ 6051 w 10814"/>
              <a:gd name="T23" fmla="*/ 2474 h 5084"/>
              <a:gd name="T24" fmla="*/ 5572 w 10814"/>
              <a:gd name="T25" fmla="*/ 2292 h 5084"/>
              <a:gd name="T26" fmla="*/ 5096 w 10814"/>
              <a:gd name="T27" fmla="*/ 2113 h 5084"/>
              <a:gd name="T28" fmla="*/ 4675 w 10814"/>
              <a:gd name="T29" fmla="*/ 1956 h 5084"/>
              <a:gd name="T30" fmla="*/ 4358 w 10814"/>
              <a:gd name="T31" fmla="*/ 1839 h 5084"/>
              <a:gd name="T32" fmla="*/ 4283 w 10814"/>
              <a:gd name="T33" fmla="*/ 1798 h 5084"/>
              <a:gd name="T34" fmla="*/ 4461 w 10814"/>
              <a:gd name="T35" fmla="*/ 1792 h 5084"/>
              <a:gd name="T36" fmla="*/ 4762 w 10814"/>
              <a:gd name="T37" fmla="*/ 1786 h 5084"/>
              <a:gd name="T38" fmla="*/ 5136 w 10814"/>
              <a:gd name="T39" fmla="*/ 1780 h 5084"/>
              <a:gd name="T40" fmla="*/ 5531 w 10814"/>
              <a:gd name="T41" fmla="*/ 1774 h 5084"/>
              <a:gd name="T42" fmla="*/ 5902 w 10814"/>
              <a:gd name="T43" fmla="*/ 1768 h 5084"/>
              <a:gd name="T44" fmla="*/ 6197 w 10814"/>
              <a:gd name="T45" fmla="*/ 1764 h 5084"/>
              <a:gd name="T46" fmla="*/ 6369 w 10814"/>
              <a:gd name="T47" fmla="*/ 1762 h 5084"/>
              <a:gd name="T48" fmla="*/ 0 w 10814"/>
              <a:gd name="T49" fmla="*/ 0 h 5084"/>
              <a:gd name="T50" fmla="*/ 4181 w 10814"/>
              <a:gd name="T51" fmla="*/ 1544 h 5084"/>
              <a:gd name="T52" fmla="*/ 4051 w 10814"/>
              <a:gd name="T53" fmla="*/ 1555 h 5084"/>
              <a:gd name="T54" fmla="*/ 3833 w 10814"/>
              <a:gd name="T55" fmla="*/ 1571 h 5084"/>
              <a:gd name="T56" fmla="*/ 3564 w 10814"/>
              <a:gd name="T57" fmla="*/ 1591 h 5084"/>
              <a:gd name="T58" fmla="*/ 3278 w 10814"/>
              <a:gd name="T59" fmla="*/ 1610 h 5084"/>
              <a:gd name="T60" fmla="*/ 3011 w 10814"/>
              <a:gd name="T61" fmla="*/ 1628 h 5084"/>
              <a:gd name="T62" fmla="*/ 2797 w 10814"/>
              <a:gd name="T63" fmla="*/ 1642 h 5084"/>
              <a:gd name="T64" fmla="*/ 2674 w 10814"/>
              <a:gd name="T65" fmla="*/ 1651 h 5084"/>
              <a:gd name="T66" fmla="*/ 2674 w 10814"/>
              <a:gd name="T67" fmla="*/ 1660 h 5084"/>
              <a:gd name="T68" fmla="*/ 2802 w 10814"/>
              <a:gd name="T69" fmla="*/ 1723 h 5084"/>
              <a:gd name="T70" fmla="*/ 3029 w 10814"/>
              <a:gd name="T71" fmla="*/ 1833 h 5084"/>
              <a:gd name="T72" fmla="*/ 3324 w 10814"/>
              <a:gd name="T73" fmla="*/ 1974 h 5084"/>
              <a:gd name="T74" fmla="*/ 3654 w 10814"/>
              <a:gd name="T75" fmla="*/ 2129 h 5084"/>
              <a:gd name="T76" fmla="*/ 3989 w 10814"/>
              <a:gd name="T77" fmla="*/ 2284 h 5084"/>
              <a:gd name="T78" fmla="*/ 4297 w 10814"/>
              <a:gd name="T79" fmla="*/ 2422 h 5084"/>
              <a:gd name="T80" fmla="*/ 4492 w 10814"/>
              <a:gd name="T81" fmla="*/ 2506 h 5084"/>
              <a:gd name="T82" fmla="*/ 4597 w 10814"/>
              <a:gd name="T83" fmla="*/ 2547 h 5084"/>
              <a:gd name="T84" fmla="*/ 4615 w 10814"/>
              <a:gd name="T85" fmla="*/ 2573 h 5084"/>
              <a:gd name="T86" fmla="*/ 4487 w 10814"/>
              <a:gd name="T87" fmla="*/ 2611 h 5084"/>
              <a:gd name="T88" fmla="*/ 4284 w 10814"/>
              <a:gd name="T89" fmla="*/ 2670 h 5084"/>
              <a:gd name="T90" fmla="*/ 4038 w 10814"/>
              <a:gd name="T91" fmla="*/ 2742 h 5084"/>
              <a:gd name="T92" fmla="*/ 3781 w 10814"/>
              <a:gd name="T93" fmla="*/ 2816 h 5084"/>
              <a:gd name="T94" fmla="*/ 3542 w 10814"/>
              <a:gd name="T95" fmla="*/ 2885 h 5084"/>
              <a:gd name="T96" fmla="*/ 3351 w 10814"/>
              <a:gd name="T97" fmla="*/ 2939 h 5084"/>
              <a:gd name="T98" fmla="*/ 3242 w 10814"/>
              <a:gd name="T99" fmla="*/ 2971 h 5084"/>
              <a:gd name="T100" fmla="*/ 10814 w 10814"/>
              <a:gd name="T101" fmla="*/ 5084 h 5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14" h="5084">
                <a:moveTo>
                  <a:pt x="5133" y="2954"/>
                </a:moveTo>
                <a:lnTo>
                  <a:pt x="5154" y="2953"/>
                </a:lnTo>
                <a:lnTo>
                  <a:pt x="5215" y="2950"/>
                </a:lnTo>
                <a:lnTo>
                  <a:pt x="5309" y="2945"/>
                </a:lnTo>
                <a:lnTo>
                  <a:pt x="5431" y="2937"/>
                </a:lnTo>
                <a:lnTo>
                  <a:pt x="5576" y="2929"/>
                </a:lnTo>
                <a:lnTo>
                  <a:pt x="5737" y="2920"/>
                </a:lnTo>
                <a:lnTo>
                  <a:pt x="5910" y="2911"/>
                </a:lnTo>
                <a:lnTo>
                  <a:pt x="6087" y="2901"/>
                </a:lnTo>
                <a:lnTo>
                  <a:pt x="6266" y="2892"/>
                </a:lnTo>
                <a:lnTo>
                  <a:pt x="6439" y="2882"/>
                </a:lnTo>
                <a:lnTo>
                  <a:pt x="6599" y="2874"/>
                </a:lnTo>
                <a:lnTo>
                  <a:pt x="6743" y="2866"/>
                </a:lnTo>
                <a:lnTo>
                  <a:pt x="6866" y="2859"/>
                </a:lnTo>
                <a:lnTo>
                  <a:pt x="6959" y="2854"/>
                </a:lnTo>
                <a:lnTo>
                  <a:pt x="7020" y="2851"/>
                </a:lnTo>
                <a:lnTo>
                  <a:pt x="7042" y="2850"/>
                </a:lnTo>
                <a:lnTo>
                  <a:pt x="7015" y="2840"/>
                </a:lnTo>
                <a:lnTo>
                  <a:pt x="6940" y="2810"/>
                </a:lnTo>
                <a:lnTo>
                  <a:pt x="6822" y="2766"/>
                </a:lnTo>
                <a:lnTo>
                  <a:pt x="6669" y="2708"/>
                </a:lnTo>
                <a:lnTo>
                  <a:pt x="6484" y="2638"/>
                </a:lnTo>
                <a:lnTo>
                  <a:pt x="6276" y="2558"/>
                </a:lnTo>
                <a:lnTo>
                  <a:pt x="6051" y="2474"/>
                </a:lnTo>
                <a:lnTo>
                  <a:pt x="5814" y="2384"/>
                </a:lnTo>
                <a:lnTo>
                  <a:pt x="5572" y="2292"/>
                </a:lnTo>
                <a:lnTo>
                  <a:pt x="5330" y="2202"/>
                </a:lnTo>
                <a:lnTo>
                  <a:pt x="5096" y="2113"/>
                </a:lnTo>
                <a:lnTo>
                  <a:pt x="4876" y="2030"/>
                </a:lnTo>
                <a:lnTo>
                  <a:pt x="4675" y="1956"/>
                </a:lnTo>
                <a:lnTo>
                  <a:pt x="4501" y="1890"/>
                </a:lnTo>
                <a:lnTo>
                  <a:pt x="4358" y="1839"/>
                </a:lnTo>
                <a:lnTo>
                  <a:pt x="4253" y="1800"/>
                </a:lnTo>
                <a:lnTo>
                  <a:pt x="4283" y="1798"/>
                </a:lnTo>
                <a:lnTo>
                  <a:pt x="4354" y="1795"/>
                </a:lnTo>
                <a:lnTo>
                  <a:pt x="4461" y="1792"/>
                </a:lnTo>
                <a:lnTo>
                  <a:pt x="4600" y="1789"/>
                </a:lnTo>
                <a:lnTo>
                  <a:pt x="4762" y="1786"/>
                </a:lnTo>
                <a:lnTo>
                  <a:pt x="4943" y="1783"/>
                </a:lnTo>
                <a:lnTo>
                  <a:pt x="5136" y="1780"/>
                </a:lnTo>
                <a:lnTo>
                  <a:pt x="5333" y="1777"/>
                </a:lnTo>
                <a:lnTo>
                  <a:pt x="5531" y="1774"/>
                </a:lnTo>
                <a:lnTo>
                  <a:pt x="5723" y="1771"/>
                </a:lnTo>
                <a:lnTo>
                  <a:pt x="5902" y="1768"/>
                </a:lnTo>
                <a:lnTo>
                  <a:pt x="6062" y="1766"/>
                </a:lnTo>
                <a:lnTo>
                  <a:pt x="6197" y="1764"/>
                </a:lnTo>
                <a:lnTo>
                  <a:pt x="6301" y="1763"/>
                </a:lnTo>
                <a:lnTo>
                  <a:pt x="6369" y="1762"/>
                </a:lnTo>
                <a:lnTo>
                  <a:pt x="6392" y="1762"/>
                </a:lnTo>
                <a:lnTo>
                  <a:pt x="0" y="0"/>
                </a:lnTo>
                <a:lnTo>
                  <a:pt x="4202" y="1541"/>
                </a:lnTo>
                <a:lnTo>
                  <a:pt x="4181" y="1544"/>
                </a:lnTo>
                <a:lnTo>
                  <a:pt x="4129" y="1549"/>
                </a:lnTo>
                <a:lnTo>
                  <a:pt x="4051" y="1555"/>
                </a:lnTo>
                <a:lnTo>
                  <a:pt x="3952" y="1562"/>
                </a:lnTo>
                <a:lnTo>
                  <a:pt x="3833" y="1571"/>
                </a:lnTo>
                <a:lnTo>
                  <a:pt x="3703" y="1581"/>
                </a:lnTo>
                <a:lnTo>
                  <a:pt x="3564" y="1591"/>
                </a:lnTo>
                <a:lnTo>
                  <a:pt x="3421" y="1600"/>
                </a:lnTo>
                <a:lnTo>
                  <a:pt x="3278" y="1610"/>
                </a:lnTo>
                <a:lnTo>
                  <a:pt x="3140" y="1619"/>
                </a:lnTo>
                <a:lnTo>
                  <a:pt x="3011" y="1628"/>
                </a:lnTo>
                <a:lnTo>
                  <a:pt x="2895" y="1636"/>
                </a:lnTo>
                <a:lnTo>
                  <a:pt x="2797" y="1642"/>
                </a:lnTo>
                <a:lnTo>
                  <a:pt x="2722" y="1647"/>
                </a:lnTo>
                <a:lnTo>
                  <a:pt x="2674" y="1651"/>
                </a:lnTo>
                <a:lnTo>
                  <a:pt x="2657" y="1652"/>
                </a:lnTo>
                <a:lnTo>
                  <a:pt x="2674" y="1660"/>
                </a:lnTo>
                <a:lnTo>
                  <a:pt x="2724" y="1684"/>
                </a:lnTo>
                <a:lnTo>
                  <a:pt x="2802" y="1723"/>
                </a:lnTo>
                <a:lnTo>
                  <a:pt x="2906" y="1773"/>
                </a:lnTo>
                <a:lnTo>
                  <a:pt x="3029" y="1833"/>
                </a:lnTo>
                <a:lnTo>
                  <a:pt x="3170" y="1900"/>
                </a:lnTo>
                <a:lnTo>
                  <a:pt x="3324" y="1974"/>
                </a:lnTo>
                <a:lnTo>
                  <a:pt x="3486" y="2050"/>
                </a:lnTo>
                <a:lnTo>
                  <a:pt x="3654" y="2129"/>
                </a:lnTo>
                <a:lnTo>
                  <a:pt x="3822" y="2208"/>
                </a:lnTo>
                <a:lnTo>
                  <a:pt x="3989" y="2284"/>
                </a:lnTo>
                <a:lnTo>
                  <a:pt x="4148" y="2357"/>
                </a:lnTo>
                <a:lnTo>
                  <a:pt x="4297" y="2422"/>
                </a:lnTo>
                <a:lnTo>
                  <a:pt x="4431" y="2481"/>
                </a:lnTo>
                <a:lnTo>
                  <a:pt x="4492" y="2506"/>
                </a:lnTo>
                <a:lnTo>
                  <a:pt x="4547" y="2528"/>
                </a:lnTo>
                <a:lnTo>
                  <a:pt x="4597" y="2547"/>
                </a:lnTo>
                <a:lnTo>
                  <a:pt x="4641" y="2563"/>
                </a:lnTo>
                <a:lnTo>
                  <a:pt x="4615" y="2573"/>
                </a:lnTo>
                <a:lnTo>
                  <a:pt x="4561" y="2589"/>
                </a:lnTo>
                <a:lnTo>
                  <a:pt x="4487" y="2611"/>
                </a:lnTo>
                <a:lnTo>
                  <a:pt x="4393" y="2639"/>
                </a:lnTo>
                <a:lnTo>
                  <a:pt x="4284" y="2670"/>
                </a:lnTo>
                <a:lnTo>
                  <a:pt x="4165" y="2706"/>
                </a:lnTo>
                <a:lnTo>
                  <a:pt x="4038" y="2742"/>
                </a:lnTo>
                <a:lnTo>
                  <a:pt x="3909" y="2779"/>
                </a:lnTo>
                <a:lnTo>
                  <a:pt x="3781" y="2816"/>
                </a:lnTo>
                <a:lnTo>
                  <a:pt x="3657" y="2852"/>
                </a:lnTo>
                <a:lnTo>
                  <a:pt x="3542" y="2885"/>
                </a:lnTo>
                <a:lnTo>
                  <a:pt x="3439" y="2914"/>
                </a:lnTo>
                <a:lnTo>
                  <a:pt x="3351" y="2939"/>
                </a:lnTo>
                <a:lnTo>
                  <a:pt x="3284" y="2959"/>
                </a:lnTo>
                <a:lnTo>
                  <a:pt x="3242" y="2971"/>
                </a:lnTo>
                <a:lnTo>
                  <a:pt x="3227" y="2975"/>
                </a:lnTo>
                <a:lnTo>
                  <a:pt x="10814" y="5084"/>
                </a:lnTo>
                <a:lnTo>
                  <a:pt x="5133" y="2954"/>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 name="标题 1"/>
          <p:cNvSpPr>
            <a:spLocks noGrp="1"/>
          </p:cNvSpPr>
          <p:nvPr>
            <p:ph type="title"/>
          </p:nvPr>
        </p:nvSpPr>
        <p:spPr/>
        <p:txBody>
          <a:bodyPr/>
          <a:lstStyle/>
          <a:p>
            <a:r>
              <a:rPr lang="zh-CN" altLang="en-US" dirty="0"/>
              <a:t>广域网</a:t>
            </a:r>
            <a:endParaRPr lang="zh-CN" altLang="en-US" dirty="0"/>
          </a:p>
        </p:txBody>
      </p:sp>
      <p:sp>
        <p:nvSpPr>
          <p:cNvPr id="4" name="内容占位符 3"/>
          <p:cNvSpPr>
            <a:spLocks noGrp="1"/>
          </p:cNvSpPr>
          <p:nvPr>
            <p:ph idx="10"/>
          </p:nvPr>
        </p:nvSpPr>
        <p:spPr>
          <a:xfrm>
            <a:off x="6769100" y="1130982"/>
            <a:ext cx="4749800" cy="500856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normAutofit/>
          </a:bodyPr>
          <a:lstStyle/>
          <a:p>
            <a:pPr marL="342900" indent="-342900" eaLnBrk="1" hangingPunct="1">
              <a:spcBef>
                <a:spcPct val="20000"/>
              </a:spcBef>
            </a:pPr>
            <a:r>
              <a:rPr lang="zh-CN" altLang="en-US" sz="2800" dirty="0">
                <a:solidFill>
                  <a:schemeClr val="tx1"/>
                </a:solidFill>
                <a:ea typeface="微软雅黑 Light" panose="020B0502040204020203" pitchFamily="34" charset="-122"/>
              </a:rPr>
              <a:t>提供了数据、声音、图像以及视频信息的长距离传输服务，覆盖一个地区、国家甚至整个世界。</a:t>
            </a:r>
            <a:endParaRPr lang="zh-CN" altLang="en-US" sz="2800" dirty="0">
              <a:solidFill>
                <a:schemeClr val="tx1"/>
              </a:solidFill>
              <a:ea typeface="微软雅黑 Light" panose="020B0502040204020203" pitchFamily="34" charset="-122"/>
            </a:endParaRPr>
          </a:p>
          <a:p>
            <a:pPr marL="342900" indent="-342900" eaLnBrk="1" hangingPunct="1">
              <a:spcBef>
                <a:spcPct val="20000"/>
              </a:spcBef>
            </a:pPr>
            <a:r>
              <a:rPr lang="zh-CN" altLang="en-US" sz="2800" dirty="0">
                <a:solidFill>
                  <a:schemeClr val="tx1"/>
                </a:solidFill>
                <a:ea typeface="微软雅黑 Light" panose="020B0502040204020203" pitchFamily="34" charset="-122"/>
              </a:rPr>
              <a:t>可利用公共的、租赁的或者私有的通信设备和链路，将这些设备进行组合使用，用于跨越广袤的地理区域。互联网就是最好的例子。</a:t>
            </a:r>
            <a:endParaRPr lang="zh-CN" altLang="en-US" sz="2800" dirty="0">
              <a:solidFill>
                <a:schemeClr val="tx1"/>
              </a:solidFill>
              <a:ea typeface="微软雅黑 Light" panose="020B0502040204020203" pitchFamily="34" charset="-122"/>
            </a:endParaRPr>
          </a:p>
          <a:p>
            <a:pPr marL="342900" indent="-342900" eaLnBrk="1" hangingPunct="1">
              <a:spcBef>
                <a:spcPct val="20000"/>
              </a:spcBef>
            </a:pPr>
            <a:endParaRPr lang="zh-CN" altLang="en-US" sz="2800" dirty="0">
              <a:solidFill>
                <a:schemeClr val="tx1"/>
              </a:solidFill>
              <a:ea typeface="微软雅黑 Light" panose="020B0502040204020203" pitchFamily="34" charset="-122"/>
            </a:endParaRPr>
          </a:p>
        </p:txBody>
      </p:sp>
      <p:sp>
        <p:nvSpPr>
          <p:cNvPr id="7" name="灯片编号占位符 6"/>
          <p:cNvSpPr>
            <a:spLocks noGrp="1"/>
          </p:cNvSpPr>
          <p:nvPr>
            <p:ph type="sldNum" sz="quarter" idx="12"/>
          </p:nvPr>
        </p:nvSpPr>
        <p:spPr/>
        <p:txBody>
          <a:bodyPr/>
          <a:lstStyle/>
          <a:p>
            <a:fld id="{C8BB1146-E542-4D4E-B8E9-6919A11DDD48}" type="slidenum">
              <a:rPr lang="en-US" smtClean="0"/>
            </a:fld>
            <a:endParaRPr lang="en-US"/>
          </a:p>
        </p:txBody>
      </p:sp>
      <p:pic>
        <p:nvPicPr>
          <p:cNvPr id="15" name="图形 1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479975" y="1612769"/>
            <a:ext cx="560156" cy="490716"/>
          </a:xfrm>
          <a:prstGeom prst="rect">
            <a:avLst/>
          </a:prstGeom>
        </p:spPr>
      </p:pic>
      <p:pic>
        <p:nvPicPr>
          <p:cNvPr id="16" name="图形 15"/>
          <p:cNvPicPr>
            <a:picLocks noChangeAspect="1"/>
          </p:cNvPicPr>
          <p:nvPr/>
        </p:nvPicPr>
        <p:blipFill>
          <a:blip r:embed="rId3"/>
          <a:stretch>
            <a:fillRect/>
          </a:stretch>
        </p:blipFill>
        <p:spPr>
          <a:xfrm>
            <a:off x="4837767" y="3143012"/>
            <a:ext cx="404728" cy="404728"/>
          </a:xfrm>
          <a:prstGeom prst="rect">
            <a:avLst/>
          </a:prstGeom>
        </p:spPr>
      </p:pic>
      <p:pic>
        <p:nvPicPr>
          <p:cNvPr id="17" name="图形 16"/>
          <p:cNvPicPr>
            <a:picLocks noChangeAspect="1"/>
          </p:cNvPicPr>
          <p:nvPr/>
        </p:nvPicPr>
        <p:blipFill>
          <a:blip r:embed="rId4"/>
          <a:stretch>
            <a:fillRect/>
          </a:stretch>
        </p:blipFill>
        <p:spPr>
          <a:xfrm>
            <a:off x="4288111" y="4587267"/>
            <a:ext cx="472182" cy="357510"/>
          </a:xfrm>
          <a:prstGeom prst="rect">
            <a:avLst/>
          </a:prstGeom>
        </p:spPr>
      </p:pic>
      <p:pic>
        <p:nvPicPr>
          <p:cNvPr id="18" name="图形 1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4947" y="1644112"/>
            <a:ext cx="413620" cy="469515"/>
          </a:xfrm>
          <a:prstGeom prst="rect">
            <a:avLst/>
          </a:prstGeom>
        </p:spPr>
      </p:pic>
      <p:pic>
        <p:nvPicPr>
          <p:cNvPr id="19" name="图形 18"/>
          <p:cNvPicPr>
            <a:picLocks noChangeAspect="1"/>
          </p:cNvPicPr>
          <p:nvPr/>
        </p:nvPicPr>
        <p:blipFill>
          <a:blip r:embed="rId3"/>
          <a:stretch>
            <a:fillRect/>
          </a:stretch>
        </p:blipFill>
        <p:spPr>
          <a:xfrm>
            <a:off x="1845993" y="4305175"/>
            <a:ext cx="404728" cy="404728"/>
          </a:xfrm>
          <a:prstGeom prst="rect">
            <a:avLst/>
          </a:prstGeom>
        </p:spPr>
      </p:pic>
      <p:pic>
        <p:nvPicPr>
          <p:cNvPr id="20" name="图形 19"/>
          <p:cNvPicPr>
            <a:picLocks noChangeAspect="1"/>
          </p:cNvPicPr>
          <p:nvPr/>
        </p:nvPicPr>
        <p:blipFill>
          <a:blip r:embed="rId4"/>
          <a:stretch>
            <a:fillRect/>
          </a:stretch>
        </p:blipFill>
        <p:spPr>
          <a:xfrm>
            <a:off x="5006404" y="4563395"/>
            <a:ext cx="472182" cy="357510"/>
          </a:xfrm>
          <a:prstGeom prst="rect">
            <a:avLst/>
          </a:prstGeom>
        </p:spPr>
      </p:pic>
      <p:pic>
        <p:nvPicPr>
          <p:cNvPr id="21" name="图形 20"/>
          <p:cNvPicPr>
            <a:picLocks noChangeAspect="1"/>
          </p:cNvPicPr>
          <p:nvPr/>
        </p:nvPicPr>
        <p:blipFill>
          <a:blip r:embed="rId4"/>
          <a:stretch>
            <a:fillRect/>
          </a:stretch>
        </p:blipFill>
        <p:spPr>
          <a:xfrm>
            <a:off x="5724697" y="4567741"/>
            <a:ext cx="472182" cy="357510"/>
          </a:xfrm>
          <a:prstGeom prst="rect">
            <a:avLst/>
          </a:prstGeom>
        </p:spPr>
      </p:pic>
      <p:pic>
        <p:nvPicPr>
          <p:cNvPr id="22" name="图形 21"/>
          <p:cNvPicPr>
            <a:picLocks noChangeAspect="1"/>
          </p:cNvPicPr>
          <p:nvPr/>
        </p:nvPicPr>
        <p:blipFill>
          <a:blip r:embed="rId4"/>
          <a:stretch>
            <a:fillRect/>
          </a:stretch>
        </p:blipFill>
        <p:spPr>
          <a:xfrm>
            <a:off x="793346" y="3730812"/>
            <a:ext cx="472182" cy="357510"/>
          </a:xfrm>
          <a:prstGeom prst="rect">
            <a:avLst/>
          </a:prstGeom>
        </p:spPr>
      </p:pic>
      <p:pic>
        <p:nvPicPr>
          <p:cNvPr id="23" name="图形 22"/>
          <p:cNvPicPr>
            <a:picLocks noChangeAspect="1"/>
          </p:cNvPicPr>
          <p:nvPr/>
        </p:nvPicPr>
        <p:blipFill>
          <a:blip r:embed="rId4"/>
          <a:stretch>
            <a:fillRect/>
          </a:stretch>
        </p:blipFill>
        <p:spPr>
          <a:xfrm>
            <a:off x="801407" y="4297989"/>
            <a:ext cx="472182" cy="357510"/>
          </a:xfrm>
          <a:prstGeom prst="rect">
            <a:avLst/>
          </a:prstGeom>
        </p:spPr>
      </p:pic>
      <p:pic>
        <p:nvPicPr>
          <p:cNvPr id="24" name="图形 23"/>
          <p:cNvPicPr>
            <a:picLocks noChangeAspect="1"/>
          </p:cNvPicPr>
          <p:nvPr/>
        </p:nvPicPr>
        <p:blipFill>
          <a:blip r:embed="rId4"/>
          <a:stretch>
            <a:fillRect/>
          </a:stretch>
        </p:blipFill>
        <p:spPr>
          <a:xfrm>
            <a:off x="793346" y="4881155"/>
            <a:ext cx="472182" cy="357510"/>
          </a:xfrm>
          <a:prstGeom prst="rect">
            <a:avLst/>
          </a:prstGeom>
        </p:spPr>
      </p:pic>
      <p:pic>
        <p:nvPicPr>
          <p:cNvPr id="25" name="图形 2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346" y="1702420"/>
            <a:ext cx="284436" cy="433269"/>
          </a:xfrm>
          <a:prstGeom prst="rect">
            <a:avLst/>
          </a:prstGeom>
        </p:spPr>
      </p:pic>
      <p:grpSp>
        <p:nvGrpSpPr>
          <p:cNvPr id="26" name="组合 25"/>
          <p:cNvGrpSpPr/>
          <p:nvPr/>
        </p:nvGrpSpPr>
        <p:grpSpPr>
          <a:xfrm>
            <a:off x="803904" y="2226098"/>
            <a:ext cx="524822" cy="379298"/>
            <a:chOff x="2414432" y="1906171"/>
            <a:chExt cx="1038038" cy="762267"/>
          </a:xfrm>
        </p:grpSpPr>
        <p:grpSp>
          <p:nvGrpSpPr>
            <p:cNvPr id="27" name="组合 26"/>
            <p:cNvGrpSpPr/>
            <p:nvPr/>
          </p:nvGrpSpPr>
          <p:grpSpPr>
            <a:xfrm>
              <a:off x="2414432" y="1906171"/>
              <a:ext cx="1038038" cy="762267"/>
              <a:chOff x="2414432" y="1906171"/>
              <a:chExt cx="1038038" cy="762267"/>
            </a:xfrm>
          </p:grpSpPr>
          <p:grpSp>
            <p:nvGrpSpPr>
              <p:cNvPr id="31" name="组合 30"/>
              <p:cNvGrpSpPr/>
              <p:nvPr/>
            </p:nvGrpSpPr>
            <p:grpSpPr>
              <a:xfrm>
                <a:off x="2414432" y="1906171"/>
                <a:ext cx="1038038" cy="762267"/>
                <a:chOff x="4513205" y="5597399"/>
                <a:chExt cx="361324" cy="243590"/>
              </a:xfrm>
            </p:grpSpPr>
            <p:sp>
              <p:nvSpPr>
                <p:cNvPr id="33" name="Freeform 192"/>
                <p:cNvSpPr/>
                <p:nvPr/>
              </p:nvSpPr>
              <p:spPr bwMode="auto">
                <a:xfrm>
                  <a:off x="4513205" y="5597399"/>
                  <a:ext cx="361324" cy="237274"/>
                </a:xfrm>
                <a:custGeom>
                  <a:avLst/>
                  <a:gdLst/>
                  <a:ahLst/>
                  <a:cxnLst>
                    <a:cxn ang="0">
                      <a:pos x="1780" y="1434"/>
                    </a:cxn>
                    <a:cxn ang="0">
                      <a:pos x="1780" y="1434"/>
                    </a:cxn>
                    <a:cxn ang="0">
                      <a:pos x="1601" y="1434"/>
                    </a:cxn>
                    <a:cxn ang="0">
                      <a:pos x="1601" y="1367"/>
                    </a:cxn>
                    <a:cxn ang="0">
                      <a:pos x="1780" y="1367"/>
                    </a:cxn>
                    <a:cxn ang="0">
                      <a:pos x="1820" y="1327"/>
                    </a:cxn>
                    <a:cxn ang="0">
                      <a:pos x="1820" y="106"/>
                    </a:cxn>
                    <a:cxn ang="0">
                      <a:pos x="1780" y="67"/>
                    </a:cxn>
                    <a:cxn ang="0">
                      <a:pos x="106" y="67"/>
                    </a:cxn>
                    <a:cxn ang="0">
                      <a:pos x="67" y="106"/>
                    </a:cxn>
                    <a:cxn ang="0">
                      <a:pos x="67" y="1327"/>
                    </a:cxn>
                    <a:cxn ang="0">
                      <a:pos x="106" y="1367"/>
                    </a:cxn>
                    <a:cxn ang="0">
                      <a:pos x="1401" y="1367"/>
                    </a:cxn>
                    <a:cxn ang="0">
                      <a:pos x="1401" y="1434"/>
                    </a:cxn>
                    <a:cxn ang="0">
                      <a:pos x="106" y="1434"/>
                    </a:cxn>
                    <a:cxn ang="0">
                      <a:pos x="0" y="1327"/>
                    </a:cxn>
                    <a:cxn ang="0">
                      <a:pos x="0" y="106"/>
                    </a:cxn>
                    <a:cxn ang="0">
                      <a:pos x="106" y="0"/>
                    </a:cxn>
                    <a:cxn ang="0">
                      <a:pos x="1780" y="0"/>
                    </a:cxn>
                    <a:cxn ang="0">
                      <a:pos x="1886" y="106"/>
                    </a:cxn>
                    <a:cxn ang="0">
                      <a:pos x="1886" y="1327"/>
                    </a:cxn>
                    <a:cxn ang="0">
                      <a:pos x="1780" y="1434"/>
                    </a:cxn>
                  </a:cxnLst>
                  <a:rect l="0" t="0" r="r" b="b"/>
                  <a:pathLst>
                    <a:path w="1886" h="1434">
                      <a:moveTo>
                        <a:pt x="1780" y="1434"/>
                      </a:moveTo>
                      <a:lnTo>
                        <a:pt x="1780" y="1434"/>
                      </a:lnTo>
                      <a:lnTo>
                        <a:pt x="1601" y="1434"/>
                      </a:lnTo>
                      <a:lnTo>
                        <a:pt x="1601" y="1367"/>
                      </a:lnTo>
                      <a:lnTo>
                        <a:pt x="1780" y="1367"/>
                      </a:lnTo>
                      <a:cubicBezTo>
                        <a:pt x="1802" y="1367"/>
                        <a:pt x="1820" y="1349"/>
                        <a:pt x="1820" y="1327"/>
                      </a:cubicBezTo>
                      <a:lnTo>
                        <a:pt x="1820" y="106"/>
                      </a:lnTo>
                      <a:cubicBezTo>
                        <a:pt x="1820" y="85"/>
                        <a:pt x="1802" y="67"/>
                        <a:pt x="1780" y="67"/>
                      </a:cubicBezTo>
                      <a:lnTo>
                        <a:pt x="106" y="67"/>
                      </a:lnTo>
                      <a:cubicBezTo>
                        <a:pt x="84" y="67"/>
                        <a:pt x="67" y="85"/>
                        <a:pt x="67" y="106"/>
                      </a:cubicBezTo>
                      <a:lnTo>
                        <a:pt x="67" y="1327"/>
                      </a:lnTo>
                      <a:cubicBezTo>
                        <a:pt x="67" y="1349"/>
                        <a:pt x="84" y="1367"/>
                        <a:pt x="106" y="1367"/>
                      </a:cubicBezTo>
                      <a:lnTo>
                        <a:pt x="1401" y="1367"/>
                      </a:lnTo>
                      <a:lnTo>
                        <a:pt x="1401" y="1434"/>
                      </a:lnTo>
                      <a:lnTo>
                        <a:pt x="106" y="1434"/>
                      </a:lnTo>
                      <a:cubicBezTo>
                        <a:pt x="48" y="1434"/>
                        <a:pt x="0" y="1386"/>
                        <a:pt x="0" y="1327"/>
                      </a:cubicBezTo>
                      <a:lnTo>
                        <a:pt x="0" y="106"/>
                      </a:lnTo>
                      <a:cubicBezTo>
                        <a:pt x="0" y="48"/>
                        <a:pt x="48" y="0"/>
                        <a:pt x="106" y="0"/>
                      </a:cubicBezTo>
                      <a:lnTo>
                        <a:pt x="1780" y="0"/>
                      </a:lnTo>
                      <a:cubicBezTo>
                        <a:pt x="1839" y="0"/>
                        <a:pt x="1886" y="48"/>
                        <a:pt x="1886" y="106"/>
                      </a:cubicBezTo>
                      <a:lnTo>
                        <a:pt x="1886" y="1327"/>
                      </a:lnTo>
                      <a:cubicBezTo>
                        <a:pt x="1886" y="1386"/>
                        <a:pt x="1839" y="1434"/>
                        <a:pt x="1780" y="1434"/>
                      </a:cubicBezTo>
                      <a:close/>
                    </a:path>
                  </a:pathLst>
                </a:custGeom>
                <a:solidFill>
                  <a:srgbClr val="0836BF"/>
                </a:solidFill>
                <a:ln w="159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p>
              </p:txBody>
            </p:sp>
            <p:sp>
              <p:nvSpPr>
                <p:cNvPr id="34" name="Freeform 193"/>
                <p:cNvSpPr>
                  <a:spLocks noEditPoints="1"/>
                </p:cNvSpPr>
                <p:nvPr/>
              </p:nvSpPr>
              <p:spPr bwMode="auto">
                <a:xfrm>
                  <a:off x="4532068" y="5624319"/>
                  <a:ext cx="323595" cy="184059"/>
                </a:xfrm>
                <a:custGeom>
                  <a:avLst/>
                  <a:gdLst/>
                  <a:ahLst/>
                  <a:cxnLst>
                    <a:cxn ang="0">
                      <a:pos x="27" y="1086"/>
                    </a:cxn>
                    <a:cxn ang="0">
                      <a:pos x="27" y="1086"/>
                    </a:cxn>
                    <a:cxn ang="0">
                      <a:pos x="1660" y="1086"/>
                    </a:cxn>
                    <a:cxn ang="0">
                      <a:pos x="1660" y="27"/>
                    </a:cxn>
                    <a:cxn ang="0">
                      <a:pos x="27" y="27"/>
                    </a:cxn>
                    <a:cxn ang="0">
                      <a:pos x="27" y="1086"/>
                    </a:cxn>
                    <a:cxn ang="0">
                      <a:pos x="1687" y="1113"/>
                    </a:cxn>
                    <a:cxn ang="0">
                      <a:pos x="1687" y="1113"/>
                    </a:cxn>
                    <a:cxn ang="0">
                      <a:pos x="0" y="1113"/>
                    </a:cxn>
                    <a:cxn ang="0">
                      <a:pos x="0" y="0"/>
                    </a:cxn>
                    <a:cxn ang="0">
                      <a:pos x="1687" y="0"/>
                    </a:cxn>
                    <a:cxn ang="0">
                      <a:pos x="1687" y="1113"/>
                    </a:cxn>
                  </a:cxnLst>
                  <a:rect l="0" t="0" r="r" b="b"/>
                  <a:pathLst>
                    <a:path w="1687" h="1113">
                      <a:moveTo>
                        <a:pt x="27" y="1086"/>
                      </a:moveTo>
                      <a:lnTo>
                        <a:pt x="27" y="1086"/>
                      </a:lnTo>
                      <a:lnTo>
                        <a:pt x="1660" y="1086"/>
                      </a:lnTo>
                      <a:lnTo>
                        <a:pt x="1660" y="27"/>
                      </a:lnTo>
                      <a:lnTo>
                        <a:pt x="27" y="27"/>
                      </a:lnTo>
                      <a:lnTo>
                        <a:pt x="27" y="1086"/>
                      </a:lnTo>
                      <a:close/>
                      <a:moveTo>
                        <a:pt x="1687" y="1113"/>
                      </a:moveTo>
                      <a:lnTo>
                        <a:pt x="1687" y="1113"/>
                      </a:lnTo>
                      <a:lnTo>
                        <a:pt x="0" y="1113"/>
                      </a:lnTo>
                      <a:lnTo>
                        <a:pt x="0" y="0"/>
                      </a:lnTo>
                      <a:lnTo>
                        <a:pt x="1687" y="0"/>
                      </a:lnTo>
                      <a:lnTo>
                        <a:pt x="1687" y="1113"/>
                      </a:lnTo>
                      <a:close/>
                    </a:path>
                  </a:pathLst>
                </a:custGeom>
                <a:solidFill>
                  <a:srgbClr val="0836BF"/>
                </a:solidFill>
                <a:ln w="1597" cap="flat">
                  <a:noFill/>
                  <a:prstDash val="solid"/>
                  <a:miter/>
                </a:ln>
              </p:spPr>
              <p:txBody>
                <a:bodyPr/>
                <a:lstStyle/>
                <a:p>
                  <a:pPr defTabSz="455930" eaLnBrk="1" hangingPunct="1">
                    <a:defRPr/>
                  </a:pPr>
                  <a:endParaRPr kumimoji="1" lang="zh-CN" altLang="en-US">
                    <a:latin typeface="Calibri" panose="020F0502020204030204" pitchFamily="34" charset="0"/>
                  </a:endParaRPr>
                </a:p>
              </p:txBody>
            </p:sp>
            <p:sp>
              <p:nvSpPr>
                <p:cNvPr id="35" name="Freeform 194"/>
                <p:cNvSpPr/>
                <p:nvPr/>
              </p:nvSpPr>
              <p:spPr bwMode="auto">
                <a:xfrm>
                  <a:off x="4675455" y="5614932"/>
                  <a:ext cx="4353" cy="3756"/>
                </a:xfrm>
                <a:custGeom>
                  <a:avLst/>
                  <a:gdLst/>
                  <a:ahLst/>
                  <a:cxnLst>
                    <a:cxn ang="0">
                      <a:pos x="22" y="12"/>
                    </a:cxn>
                    <a:cxn ang="0">
                      <a:pos x="22" y="12"/>
                    </a:cxn>
                    <a:cxn ang="0">
                      <a:pos x="11" y="23"/>
                    </a:cxn>
                    <a:cxn ang="0">
                      <a:pos x="0" y="12"/>
                    </a:cxn>
                    <a:cxn ang="0">
                      <a:pos x="11" y="0"/>
                    </a:cxn>
                    <a:cxn ang="0">
                      <a:pos x="22" y="12"/>
                    </a:cxn>
                  </a:cxnLst>
                  <a:rect l="0" t="0" r="r" b="b"/>
                  <a:pathLst>
                    <a:path w="22" h="23">
                      <a:moveTo>
                        <a:pt x="22" y="12"/>
                      </a:moveTo>
                      <a:lnTo>
                        <a:pt x="22" y="12"/>
                      </a:lnTo>
                      <a:cubicBezTo>
                        <a:pt x="22" y="18"/>
                        <a:pt x="17" y="23"/>
                        <a:pt x="11" y="23"/>
                      </a:cubicBezTo>
                      <a:cubicBezTo>
                        <a:pt x="5" y="23"/>
                        <a:pt x="0" y="18"/>
                        <a:pt x="0" y="12"/>
                      </a:cubicBezTo>
                      <a:cubicBezTo>
                        <a:pt x="0" y="6"/>
                        <a:pt x="5" y="0"/>
                        <a:pt x="11" y="0"/>
                      </a:cubicBezTo>
                      <a:cubicBezTo>
                        <a:pt x="17" y="0"/>
                        <a:pt x="22" y="6"/>
                        <a:pt x="22" y="12"/>
                      </a:cubicBezTo>
                      <a:close/>
                    </a:path>
                  </a:pathLst>
                </a:custGeom>
                <a:solidFill>
                  <a:srgbClr val="0836BF"/>
                </a:solidFill>
                <a:ln w="1597" cap="flat">
                  <a:noFill/>
                  <a:prstDash val="solid"/>
                  <a:miter/>
                </a:ln>
              </p:spPr>
              <p:txBody>
                <a:bodyPr/>
                <a:lstStyle/>
                <a:p>
                  <a:pPr defTabSz="455930" eaLnBrk="1" hangingPunct="1">
                    <a:defRPr/>
                  </a:pPr>
                  <a:endParaRPr kumimoji="1" lang="zh-CN" altLang="en-US">
                    <a:latin typeface="Calibri" panose="020F0502020204030204" pitchFamily="34" charset="0"/>
                  </a:endParaRPr>
                </a:p>
              </p:txBody>
            </p:sp>
            <p:sp>
              <p:nvSpPr>
                <p:cNvPr id="36" name="Freeform 201"/>
                <p:cNvSpPr>
                  <a:spLocks noEditPoints="1"/>
                </p:cNvSpPr>
                <p:nvPr/>
              </p:nvSpPr>
              <p:spPr bwMode="auto">
                <a:xfrm>
                  <a:off x="4679363" y="5810286"/>
                  <a:ext cx="28297" cy="11269"/>
                </a:xfrm>
                <a:custGeom>
                  <a:avLst/>
                  <a:gdLst/>
                  <a:ahLst/>
                  <a:cxnLst>
                    <a:cxn ang="0">
                      <a:pos x="27" y="26"/>
                    </a:cxn>
                    <a:cxn ang="0">
                      <a:pos x="27" y="26"/>
                    </a:cxn>
                    <a:cxn ang="0">
                      <a:pos x="27" y="43"/>
                    </a:cxn>
                    <a:cxn ang="0">
                      <a:pos x="118" y="43"/>
                    </a:cxn>
                    <a:cxn ang="0">
                      <a:pos x="119" y="43"/>
                    </a:cxn>
                    <a:cxn ang="0">
                      <a:pos x="119" y="27"/>
                    </a:cxn>
                    <a:cxn ang="0">
                      <a:pos x="27" y="26"/>
                    </a:cxn>
                    <a:cxn ang="0">
                      <a:pos x="118" y="70"/>
                    </a:cxn>
                    <a:cxn ang="0">
                      <a:pos x="118" y="70"/>
                    </a:cxn>
                    <a:cxn ang="0">
                      <a:pos x="27" y="70"/>
                    </a:cxn>
                    <a:cxn ang="0">
                      <a:pos x="0" y="43"/>
                    </a:cxn>
                    <a:cxn ang="0">
                      <a:pos x="0" y="27"/>
                    </a:cxn>
                    <a:cxn ang="0">
                      <a:pos x="27" y="0"/>
                    </a:cxn>
                    <a:cxn ang="0">
                      <a:pos x="118" y="0"/>
                    </a:cxn>
                    <a:cxn ang="0">
                      <a:pos x="146" y="27"/>
                    </a:cxn>
                    <a:cxn ang="0">
                      <a:pos x="146" y="43"/>
                    </a:cxn>
                    <a:cxn ang="0">
                      <a:pos x="118" y="70"/>
                    </a:cxn>
                  </a:cxnLst>
                  <a:rect l="0" t="0" r="r" b="b"/>
                  <a:pathLst>
                    <a:path w="146" h="70">
                      <a:moveTo>
                        <a:pt x="27" y="26"/>
                      </a:moveTo>
                      <a:lnTo>
                        <a:pt x="27" y="26"/>
                      </a:lnTo>
                      <a:lnTo>
                        <a:pt x="27" y="43"/>
                      </a:lnTo>
                      <a:lnTo>
                        <a:pt x="118" y="43"/>
                      </a:lnTo>
                      <a:cubicBezTo>
                        <a:pt x="119" y="43"/>
                        <a:pt x="119" y="43"/>
                        <a:pt x="119" y="43"/>
                      </a:cubicBezTo>
                      <a:lnTo>
                        <a:pt x="119" y="27"/>
                      </a:lnTo>
                      <a:lnTo>
                        <a:pt x="27" y="26"/>
                      </a:lnTo>
                      <a:close/>
                      <a:moveTo>
                        <a:pt x="118" y="70"/>
                      </a:moveTo>
                      <a:lnTo>
                        <a:pt x="118" y="70"/>
                      </a:lnTo>
                      <a:lnTo>
                        <a:pt x="27" y="70"/>
                      </a:lnTo>
                      <a:cubicBezTo>
                        <a:pt x="12" y="70"/>
                        <a:pt x="0" y="57"/>
                        <a:pt x="0" y="43"/>
                      </a:cubicBezTo>
                      <a:lnTo>
                        <a:pt x="0" y="27"/>
                      </a:lnTo>
                      <a:cubicBezTo>
                        <a:pt x="0" y="12"/>
                        <a:pt x="12" y="0"/>
                        <a:pt x="27" y="0"/>
                      </a:cubicBezTo>
                      <a:lnTo>
                        <a:pt x="118" y="0"/>
                      </a:lnTo>
                      <a:cubicBezTo>
                        <a:pt x="133" y="0"/>
                        <a:pt x="146" y="12"/>
                        <a:pt x="146" y="27"/>
                      </a:cubicBezTo>
                      <a:lnTo>
                        <a:pt x="146" y="43"/>
                      </a:lnTo>
                      <a:cubicBezTo>
                        <a:pt x="146" y="57"/>
                        <a:pt x="133" y="70"/>
                        <a:pt x="118" y="70"/>
                      </a:cubicBezTo>
                      <a:close/>
                    </a:path>
                  </a:pathLst>
                </a:custGeom>
                <a:solidFill>
                  <a:srgbClr val="0836BF"/>
                </a:solidFill>
                <a:ln w="1597" cap="flat">
                  <a:noFill/>
                  <a:prstDash val="solid"/>
                  <a:miter/>
                </a:ln>
              </p:spPr>
              <p:txBody>
                <a:bodyPr/>
                <a:lstStyle/>
                <a:p>
                  <a:pPr defTabSz="455930" eaLnBrk="1" hangingPunct="1">
                    <a:defRPr/>
                  </a:pPr>
                  <a:endParaRPr kumimoji="1" lang="zh-CN" altLang="en-US">
                    <a:latin typeface="Calibri" panose="020F0502020204030204" pitchFamily="34" charset="0"/>
                  </a:endParaRPr>
                </a:p>
              </p:txBody>
            </p:sp>
            <p:sp>
              <p:nvSpPr>
                <p:cNvPr id="37" name="Freeform 202"/>
                <p:cNvSpPr/>
                <p:nvPr/>
              </p:nvSpPr>
              <p:spPr bwMode="auto">
                <a:xfrm>
                  <a:off x="4764978" y="581778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0836BF"/>
                </a:solidFill>
                <a:ln w="1597" cap="flat">
                  <a:noFill/>
                  <a:prstDash val="solid"/>
                  <a:miter/>
                </a:ln>
              </p:spPr>
              <p:txBody>
                <a:bodyPr/>
                <a:lstStyle/>
                <a:p>
                  <a:pPr defTabSz="455930" eaLnBrk="1" hangingPunct="1">
                    <a:defRPr/>
                  </a:pPr>
                  <a:endParaRPr kumimoji="1" lang="zh-CN" altLang="en-US">
                    <a:latin typeface="Calibri" panose="020F0502020204030204" pitchFamily="34" charset="0"/>
                  </a:endParaRPr>
                </a:p>
              </p:txBody>
            </p:sp>
            <p:sp>
              <p:nvSpPr>
                <p:cNvPr id="38" name="Freeform 203"/>
                <p:cNvSpPr/>
                <p:nvPr/>
              </p:nvSpPr>
              <p:spPr bwMode="auto">
                <a:xfrm>
                  <a:off x="4805613" y="5817825"/>
                  <a:ext cx="26846" cy="23164"/>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solidFill>
                  <a:srgbClr val="0836BF"/>
                </a:solidFill>
                <a:ln w="1597" cap="flat">
                  <a:noFill/>
                  <a:prstDash val="solid"/>
                  <a:miter/>
                </a:ln>
              </p:spPr>
              <p:txBody>
                <a:bodyPr/>
                <a:lstStyle/>
                <a:p>
                  <a:pPr defTabSz="455930" eaLnBrk="1" hangingPunct="1">
                    <a:defRPr/>
                  </a:pPr>
                  <a:endParaRPr kumimoji="1" lang="zh-CN" altLang="en-US">
                    <a:latin typeface="Calibri" panose="020F0502020204030204" pitchFamily="34" charset="0"/>
                  </a:endParaRPr>
                </a:p>
              </p:txBody>
            </p:sp>
          </p:grpSp>
          <p:pic>
            <p:nvPicPr>
              <p:cNvPr id="32" name="图片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17029" y="1948441"/>
                <a:ext cx="106154" cy="36000"/>
              </a:xfrm>
              <a:prstGeom prst="rect">
                <a:avLst/>
              </a:prstGeom>
            </p:spPr>
          </p:pic>
        </p:grpSp>
        <p:grpSp>
          <p:nvGrpSpPr>
            <p:cNvPr id="28" name="组合 27"/>
            <p:cNvGrpSpPr/>
            <p:nvPr/>
          </p:nvGrpSpPr>
          <p:grpSpPr>
            <a:xfrm>
              <a:off x="2800444" y="2190080"/>
              <a:ext cx="316634" cy="193320"/>
              <a:chOff x="2800444" y="2190080"/>
              <a:chExt cx="316634" cy="193320"/>
            </a:xfrm>
          </p:grpSpPr>
          <p:sp>
            <p:nvSpPr>
              <p:cNvPr id="29" name="任意多边形: 形状 28"/>
              <p:cNvSpPr/>
              <p:nvPr/>
            </p:nvSpPr>
            <p:spPr>
              <a:xfrm>
                <a:off x="2800444" y="2190080"/>
                <a:ext cx="193314" cy="193315"/>
              </a:xfrm>
              <a:custGeom>
                <a:avLst/>
                <a:gdLst>
                  <a:gd name="connsiteX0" fmla="*/ 150 w 193314"/>
                  <a:gd name="connsiteY0" fmla="*/ 169198 h 193314"/>
                  <a:gd name="connsiteX1" fmla="*/ 169198 w 193314"/>
                  <a:gd name="connsiteY1" fmla="*/ 150 h 193314"/>
                  <a:gd name="connsiteX2" fmla="*/ 193901 w 193314"/>
                  <a:gd name="connsiteY2" fmla="*/ 24854 h 193314"/>
                  <a:gd name="connsiteX3" fmla="*/ 24854 w 193314"/>
                  <a:gd name="connsiteY3" fmla="*/ 193901 h 193314"/>
                </a:gdLst>
                <a:ahLst/>
                <a:cxnLst>
                  <a:cxn ang="0">
                    <a:pos x="connsiteX0" y="connsiteY0"/>
                  </a:cxn>
                  <a:cxn ang="0">
                    <a:pos x="connsiteX1" y="connsiteY1"/>
                  </a:cxn>
                  <a:cxn ang="0">
                    <a:pos x="connsiteX2" y="connsiteY2"/>
                  </a:cxn>
                  <a:cxn ang="0">
                    <a:pos x="connsiteX3" y="connsiteY3"/>
                  </a:cxn>
                </a:cxnLst>
                <a:rect l="l" t="t" r="r" b="b"/>
                <a:pathLst>
                  <a:path w="193314" h="193314">
                    <a:moveTo>
                      <a:pt x="150" y="169198"/>
                    </a:moveTo>
                    <a:lnTo>
                      <a:pt x="169198" y="150"/>
                    </a:lnTo>
                    <a:lnTo>
                      <a:pt x="193901" y="24854"/>
                    </a:lnTo>
                    <a:lnTo>
                      <a:pt x="24854" y="193901"/>
                    </a:lnTo>
                    <a:close/>
                  </a:path>
                </a:pathLst>
              </a:custGeom>
              <a:solidFill>
                <a:srgbClr val="0836BF"/>
              </a:solidFill>
              <a:ln w="1157" cap="flat">
                <a:noFill/>
                <a:prstDash val="solid"/>
                <a:miter/>
              </a:ln>
            </p:spPr>
            <p:txBody>
              <a:bodyPr rtlCol="0" anchor="ctr"/>
              <a:lstStyle/>
              <a:p>
                <a:endParaRPr lang="zh-CN" altLang="en-US"/>
              </a:p>
            </p:txBody>
          </p:sp>
          <p:sp>
            <p:nvSpPr>
              <p:cNvPr id="30" name="任意多边形: 形状 29"/>
              <p:cNvSpPr/>
              <p:nvPr/>
            </p:nvSpPr>
            <p:spPr>
              <a:xfrm>
                <a:off x="2923764" y="2190085"/>
                <a:ext cx="193314" cy="193315"/>
              </a:xfrm>
              <a:custGeom>
                <a:avLst/>
                <a:gdLst>
                  <a:gd name="connsiteX0" fmla="*/ 150 w 193314"/>
                  <a:gd name="connsiteY0" fmla="*/ 169198 h 193314"/>
                  <a:gd name="connsiteX1" fmla="*/ 169198 w 193314"/>
                  <a:gd name="connsiteY1" fmla="*/ 150 h 193314"/>
                  <a:gd name="connsiteX2" fmla="*/ 193901 w 193314"/>
                  <a:gd name="connsiteY2" fmla="*/ 24854 h 193314"/>
                  <a:gd name="connsiteX3" fmla="*/ 24854 w 193314"/>
                  <a:gd name="connsiteY3" fmla="*/ 193901 h 193314"/>
                </a:gdLst>
                <a:ahLst/>
                <a:cxnLst>
                  <a:cxn ang="0">
                    <a:pos x="connsiteX0" y="connsiteY0"/>
                  </a:cxn>
                  <a:cxn ang="0">
                    <a:pos x="connsiteX1" y="connsiteY1"/>
                  </a:cxn>
                  <a:cxn ang="0">
                    <a:pos x="connsiteX2" y="connsiteY2"/>
                  </a:cxn>
                  <a:cxn ang="0">
                    <a:pos x="connsiteX3" y="connsiteY3"/>
                  </a:cxn>
                </a:cxnLst>
                <a:rect l="l" t="t" r="r" b="b"/>
                <a:pathLst>
                  <a:path w="193314" h="193314">
                    <a:moveTo>
                      <a:pt x="150" y="169198"/>
                    </a:moveTo>
                    <a:lnTo>
                      <a:pt x="169198" y="150"/>
                    </a:lnTo>
                    <a:lnTo>
                      <a:pt x="193901" y="24854"/>
                    </a:lnTo>
                    <a:lnTo>
                      <a:pt x="24854" y="193901"/>
                    </a:lnTo>
                    <a:close/>
                  </a:path>
                </a:pathLst>
              </a:custGeom>
              <a:solidFill>
                <a:srgbClr val="0836BF"/>
              </a:solidFill>
              <a:ln w="1157" cap="flat">
                <a:noFill/>
                <a:prstDash val="solid"/>
                <a:miter/>
              </a:ln>
            </p:spPr>
            <p:txBody>
              <a:bodyPr rtlCol="0" anchor="ctr"/>
              <a:lstStyle/>
              <a:p>
                <a:endParaRPr lang="zh-CN" altLang="en-US"/>
              </a:p>
            </p:txBody>
          </p:sp>
        </p:grpSp>
      </p:grpSp>
      <p:pic>
        <p:nvPicPr>
          <p:cNvPr id="53" name="图形 52"/>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5921" y="5402993"/>
            <a:ext cx="324000" cy="324000"/>
          </a:xfrm>
          <a:prstGeom prst="rect">
            <a:avLst/>
          </a:prstGeom>
        </p:spPr>
      </p:pic>
      <p:pic>
        <p:nvPicPr>
          <p:cNvPr id="55" name="图形 54"/>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53606" y="3046777"/>
            <a:ext cx="433270" cy="433270"/>
          </a:xfrm>
          <a:prstGeom prst="rect">
            <a:avLst/>
          </a:prstGeom>
        </p:spPr>
      </p:pic>
      <p:grpSp>
        <p:nvGrpSpPr>
          <p:cNvPr id="56" name="Group 59"/>
          <p:cNvGrpSpPr/>
          <p:nvPr/>
        </p:nvGrpSpPr>
        <p:grpSpPr bwMode="auto">
          <a:xfrm>
            <a:off x="1949547" y="2726585"/>
            <a:ext cx="2023736" cy="1181943"/>
            <a:chOff x="2949" y="196"/>
            <a:chExt cx="941" cy="598"/>
          </a:xfrm>
          <a:solidFill>
            <a:schemeClr val="bg1">
              <a:lumMod val="95000"/>
            </a:schemeClr>
          </a:solidFill>
        </p:grpSpPr>
        <p:sp>
          <p:nvSpPr>
            <p:cNvPr id="57" name="Oval 60"/>
            <p:cNvSpPr>
              <a:spLocks noChangeArrowheads="1"/>
            </p:cNvSpPr>
            <p:nvPr/>
          </p:nvSpPr>
          <p:spPr bwMode="auto">
            <a:xfrm>
              <a:off x="3168" y="196"/>
              <a:ext cx="407" cy="162"/>
            </a:xfrm>
            <a:prstGeom prst="ellipse">
              <a:avLst/>
            </a:prstGeom>
            <a:grp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58" name="Oval 61"/>
            <p:cNvSpPr>
              <a:spLocks noChangeArrowheads="1"/>
            </p:cNvSpPr>
            <p:nvPr/>
          </p:nvSpPr>
          <p:spPr bwMode="auto">
            <a:xfrm rot="900000">
              <a:off x="3512" y="252"/>
              <a:ext cx="275" cy="131"/>
            </a:xfrm>
            <a:prstGeom prst="ellipse">
              <a:avLst/>
            </a:prstGeom>
            <a:grp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59" name="Oval 62"/>
            <p:cNvSpPr>
              <a:spLocks noChangeArrowheads="1"/>
            </p:cNvSpPr>
            <p:nvPr/>
          </p:nvSpPr>
          <p:spPr bwMode="auto">
            <a:xfrm rot="1500000">
              <a:off x="3650" y="385"/>
              <a:ext cx="240" cy="153"/>
            </a:xfrm>
            <a:prstGeom prst="ellipse">
              <a:avLst/>
            </a:prstGeom>
            <a:grp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60" name="Oval 63"/>
            <p:cNvSpPr>
              <a:spLocks noChangeArrowheads="1"/>
            </p:cNvSpPr>
            <p:nvPr/>
          </p:nvSpPr>
          <p:spPr bwMode="auto">
            <a:xfrm rot="-1560000">
              <a:off x="3573" y="537"/>
              <a:ext cx="291" cy="189"/>
            </a:xfrm>
            <a:prstGeom prst="ellipse">
              <a:avLst/>
            </a:prstGeom>
            <a:grp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61" name="Oval 64"/>
            <p:cNvSpPr>
              <a:spLocks noChangeArrowheads="1"/>
            </p:cNvSpPr>
            <p:nvPr/>
          </p:nvSpPr>
          <p:spPr bwMode="auto">
            <a:xfrm>
              <a:off x="3216" y="555"/>
              <a:ext cx="471" cy="239"/>
            </a:xfrm>
            <a:prstGeom prst="ellipse">
              <a:avLst/>
            </a:prstGeom>
            <a:grp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62" name="Oval 65"/>
            <p:cNvSpPr>
              <a:spLocks noChangeArrowheads="1"/>
            </p:cNvSpPr>
            <p:nvPr/>
          </p:nvSpPr>
          <p:spPr bwMode="auto">
            <a:xfrm rot="1080000">
              <a:off x="3023" y="555"/>
              <a:ext cx="265" cy="156"/>
            </a:xfrm>
            <a:prstGeom prst="ellipse">
              <a:avLst/>
            </a:prstGeom>
            <a:grp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63" name="Oval 66"/>
            <p:cNvSpPr>
              <a:spLocks noChangeArrowheads="1"/>
            </p:cNvSpPr>
            <p:nvPr/>
          </p:nvSpPr>
          <p:spPr bwMode="auto">
            <a:xfrm>
              <a:off x="2949" y="432"/>
              <a:ext cx="217" cy="156"/>
            </a:xfrm>
            <a:prstGeom prst="ellipse">
              <a:avLst/>
            </a:prstGeom>
            <a:grp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64" name="Oval 67"/>
            <p:cNvSpPr>
              <a:spLocks noChangeArrowheads="1"/>
            </p:cNvSpPr>
            <p:nvPr/>
          </p:nvSpPr>
          <p:spPr bwMode="auto">
            <a:xfrm rot="-1860000">
              <a:off x="2984" y="310"/>
              <a:ext cx="295" cy="156"/>
            </a:xfrm>
            <a:prstGeom prst="ellipse">
              <a:avLst/>
            </a:prstGeom>
            <a:grp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mn-ea"/>
                <a:ea typeface="+mn-ea"/>
              </a:endParaRPr>
            </a:p>
          </p:txBody>
        </p:sp>
        <p:sp>
          <p:nvSpPr>
            <p:cNvPr id="65"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66"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sp>
          <p:nvSpPr>
            <p:cNvPr id="67"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latin typeface="+mn-ea"/>
                <a:ea typeface="+mn-ea"/>
              </a:endParaRPr>
            </a:p>
          </p:txBody>
        </p:sp>
      </p:grpSp>
      <p:pic>
        <p:nvPicPr>
          <p:cNvPr id="68" name="图形 6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36053" y="5101981"/>
            <a:ext cx="324000" cy="324000"/>
          </a:xfrm>
          <a:prstGeom prst="rect">
            <a:avLst/>
          </a:prstGeom>
        </p:spPr>
      </p:pic>
      <p:pic>
        <p:nvPicPr>
          <p:cNvPr id="69" name="图形 6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8841" y="1702421"/>
            <a:ext cx="284436" cy="433269"/>
          </a:xfrm>
          <a:prstGeom prst="rect">
            <a:avLst/>
          </a:prstGeom>
        </p:spPr>
      </p:pic>
      <p:sp>
        <p:nvSpPr>
          <p:cNvPr id="3" name="文本框 2"/>
          <p:cNvSpPr txBox="1"/>
          <p:nvPr/>
        </p:nvSpPr>
        <p:spPr bwMode="auto">
          <a:xfrm>
            <a:off x="2468202" y="3134301"/>
            <a:ext cx="954107" cy="400110"/>
          </a:xfrm>
          <a:prstGeom prst="rect">
            <a:avLst/>
          </a:prstGeom>
          <a:noFill/>
          <a:ln>
            <a:noFill/>
          </a:ln>
          <a:effectLst/>
        </p:spPr>
        <p:txBody>
          <a:bodyPr wrap="none" rtlCol="0">
            <a:spAutoFit/>
          </a:bodyPr>
          <a:lstStyle/>
          <a:p>
            <a:pPr algn="ctr"/>
            <a:r>
              <a:rPr lang="zh-CN" altLang="en-US" dirty="0">
                <a:latin typeface="微软雅黑 Light" panose="020B0502040204020203" pitchFamily="34" charset="-122"/>
                <a:ea typeface="微软雅黑 Light" panose="020B0502040204020203" pitchFamily="34" charset="-122"/>
              </a:rPr>
              <a:t>广域网</a:t>
            </a:r>
            <a:endParaRPr lang="zh-CN" altLang="en-US" dirty="0">
              <a:latin typeface="微软雅黑 Light" panose="020B0502040204020203" pitchFamily="34" charset="-122"/>
              <a:ea typeface="微软雅黑 Light" panose="020B0502040204020203" pitchFamily="34" charset="-122"/>
            </a:endParaRPr>
          </a:p>
        </p:txBody>
      </p:sp>
      <p:cxnSp>
        <p:nvCxnSpPr>
          <p:cNvPr id="70" name="直接连接符 69"/>
          <p:cNvCxnSpPr>
            <a:stCxn id="15" idx="2"/>
            <a:endCxn id="16" idx="0"/>
          </p:cNvCxnSpPr>
          <p:nvPr/>
        </p:nvCxnSpPr>
        <p:spPr bwMode="auto">
          <a:xfrm>
            <a:off x="4760053" y="2103485"/>
            <a:ext cx="280078" cy="1039527"/>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4" name="直接连接符 73"/>
          <p:cNvCxnSpPr>
            <a:stCxn id="18" idx="2"/>
            <a:endCxn id="16" idx="0"/>
          </p:cNvCxnSpPr>
          <p:nvPr/>
        </p:nvCxnSpPr>
        <p:spPr bwMode="auto">
          <a:xfrm flipH="1">
            <a:off x="5040131" y="2113627"/>
            <a:ext cx="511626" cy="1029385"/>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9" name="直接连接符 78"/>
          <p:cNvCxnSpPr>
            <a:stCxn id="16" idx="2"/>
            <a:endCxn id="17" idx="0"/>
          </p:cNvCxnSpPr>
          <p:nvPr/>
        </p:nvCxnSpPr>
        <p:spPr bwMode="auto">
          <a:xfrm flipH="1">
            <a:off x="4524202" y="3547740"/>
            <a:ext cx="515929" cy="1039527"/>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2" name="直接连接符 81"/>
          <p:cNvCxnSpPr>
            <a:stCxn id="16" idx="2"/>
            <a:endCxn id="20" idx="0"/>
          </p:cNvCxnSpPr>
          <p:nvPr/>
        </p:nvCxnSpPr>
        <p:spPr bwMode="auto">
          <a:xfrm>
            <a:off x="5040131" y="3547740"/>
            <a:ext cx="202364" cy="1015655"/>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5" name="直接连接符 84"/>
          <p:cNvCxnSpPr>
            <a:stCxn id="16" idx="2"/>
            <a:endCxn id="21" idx="0"/>
          </p:cNvCxnSpPr>
          <p:nvPr/>
        </p:nvCxnSpPr>
        <p:spPr bwMode="auto">
          <a:xfrm>
            <a:off x="5040131" y="3547740"/>
            <a:ext cx="920657" cy="1020001"/>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88" name="文本框 87"/>
          <p:cNvSpPr txBox="1"/>
          <p:nvPr/>
        </p:nvSpPr>
        <p:spPr bwMode="auto">
          <a:xfrm>
            <a:off x="4724220" y="5118204"/>
            <a:ext cx="1082348" cy="307777"/>
          </a:xfrm>
          <a:prstGeom prst="rect">
            <a:avLst/>
          </a:prstGeom>
          <a:noFill/>
          <a:ln>
            <a:noFill/>
          </a:ln>
          <a:effectLst/>
        </p:spPr>
        <p:txBody>
          <a:bodyPr wrap="none" rtlCol="0">
            <a:spAutoFit/>
          </a:bodyPr>
          <a:lstStyle/>
          <a:p>
            <a:pPr algn="ctr"/>
            <a:r>
              <a:rPr lang="zh-CN" altLang="en-US" sz="1400" dirty="0">
                <a:latin typeface="微软雅黑 Light" panose="020B0502040204020203" pitchFamily="34" charset="-122"/>
                <a:ea typeface="微软雅黑 Light" panose="020B0502040204020203" pitchFamily="34" charset="-122"/>
              </a:rPr>
              <a:t>局域网用户</a:t>
            </a:r>
            <a:endParaRPr lang="zh-CN" altLang="en-US" sz="1400" dirty="0">
              <a:latin typeface="微软雅黑 Light" panose="020B0502040204020203" pitchFamily="34" charset="-122"/>
              <a:ea typeface="微软雅黑 Light" panose="020B0502040204020203" pitchFamily="34" charset="-122"/>
            </a:endParaRPr>
          </a:p>
        </p:txBody>
      </p:sp>
      <p:cxnSp>
        <p:nvCxnSpPr>
          <p:cNvPr id="89" name="直接连接符 88"/>
          <p:cNvCxnSpPr>
            <a:stCxn id="19" idx="1"/>
            <a:endCxn id="22" idx="3"/>
          </p:cNvCxnSpPr>
          <p:nvPr/>
        </p:nvCxnSpPr>
        <p:spPr bwMode="auto">
          <a:xfrm flipH="1" flipV="1">
            <a:off x="1265528" y="3909567"/>
            <a:ext cx="580465" cy="597972"/>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2" name="直接连接符 91"/>
          <p:cNvCxnSpPr>
            <a:stCxn id="19" idx="1"/>
            <a:endCxn id="23" idx="3"/>
          </p:cNvCxnSpPr>
          <p:nvPr/>
        </p:nvCxnSpPr>
        <p:spPr bwMode="auto">
          <a:xfrm flipH="1" flipV="1">
            <a:off x="1273589" y="4476744"/>
            <a:ext cx="572404" cy="30795"/>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5" name="直接连接符 94"/>
          <p:cNvCxnSpPr>
            <a:stCxn id="19" idx="1"/>
            <a:endCxn id="24" idx="3"/>
          </p:cNvCxnSpPr>
          <p:nvPr/>
        </p:nvCxnSpPr>
        <p:spPr bwMode="auto">
          <a:xfrm flipH="1">
            <a:off x="1265528" y="4507539"/>
            <a:ext cx="580465" cy="552371"/>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98" name="文本框 97"/>
          <p:cNvSpPr txBox="1"/>
          <p:nvPr/>
        </p:nvSpPr>
        <p:spPr bwMode="auto">
          <a:xfrm>
            <a:off x="986500" y="5439907"/>
            <a:ext cx="1261884" cy="307777"/>
          </a:xfrm>
          <a:prstGeom prst="rect">
            <a:avLst/>
          </a:prstGeom>
          <a:noFill/>
          <a:ln>
            <a:noFill/>
          </a:ln>
          <a:effectLst/>
        </p:spPr>
        <p:txBody>
          <a:bodyPr wrap="none" rtlCol="0">
            <a:spAutoFit/>
          </a:bodyPr>
          <a:lstStyle/>
          <a:p>
            <a:pPr algn="ctr"/>
            <a:r>
              <a:rPr lang="zh-CN" altLang="en-US" sz="1400" dirty="0">
                <a:latin typeface="微软雅黑 Light" panose="020B0502040204020203" pitchFamily="34" charset="-122"/>
                <a:ea typeface="微软雅黑 Light" panose="020B0502040204020203" pitchFamily="34" charset="-122"/>
              </a:rPr>
              <a:t>远程分支用户</a:t>
            </a:r>
            <a:endParaRPr lang="zh-CN" altLang="en-US" sz="1400" dirty="0">
              <a:latin typeface="微软雅黑 Light" panose="020B0502040204020203" pitchFamily="34" charset="-122"/>
              <a:ea typeface="微软雅黑 Light" panose="020B0502040204020203" pitchFamily="34" charset="-122"/>
            </a:endParaRPr>
          </a:p>
        </p:txBody>
      </p:sp>
      <p:pic>
        <p:nvPicPr>
          <p:cNvPr id="99" name="图形 98"/>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5016" y="1247565"/>
            <a:ext cx="324000" cy="324000"/>
          </a:xfrm>
          <a:prstGeom prst="rect">
            <a:avLst/>
          </a:prstGeom>
        </p:spPr>
      </p:pic>
      <p:sp>
        <p:nvSpPr>
          <p:cNvPr id="100" name="文本框 99"/>
          <p:cNvSpPr txBox="1"/>
          <p:nvPr/>
        </p:nvSpPr>
        <p:spPr bwMode="auto">
          <a:xfrm>
            <a:off x="1039896" y="1283847"/>
            <a:ext cx="902811" cy="307777"/>
          </a:xfrm>
          <a:prstGeom prst="rect">
            <a:avLst/>
          </a:prstGeom>
          <a:noFill/>
          <a:ln>
            <a:noFill/>
          </a:ln>
          <a:effectLst/>
        </p:spPr>
        <p:txBody>
          <a:bodyPr wrap="none" rtlCol="0">
            <a:spAutoFit/>
          </a:bodyPr>
          <a:lstStyle/>
          <a:p>
            <a:pPr algn="ctr"/>
            <a:r>
              <a:rPr lang="zh-CN" altLang="en-US" sz="1400" dirty="0">
                <a:latin typeface="微软雅黑 Light" panose="020B0502040204020203" pitchFamily="34" charset="-122"/>
                <a:ea typeface="微软雅黑 Light" panose="020B0502040204020203" pitchFamily="34" charset="-122"/>
              </a:rPr>
              <a:t>移动用户</a:t>
            </a:r>
            <a:endParaRPr lang="zh-CN" altLang="en-US" sz="1400" dirty="0">
              <a:latin typeface="微软雅黑 Light" panose="020B0502040204020203" pitchFamily="34" charset="-122"/>
              <a:ea typeface="微软雅黑 Light" panose="020B0502040204020203" pitchFamily="34" charset="-122"/>
            </a:endParaRPr>
          </a:p>
        </p:txBody>
      </p:sp>
      <p:sp>
        <p:nvSpPr>
          <p:cNvPr id="101" name="Freeform 62"/>
          <p:cNvSpPr/>
          <p:nvPr/>
        </p:nvSpPr>
        <p:spPr bwMode="auto">
          <a:xfrm rot="16200000">
            <a:off x="2027170" y="3736261"/>
            <a:ext cx="735069" cy="576688"/>
          </a:xfrm>
          <a:custGeom>
            <a:avLst/>
            <a:gdLst>
              <a:gd name="T0" fmla="*/ 5154 w 10814"/>
              <a:gd name="T1" fmla="*/ 2953 h 5084"/>
              <a:gd name="T2" fmla="*/ 5309 w 10814"/>
              <a:gd name="T3" fmla="*/ 2945 h 5084"/>
              <a:gd name="T4" fmla="*/ 5576 w 10814"/>
              <a:gd name="T5" fmla="*/ 2929 h 5084"/>
              <a:gd name="T6" fmla="*/ 5910 w 10814"/>
              <a:gd name="T7" fmla="*/ 2911 h 5084"/>
              <a:gd name="T8" fmla="*/ 6266 w 10814"/>
              <a:gd name="T9" fmla="*/ 2892 h 5084"/>
              <a:gd name="T10" fmla="*/ 6599 w 10814"/>
              <a:gd name="T11" fmla="*/ 2874 h 5084"/>
              <a:gd name="T12" fmla="*/ 6866 w 10814"/>
              <a:gd name="T13" fmla="*/ 2859 h 5084"/>
              <a:gd name="T14" fmla="*/ 7020 w 10814"/>
              <a:gd name="T15" fmla="*/ 2851 h 5084"/>
              <a:gd name="T16" fmla="*/ 7015 w 10814"/>
              <a:gd name="T17" fmla="*/ 2840 h 5084"/>
              <a:gd name="T18" fmla="*/ 6822 w 10814"/>
              <a:gd name="T19" fmla="*/ 2766 h 5084"/>
              <a:gd name="T20" fmla="*/ 6484 w 10814"/>
              <a:gd name="T21" fmla="*/ 2638 h 5084"/>
              <a:gd name="T22" fmla="*/ 6051 w 10814"/>
              <a:gd name="T23" fmla="*/ 2474 h 5084"/>
              <a:gd name="T24" fmla="*/ 5572 w 10814"/>
              <a:gd name="T25" fmla="*/ 2292 h 5084"/>
              <a:gd name="T26" fmla="*/ 5096 w 10814"/>
              <a:gd name="T27" fmla="*/ 2113 h 5084"/>
              <a:gd name="T28" fmla="*/ 4675 w 10814"/>
              <a:gd name="T29" fmla="*/ 1956 h 5084"/>
              <a:gd name="T30" fmla="*/ 4358 w 10814"/>
              <a:gd name="T31" fmla="*/ 1839 h 5084"/>
              <a:gd name="T32" fmla="*/ 4283 w 10814"/>
              <a:gd name="T33" fmla="*/ 1798 h 5084"/>
              <a:gd name="T34" fmla="*/ 4461 w 10814"/>
              <a:gd name="T35" fmla="*/ 1792 h 5084"/>
              <a:gd name="T36" fmla="*/ 4762 w 10814"/>
              <a:gd name="T37" fmla="*/ 1786 h 5084"/>
              <a:gd name="T38" fmla="*/ 5136 w 10814"/>
              <a:gd name="T39" fmla="*/ 1780 h 5084"/>
              <a:gd name="T40" fmla="*/ 5531 w 10814"/>
              <a:gd name="T41" fmla="*/ 1774 h 5084"/>
              <a:gd name="T42" fmla="*/ 5902 w 10814"/>
              <a:gd name="T43" fmla="*/ 1768 h 5084"/>
              <a:gd name="T44" fmla="*/ 6197 w 10814"/>
              <a:gd name="T45" fmla="*/ 1764 h 5084"/>
              <a:gd name="T46" fmla="*/ 6369 w 10814"/>
              <a:gd name="T47" fmla="*/ 1762 h 5084"/>
              <a:gd name="T48" fmla="*/ 0 w 10814"/>
              <a:gd name="T49" fmla="*/ 0 h 5084"/>
              <a:gd name="T50" fmla="*/ 4181 w 10814"/>
              <a:gd name="T51" fmla="*/ 1544 h 5084"/>
              <a:gd name="T52" fmla="*/ 4051 w 10814"/>
              <a:gd name="T53" fmla="*/ 1555 h 5084"/>
              <a:gd name="T54" fmla="*/ 3833 w 10814"/>
              <a:gd name="T55" fmla="*/ 1571 h 5084"/>
              <a:gd name="T56" fmla="*/ 3564 w 10814"/>
              <a:gd name="T57" fmla="*/ 1591 h 5084"/>
              <a:gd name="T58" fmla="*/ 3278 w 10814"/>
              <a:gd name="T59" fmla="*/ 1610 h 5084"/>
              <a:gd name="T60" fmla="*/ 3011 w 10814"/>
              <a:gd name="T61" fmla="*/ 1628 h 5084"/>
              <a:gd name="T62" fmla="*/ 2797 w 10814"/>
              <a:gd name="T63" fmla="*/ 1642 h 5084"/>
              <a:gd name="T64" fmla="*/ 2674 w 10814"/>
              <a:gd name="T65" fmla="*/ 1651 h 5084"/>
              <a:gd name="T66" fmla="*/ 2674 w 10814"/>
              <a:gd name="T67" fmla="*/ 1660 h 5084"/>
              <a:gd name="T68" fmla="*/ 2802 w 10814"/>
              <a:gd name="T69" fmla="*/ 1723 h 5084"/>
              <a:gd name="T70" fmla="*/ 3029 w 10814"/>
              <a:gd name="T71" fmla="*/ 1833 h 5084"/>
              <a:gd name="T72" fmla="*/ 3324 w 10814"/>
              <a:gd name="T73" fmla="*/ 1974 h 5084"/>
              <a:gd name="T74" fmla="*/ 3654 w 10814"/>
              <a:gd name="T75" fmla="*/ 2129 h 5084"/>
              <a:gd name="T76" fmla="*/ 3989 w 10814"/>
              <a:gd name="T77" fmla="*/ 2284 h 5084"/>
              <a:gd name="T78" fmla="*/ 4297 w 10814"/>
              <a:gd name="T79" fmla="*/ 2422 h 5084"/>
              <a:gd name="T80" fmla="*/ 4492 w 10814"/>
              <a:gd name="T81" fmla="*/ 2506 h 5084"/>
              <a:gd name="T82" fmla="*/ 4597 w 10814"/>
              <a:gd name="T83" fmla="*/ 2547 h 5084"/>
              <a:gd name="T84" fmla="*/ 4615 w 10814"/>
              <a:gd name="T85" fmla="*/ 2573 h 5084"/>
              <a:gd name="T86" fmla="*/ 4487 w 10814"/>
              <a:gd name="T87" fmla="*/ 2611 h 5084"/>
              <a:gd name="T88" fmla="*/ 4284 w 10814"/>
              <a:gd name="T89" fmla="*/ 2670 h 5084"/>
              <a:gd name="T90" fmla="*/ 4038 w 10814"/>
              <a:gd name="T91" fmla="*/ 2742 h 5084"/>
              <a:gd name="T92" fmla="*/ 3781 w 10814"/>
              <a:gd name="T93" fmla="*/ 2816 h 5084"/>
              <a:gd name="T94" fmla="*/ 3542 w 10814"/>
              <a:gd name="T95" fmla="*/ 2885 h 5084"/>
              <a:gd name="T96" fmla="*/ 3351 w 10814"/>
              <a:gd name="T97" fmla="*/ 2939 h 5084"/>
              <a:gd name="T98" fmla="*/ 3242 w 10814"/>
              <a:gd name="T99" fmla="*/ 2971 h 5084"/>
              <a:gd name="T100" fmla="*/ 10814 w 10814"/>
              <a:gd name="T101" fmla="*/ 5084 h 5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14" h="5084">
                <a:moveTo>
                  <a:pt x="5133" y="2954"/>
                </a:moveTo>
                <a:lnTo>
                  <a:pt x="5154" y="2953"/>
                </a:lnTo>
                <a:lnTo>
                  <a:pt x="5215" y="2950"/>
                </a:lnTo>
                <a:lnTo>
                  <a:pt x="5309" y="2945"/>
                </a:lnTo>
                <a:lnTo>
                  <a:pt x="5431" y="2937"/>
                </a:lnTo>
                <a:lnTo>
                  <a:pt x="5576" y="2929"/>
                </a:lnTo>
                <a:lnTo>
                  <a:pt x="5737" y="2920"/>
                </a:lnTo>
                <a:lnTo>
                  <a:pt x="5910" y="2911"/>
                </a:lnTo>
                <a:lnTo>
                  <a:pt x="6087" y="2901"/>
                </a:lnTo>
                <a:lnTo>
                  <a:pt x="6266" y="2892"/>
                </a:lnTo>
                <a:lnTo>
                  <a:pt x="6439" y="2882"/>
                </a:lnTo>
                <a:lnTo>
                  <a:pt x="6599" y="2874"/>
                </a:lnTo>
                <a:lnTo>
                  <a:pt x="6743" y="2866"/>
                </a:lnTo>
                <a:lnTo>
                  <a:pt x="6866" y="2859"/>
                </a:lnTo>
                <a:lnTo>
                  <a:pt x="6959" y="2854"/>
                </a:lnTo>
                <a:lnTo>
                  <a:pt x="7020" y="2851"/>
                </a:lnTo>
                <a:lnTo>
                  <a:pt x="7042" y="2850"/>
                </a:lnTo>
                <a:lnTo>
                  <a:pt x="7015" y="2840"/>
                </a:lnTo>
                <a:lnTo>
                  <a:pt x="6940" y="2810"/>
                </a:lnTo>
                <a:lnTo>
                  <a:pt x="6822" y="2766"/>
                </a:lnTo>
                <a:lnTo>
                  <a:pt x="6669" y="2708"/>
                </a:lnTo>
                <a:lnTo>
                  <a:pt x="6484" y="2638"/>
                </a:lnTo>
                <a:lnTo>
                  <a:pt x="6276" y="2558"/>
                </a:lnTo>
                <a:lnTo>
                  <a:pt x="6051" y="2474"/>
                </a:lnTo>
                <a:lnTo>
                  <a:pt x="5814" y="2384"/>
                </a:lnTo>
                <a:lnTo>
                  <a:pt x="5572" y="2292"/>
                </a:lnTo>
                <a:lnTo>
                  <a:pt x="5330" y="2202"/>
                </a:lnTo>
                <a:lnTo>
                  <a:pt x="5096" y="2113"/>
                </a:lnTo>
                <a:lnTo>
                  <a:pt x="4876" y="2030"/>
                </a:lnTo>
                <a:lnTo>
                  <a:pt x="4675" y="1956"/>
                </a:lnTo>
                <a:lnTo>
                  <a:pt x="4501" y="1890"/>
                </a:lnTo>
                <a:lnTo>
                  <a:pt x="4358" y="1839"/>
                </a:lnTo>
                <a:lnTo>
                  <a:pt x="4253" y="1800"/>
                </a:lnTo>
                <a:lnTo>
                  <a:pt x="4283" y="1798"/>
                </a:lnTo>
                <a:lnTo>
                  <a:pt x="4354" y="1795"/>
                </a:lnTo>
                <a:lnTo>
                  <a:pt x="4461" y="1792"/>
                </a:lnTo>
                <a:lnTo>
                  <a:pt x="4600" y="1789"/>
                </a:lnTo>
                <a:lnTo>
                  <a:pt x="4762" y="1786"/>
                </a:lnTo>
                <a:lnTo>
                  <a:pt x="4943" y="1783"/>
                </a:lnTo>
                <a:lnTo>
                  <a:pt x="5136" y="1780"/>
                </a:lnTo>
                <a:lnTo>
                  <a:pt x="5333" y="1777"/>
                </a:lnTo>
                <a:lnTo>
                  <a:pt x="5531" y="1774"/>
                </a:lnTo>
                <a:lnTo>
                  <a:pt x="5723" y="1771"/>
                </a:lnTo>
                <a:lnTo>
                  <a:pt x="5902" y="1768"/>
                </a:lnTo>
                <a:lnTo>
                  <a:pt x="6062" y="1766"/>
                </a:lnTo>
                <a:lnTo>
                  <a:pt x="6197" y="1764"/>
                </a:lnTo>
                <a:lnTo>
                  <a:pt x="6301" y="1763"/>
                </a:lnTo>
                <a:lnTo>
                  <a:pt x="6369" y="1762"/>
                </a:lnTo>
                <a:lnTo>
                  <a:pt x="6392" y="1762"/>
                </a:lnTo>
                <a:lnTo>
                  <a:pt x="0" y="0"/>
                </a:lnTo>
                <a:lnTo>
                  <a:pt x="4202" y="1541"/>
                </a:lnTo>
                <a:lnTo>
                  <a:pt x="4181" y="1544"/>
                </a:lnTo>
                <a:lnTo>
                  <a:pt x="4129" y="1549"/>
                </a:lnTo>
                <a:lnTo>
                  <a:pt x="4051" y="1555"/>
                </a:lnTo>
                <a:lnTo>
                  <a:pt x="3952" y="1562"/>
                </a:lnTo>
                <a:lnTo>
                  <a:pt x="3833" y="1571"/>
                </a:lnTo>
                <a:lnTo>
                  <a:pt x="3703" y="1581"/>
                </a:lnTo>
                <a:lnTo>
                  <a:pt x="3564" y="1591"/>
                </a:lnTo>
                <a:lnTo>
                  <a:pt x="3421" y="1600"/>
                </a:lnTo>
                <a:lnTo>
                  <a:pt x="3278" y="1610"/>
                </a:lnTo>
                <a:lnTo>
                  <a:pt x="3140" y="1619"/>
                </a:lnTo>
                <a:lnTo>
                  <a:pt x="3011" y="1628"/>
                </a:lnTo>
                <a:lnTo>
                  <a:pt x="2895" y="1636"/>
                </a:lnTo>
                <a:lnTo>
                  <a:pt x="2797" y="1642"/>
                </a:lnTo>
                <a:lnTo>
                  <a:pt x="2722" y="1647"/>
                </a:lnTo>
                <a:lnTo>
                  <a:pt x="2674" y="1651"/>
                </a:lnTo>
                <a:lnTo>
                  <a:pt x="2657" y="1652"/>
                </a:lnTo>
                <a:lnTo>
                  <a:pt x="2674" y="1660"/>
                </a:lnTo>
                <a:lnTo>
                  <a:pt x="2724" y="1684"/>
                </a:lnTo>
                <a:lnTo>
                  <a:pt x="2802" y="1723"/>
                </a:lnTo>
                <a:lnTo>
                  <a:pt x="2906" y="1773"/>
                </a:lnTo>
                <a:lnTo>
                  <a:pt x="3029" y="1833"/>
                </a:lnTo>
                <a:lnTo>
                  <a:pt x="3170" y="1900"/>
                </a:lnTo>
                <a:lnTo>
                  <a:pt x="3324" y="1974"/>
                </a:lnTo>
                <a:lnTo>
                  <a:pt x="3486" y="2050"/>
                </a:lnTo>
                <a:lnTo>
                  <a:pt x="3654" y="2129"/>
                </a:lnTo>
                <a:lnTo>
                  <a:pt x="3822" y="2208"/>
                </a:lnTo>
                <a:lnTo>
                  <a:pt x="3989" y="2284"/>
                </a:lnTo>
                <a:lnTo>
                  <a:pt x="4148" y="2357"/>
                </a:lnTo>
                <a:lnTo>
                  <a:pt x="4297" y="2422"/>
                </a:lnTo>
                <a:lnTo>
                  <a:pt x="4431" y="2481"/>
                </a:lnTo>
                <a:lnTo>
                  <a:pt x="4492" y="2506"/>
                </a:lnTo>
                <a:lnTo>
                  <a:pt x="4547" y="2528"/>
                </a:lnTo>
                <a:lnTo>
                  <a:pt x="4597" y="2547"/>
                </a:lnTo>
                <a:lnTo>
                  <a:pt x="4641" y="2563"/>
                </a:lnTo>
                <a:lnTo>
                  <a:pt x="4615" y="2573"/>
                </a:lnTo>
                <a:lnTo>
                  <a:pt x="4561" y="2589"/>
                </a:lnTo>
                <a:lnTo>
                  <a:pt x="4487" y="2611"/>
                </a:lnTo>
                <a:lnTo>
                  <a:pt x="4393" y="2639"/>
                </a:lnTo>
                <a:lnTo>
                  <a:pt x="4284" y="2670"/>
                </a:lnTo>
                <a:lnTo>
                  <a:pt x="4165" y="2706"/>
                </a:lnTo>
                <a:lnTo>
                  <a:pt x="4038" y="2742"/>
                </a:lnTo>
                <a:lnTo>
                  <a:pt x="3909" y="2779"/>
                </a:lnTo>
                <a:lnTo>
                  <a:pt x="3781" y="2816"/>
                </a:lnTo>
                <a:lnTo>
                  <a:pt x="3657" y="2852"/>
                </a:lnTo>
                <a:lnTo>
                  <a:pt x="3542" y="2885"/>
                </a:lnTo>
                <a:lnTo>
                  <a:pt x="3439" y="2914"/>
                </a:lnTo>
                <a:lnTo>
                  <a:pt x="3351" y="2939"/>
                </a:lnTo>
                <a:lnTo>
                  <a:pt x="3284" y="2959"/>
                </a:lnTo>
                <a:lnTo>
                  <a:pt x="3242" y="2971"/>
                </a:lnTo>
                <a:lnTo>
                  <a:pt x="3227" y="2975"/>
                </a:lnTo>
                <a:lnTo>
                  <a:pt x="10814" y="5084"/>
                </a:lnTo>
                <a:lnTo>
                  <a:pt x="5133" y="2954"/>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02" name="Freeform 62"/>
          <p:cNvSpPr/>
          <p:nvPr/>
        </p:nvSpPr>
        <p:spPr bwMode="auto">
          <a:xfrm rot="1320859">
            <a:off x="1372090" y="2272298"/>
            <a:ext cx="955040" cy="576688"/>
          </a:xfrm>
          <a:custGeom>
            <a:avLst/>
            <a:gdLst>
              <a:gd name="T0" fmla="*/ 5154 w 10814"/>
              <a:gd name="T1" fmla="*/ 2953 h 5084"/>
              <a:gd name="T2" fmla="*/ 5309 w 10814"/>
              <a:gd name="T3" fmla="*/ 2945 h 5084"/>
              <a:gd name="T4" fmla="*/ 5576 w 10814"/>
              <a:gd name="T5" fmla="*/ 2929 h 5084"/>
              <a:gd name="T6" fmla="*/ 5910 w 10814"/>
              <a:gd name="T7" fmla="*/ 2911 h 5084"/>
              <a:gd name="T8" fmla="*/ 6266 w 10814"/>
              <a:gd name="T9" fmla="*/ 2892 h 5084"/>
              <a:gd name="T10" fmla="*/ 6599 w 10814"/>
              <a:gd name="T11" fmla="*/ 2874 h 5084"/>
              <a:gd name="T12" fmla="*/ 6866 w 10814"/>
              <a:gd name="T13" fmla="*/ 2859 h 5084"/>
              <a:gd name="T14" fmla="*/ 7020 w 10814"/>
              <a:gd name="T15" fmla="*/ 2851 h 5084"/>
              <a:gd name="T16" fmla="*/ 7015 w 10814"/>
              <a:gd name="T17" fmla="*/ 2840 h 5084"/>
              <a:gd name="T18" fmla="*/ 6822 w 10814"/>
              <a:gd name="T19" fmla="*/ 2766 h 5084"/>
              <a:gd name="T20" fmla="*/ 6484 w 10814"/>
              <a:gd name="T21" fmla="*/ 2638 h 5084"/>
              <a:gd name="T22" fmla="*/ 6051 w 10814"/>
              <a:gd name="T23" fmla="*/ 2474 h 5084"/>
              <a:gd name="T24" fmla="*/ 5572 w 10814"/>
              <a:gd name="T25" fmla="*/ 2292 h 5084"/>
              <a:gd name="T26" fmla="*/ 5096 w 10814"/>
              <a:gd name="T27" fmla="*/ 2113 h 5084"/>
              <a:gd name="T28" fmla="*/ 4675 w 10814"/>
              <a:gd name="T29" fmla="*/ 1956 h 5084"/>
              <a:gd name="T30" fmla="*/ 4358 w 10814"/>
              <a:gd name="T31" fmla="*/ 1839 h 5084"/>
              <a:gd name="T32" fmla="*/ 4283 w 10814"/>
              <a:gd name="T33" fmla="*/ 1798 h 5084"/>
              <a:gd name="T34" fmla="*/ 4461 w 10814"/>
              <a:gd name="T35" fmla="*/ 1792 h 5084"/>
              <a:gd name="T36" fmla="*/ 4762 w 10814"/>
              <a:gd name="T37" fmla="*/ 1786 h 5084"/>
              <a:gd name="T38" fmla="*/ 5136 w 10814"/>
              <a:gd name="T39" fmla="*/ 1780 h 5084"/>
              <a:gd name="T40" fmla="*/ 5531 w 10814"/>
              <a:gd name="T41" fmla="*/ 1774 h 5084"/>
              <a:gd name="T42" fmla="*/ 5902 w 10814"/>
              <a:gd name="T43" fmla="*/ 1768 h 5084"/>
              <a:gd name="T44" fmla="*/ 6197 w 10814"/>
              <a:gd name="T45" fmla="*/ 1764 h 5084"/>
              <a:gd name="T46" fmla="*/ 6369 w 10814"/>
              <a:gd name="T47" fmla="*/ 1762 h 5084"/>
              <a:gd name="T48" fmla="*/ 0 w 10814"/>
              <a:gd name="T49" fmla="*/ 0 h 5084"/>
              <a:gd name="T50" fmla="*/ 4181 w 10814"/>
              <a:gd name="T51" fmla="*/ 1544 h 5084"/>
              <a:gd name="T52" fmla="*/ 4051 w 10814"/>
              <a:gd name="T53" fmla="*/ 1555 h 5084"/>
              <a:gd name="T54" fmla="*/ 3833 w 10814"/>
              <a:gd name="T55" fmla="*/ 1571 h 5084"/>
              <a:gd name="T56" fmla="*/ 3564 w 10814"/>
              <a:gd name="T57" fmla="*/ 1591 h 5084"/>
              <a:gd name="T58" fmla="*/ 3278 w 10814"/>
              <a:gd name="T59" fmla="*/ 1610 h 5084"/>
              <a:gd name="T60" fmla="*/ 3011 w 10814"/>
              <a:gd name="T61" fmla="*/ 1628 h 5084"/>
              <a:gd name="T62" fmla="*/ 2797 w 10814"/>
              <a:gd name="T63" fmla="*/ 1642 h 5084"/>
              <a:gd name="T64" fmla="*/ 2674 w 10814"/>
              <a:gd name="T65" fmla="*/ 1651 h 5084"/>
              <a:gd name="T66" fmla="*/ 2674 w 10814"/>
              <a:gd name="T67" fmla="*/ 1660 h 5084"/>
              <a:gd name="T68" fmla="*/ 2802 w 10814"/>
              <a:gd name="T69" fmla="*/ 1723 h 5084"/>
              <a:gd name="T70" fmla="*/ 3029 w 10814"/>
              <a:gd name="T71" fmla="*/ 1833 h 5084"/>
              <a:gd name="T72" fmla="*/ 3324 w 10814"/>
              <a:gd name="T73" fmla="*/ 1974 h 5084"/>
              <a:gd name="T74" fmla="*/ 3654 w 10814"/>
              <a:gd name="T75" fmla="*/ 2129 h 5084"/>
              <a:gd name="T76" fmla="*/ 3989 w 10814"/>
              <a:gd name="T77" fmla="*/ 2284 h 5084"/>
              <a:gd name="T78" fmla="*/ 4297 w 10814"/>
              <a:gd name="T79" fmla="*/ 2422 h 5084"/>
              <a:gd name="T80" fmla="*/ 4492 w 10814"/>
              <a:gd name="T81" fmla="*/ 2506 h 5084"/>
              <a:gd name="T82" fmla="*/ 4597 w 10814"/>
              <a:gd name="T83" fmla="*/ 2547 h 5084"/>
              <a:gd name="T84" fmla="*/ 4615 w 10814"/>
              <a:gd name="T85" fmla="*/ 2573 h 5084"/>
              <a:gd name="T86" fmla="*/ 4487 w 10814"/>
              <a:gd name="T87" fmla="*/ 2611 h 5084"/>
              <a:gd name="T88" fmla="*/ 4284 w 10814"/>
              <a:gd name="T89" fmla="*/ 2670 h 5084"/>
              <a:gd name="T90" fmla="*/ 4038 w 10814"/>
              <a:gd name="T91" fmla="*/ 2742 h 5084"/>
              <a:gd name="T92" fmla="*/ 3781 w 10814"/>
              <a:gd name="T93" fmla="*/ 2816 h 5084"/>
              <a:gd name="T94" fmla="*/ 3542 w 10814"/>
              <a:gd name="T95" fmla="*/ 2885 h 5084"/>
              <a:gd name="T96" fmla="*/ 3351 w 10814"/>
              <a:gd name="T97" fmla="*/ 2939 h 5084"/>
              <a:gd name="T98" fmla="*/ 3242 w 10814"/>
              <a:gd name="T99" fmla="*/ 2971 h 5084"/>
              <a:gd name="T100" fmla="*/ 10814 w 10814"/>
              <a:gd name="T101" fmla="*/ 5084 h 5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14" h="5084">
                <a:moveTo>
                  <a:pt x="5133" y="2954"/>
                </a:moveTo>
                <a:lnTo>
                  <a:pt x="5154" y="2953"/>
                </a:lnTo>
                <a:lnTo>
                  <a:pt x="5215" y="2950"/>
                </a:lnTo>
                <a:lnTo>
                  <a:pt x="5309" y="2945"/>
                </a:lnTo>
                <a:lnTo>
                  <a:pt x="5431" y="2937"/>
                </a:lnTo>
                <a:lnTo>
                  <a:pt x="5576" y="2929"/>
                </a:lnTo>
                <a:lnTo>
                  <a:pt x="5737" y="2920"/>
                </a:lnTo>
                <a:lnTo>
                  <a:pt x="5910" y="2911"/>
                </a:lnTo>
                <a:lnTo>
                  <a:pt x="6087" y="2901"/>
                </a:lnTo>
                <a:lnTo>
                  <a:pt x="6266" y="2892"/>
                </a:lnTo>
                <a:lnTo>
                  <a:pt x="6439" y="2882"/>
                </a:lnTo>
                <a:lnTo>
                  <a:pt x="6599" y="2874"/>
                </a:lnTo>
                <a:lnTo>
                  <a:pt x="6743" y="2866"/>
                </a:lnTo>
                <a:lnTo>
                  <a:pt x="6866" y="2859"/>
                </a:lnTo>
                <a:lnTo>
                  <a:pt x="6959" y="2854"/>
                </a:lnTo>
                <a:lnTo>
                  <a:pt x="7020" y="2851"/>
                </a:lnTo>
                <a:lnTo>
                  <a:pt x="7042" y="2850"/>
                </a:lnTo>
                <a:lnTo>
                  <a:pt x="7015" y="2840"/>
                </a:lnTo>
                <a:lnTo>
                  <a:pt x="6940" y="2810"/>
                </a:lnTo>
                <a:lnTo>
                  <a:pt x="6822" y="2766"/>
                </a:lnTo>
                <a:lnTo>
                  <a:pt x="6669" y="2708"/>
                </a:lnTo>
                <a:lnTo>
                  <a:pt x="6484" y="2638"/>
                </a:lnTo>
                <a:lnTo>
                  <a:pt x="6276" y="2558"/>
                </a:lnTo>
                <a:lnTo>
                  <a:pt x="6051" y="2474"/>
                </a:lnTo>
                <a:lnTo>
                  <a:pt x="5814" y="2384"/>
                </a:lnTo>
                <a:lnTo>
                  <a:pt x="5572" y="2292"/>
                </a:lnTo>
                <a:lnTo>
                  <a:pt x="5330" y="2202"/>
                </a:lnTo>
                <a:lnTo>
                  <a:pt x="5096" y="2113"/>
                </a:lnTo>
                <a:lnTo>
                  <a:pt x="4876" y="2030"/>
                </a:lnTo>
                <a:lnTo>
                  <a:pt x="4675" y="1956"/>
                </a:lnTo>
                <a:lnTo>
                  <a:pt x="4501" y="1890"/>
                </a:lnTo>
                <a:lnTo>
                  <a:pt x="4358" y="1839"/>
                </a:lnTo>
                <a:lnTo>
                  <a:pt x="4253" y="1800"/>
                </a:lnTo>
                <a:lnTo>
                  <a:pt x="4283" y="1798"/>
                </a:lnTo>
                <a:lnTo>
                  <a:pt x="4354" y="1795"/>
                </a:lnTo>
                <a:lnTo>
                  <a:pt x="4461" y="1792"/>
                </a:lnTo>
                <a:lnTo>
                  <a:pt x="4600" y="1789"/>
                </a:lnTo>
                <a:lnTo>
                  <a:pt x="4762" y="1786"/>
                </a:lnTo>
                <a:lnTo>
                  <a:pt x="4943" y="1783"/>
                </a:lnTo>
                <a:lnTo>
                  <a:pt x="5136" y="1780"/>
                </a:lnTo>
                <a:lnTo>
                  <a:pt x="5333" y="1777"/>
                </a:lnTo>
                <a:lnTo>
                  <a:pt x="5531" y="1774"/>
                </a:lnTo>
                <a:lnTo>
                  <a:pt x="5723" y="1771"/>
                </a:lnTo>
                <a:lnTo>
                  <a:pt x="5902" y="1768"/>
                </a:lnTo>
                <a:lnTo>
                  <a:pt x="6062" y="1766"/>
                </a:lnTo>
                <a:lnTo>
                  <a:pt x="6197" y="1764"/>
                </a:lnTo>
                <a:lnTo>
                  <a:pt x="6301" y="1763"/>
                </a:lnTo>
                <a:lnTo>
                  <a:pt x="6369" y="1762"/>
                </a:lnTo>
                <a:lnTo>
                  <a:pt x="6392" y="1762"/>
                </a:lnTo>
                <a:lnTo>
                  <a:pt x="0" y="0"/>
                </a:lnTo>
                <a:lnTo>
                  <a:pt x="4202" y="1541"/>
                </a:lnTo>
                <a:lnTo>
                  <a:pt x="4181" y="1544"/>
                </a:lnTo>
                <a:lnTo>
                  <a:pt x="4129" y="1549"/>
                </a:lnTo>
                <a:lnTo>
                  <a:pt x="4051" y="1555"/>
                </a:lnTo>
                <a:lnTo>
                  <a:pt x="3952" y="1562"/>
                </a:lnTo>
                <a:lnTo>
                  <a:pt x="3833" y="1571"/>
                </a:lnTo>
                <a:lnTo>
                  <a:pt x="3703" y="1581"/>
                </a:lnTo>
                <a:lnTo>
                  <a:pt x="3564" y="1591"/>
                </a:lnTo>
                <a:lnTo>
                  <a:pt x="3421" y="1600"/>
                </a:lnTo>
                <a:lnTo>
                  <a:pt x="3278" y="1610"/>
                </a:lnTo>
                <a:lnTo>
                  <a:pt x="3140" y="1619"/>
                </a:lnTo>
                <a:lnTo>
                  <a:pt x="3011" y="1628"/>
                </a:lnTo>
                <a:lnTo>
                  <a:pt x="2895" y="1636"/>
                </a:lnTo>
                <a:lnTo>
                  <a:pt x="2797" y="1642"/>
                </a:lnTo>
                <a:lnTo>
                  <a:pt x="2722" y="1647"/>
                </a:lnTo>
                <a:lnTo>
                  <a:pt x="2674" y="1651"/>
                </a:lnTo>
                <a:lnTo>
                  <a:pt x="2657" y="1652"/>
                </a:lnTo>
                <a:lnTo>
                  <a:pt x="2674" y="1660"/>
                </a:lnTo>
                <a:lnTo>
                  <a:pt x="2724" y="1684"/>
                </a:lnTo>
                <a:lnTo>
                  <a:pt x="2802" y="1723"/>
                </a:lnTo>
                <a:lnTo>
                  <a:pt x="2906" y="1773"/>
                </a:lnTo>
                <a:lnTo>
                  <a:pt x="3029" y="1833"/>
                </a:lnTo>
                <a:lnTo>
                  <a:pt x="3170" y="1900"/>
                </a:lnTo>
                <a:lnTo>
                  <a:pt x="3324" y="1974"/>
                </a:lnTo>
                <a:lnTo>
                  <a:pt x="3486" y="2050"/>
                </a:lnTo>
                <a:lnTo>
                  <a:pt x="3654" y="2129"/>
                </a:lnTo>
                <a:lnTo>
                  <a:pt x="3822" y="2208"/>
                </a:lnTo>
                <a:lnTo>
                  <a:pt x="3989" y="2284"/>
                </a:lnTo>
                <a:lnTo>
                  <a:pt x="4148" y="2357"/>
                </a:lnTo>
                <a:lnTo>
                  <a:pt x="4297" y="2422"/>
                </a:lnTo>
                <a:lnTo>
                  <a:pt x="4431" y="2481"/>
                </a:lnTo>
                <a:lnTo>
                  <a:pt x="4492" y="2506"/>
                </a:lnTo>
                <a:lnTo>
                  <a:pt x="4547" y="2528"/>
                </a:lnTo>
                <a:lnTo>
                  <a:pt x="4597" y="2547"/>
                </a:lnTo>
                <a:lnTo>
                  <a:pt x="4641" y="2563"/>
                </a:lnTo>
                <a:lnTo>
                  <a:pt x="4615" y="2573"/>
                </a:lnTo>
                <a:lnTo>
                  <a:pt x="4561" y="2589"/>
                </a:lnTo>
                <a:lnTo>
                  <a:pt x="4487" y="2611"/>
                </a:lnTo>
                <a:lnTo>
                  <a:pt x="4393" y="2639"/>
                </a:lnTo>
                <a:lnTo>
                  <a:pt x="4284" y="2670"/>
                </a:lnTo>
                <a:lnTo>
                  <a:pt x="4165" y="2706"/>
                </a:lnTo>
                <a:lnTo>
                  <a:pt x="4038" y="2742"/>
                </a:lnTo>
                <a:lnTo>
                  <a:pt x="3909" y="2779"/>
                </a:lnTo>
                <a:lnTo>
                  <a:pt x="3781" y="2816"/>
                </a:lnTo>
                <a:lnTo>
                  <a:pt x="3657" y="2852"/>
                </a:lnTo>
                <a:lnTo>
                  <a:pt x="3542" y="2885"/>
                </a:lnTo>
                <a:lnTo>
                  <a:pt x="3439" y="2914"/>
                </a:lnTo>
                <a:lnTo>
                  <a:pt x="3351" y="2939"/>
                </a:lnTo>
                <a:lnTo>
                  <a:pt x="3284" y="2959"/>
                </a:lnTo>
                <a:lnTo>
                  <a:pt x="3242" y="2971"/>
                </a:lnTo>
                <a:lnTo>
                  <a:pt x="3227" y="2975"/>
                </a:lnTo>
                <a:lnTo>
                  <a:pt x="10814" y="5084"/>
                </a:lnTo>
                <a:lnTo>
                  <a:pt x="5133" y="2954"/>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04" name="文本框 103"/>
          <p:cNvSpPr txBox="1"/>
          <p:nvPr/>
        </p:nvSpPr>
        <p:spPr bwMode="auto">
          <a:xfrm>
            <a:off x="3973563" y="3538280"/>
            <a:ext cx="723275" cy="307777"/>
          </a:xfrm>
          <a:prstGeom prst="rect">
            <a:avLst/>
          </a:prstGeom>
          <a:noFill/>
          <a:ln>
            <a:noFill/>
          </a:ln>
          <a:effectLst/>
        </p:spPr>
        <p:txBody>
          <a:bodyPr wrap="none" rtlCol="0">
            <a:spAutoFit/>
          </a:bodyPr>
          <a:lstStyle/>
          <a:p>
            <a:pPr algn="ctr"/>
            <a:r>
              <a:rPr lang="zh-CN" altLang="en-US" sz="1400" dirty="0">
                <a:latin typeface="微软雅黑 Light" panose="020B0502040204020203" pitchFamily="34" charset="-122"/>
                <a:ea typeface="微软雅黑 Light" panose="020B0502040204020203" pitchFamily="34" charset="-122"/>
              </a:rPr>
              <a:t>防火墙</a:t>
            </a:r>
            <a:endParaRPr lang="zh-CN" altLang="en-US" sz="1400" dirty="0">
              <a:latin typeface="微软雅黑 Light" panose="020B0502040204020203" pitchFamily="34" charset="-122"/>
              <a:ea typeface="微软雅黑 Light" panose="020B0502040204020203" pitchFamily="34" charset="-122"/>
            </a:endParaRPr>
          </a:p>
        </p:txBody>
      </p:sp>
      <p:sp>
        <p:nvSpPr>
          <p:cNvPr id="105" name="文本框 104"/>
          <p:cNvSpPr txBox="1"/>
          <p:nvPr/>
        </p:nvSpPr>
        <p:spPr bwMode="auto">
          <a:xfrm>
            <a:off x="4395451" y="1310577"/>
            <a:ext cx="750783" cy="307777"/>
          </a:xfrm>
          <a:prstGeom prst="rect">
            <a:avLst/>
          </a:prstGeom>
          <a:noFill/>
          <a:ln>
            <a:noFill/>
          </a:ln>
          <a:effectLst/>
        </p:spPr>
        <p:txBody>
          <a:bodyPr wrap="none" rtlCol="0">
            <a:spAutoFit/>
          </a:bodyPr>
          <a:lstStyle/>
          <a:p>
            <a:pPr algn="ctr"/>
            <a:r>
              <a:rPr lang="zh-CN" altLang="en-US" sz="1400" dirty="0">
                <a:latin typeface="微软雅黑 Light" panose="020B0502040204020203" pitchFamily="34" charset="-122"/>
                <a:ea typeface="微软雅黑 Light" panose="020B0502040204020203" pitchFamily="34" charset="-122"/>
              </a:rPr>
              <a:t>服务器</a:t>
            </a:r>
            <a:endParaRPr lang="zh-CN" altLang="en-US" sz="1400" dirty="0">
              <a:latin typeface="微软雅黑 Light" panose="020B0502040204020203" pitchFamily="34" charset="-122"/>
              <a:ea typeface="微软雅黑 Light" panose="020B0502040204020203" pitchFamily="34" charset="-122"/>
            </a:endParaRPr>
          </a:p>
        </p:txBody>
      </p:sp>
      <p:sp>
        <p:nvSpPr>
          <p:cNvPr id="106" name="文本框 105"/>
          <p:cNvSpPr txBox="1"/>
          <p:nvPr/>
        </p:nvSpPr>
        <p:spPr bwMode="auto">
          <a:xfrm>
            <a:off x="5253646" y="1301638"/>
            <a:ext cx="723275" cy="307777"/>
          </a:xfrm>
          <a:prstGeom prst="rect">
            <a:avLst/>
          </a:prstGeom>
          <a:noFill/>
          <a:ln>
            <a:noFill/>
          </a:ln>
          <a:effectLst/>
        </p:spPr>
        <p:txBody>
          <a:bodyPr wrap="none" rtlCol="0">
            <a:spAutoFit/>
          </a:bodyPr>
          <a:lstStyle/>
          <a:p>
            <a:pPr algn="ctr"/>
            <a:r>
              <a:rPr lang="zh-CN" altLang="en-US" sz="1400" dirty="0">
                <a:latin typeface="微软雅黑 Light" panose="020B0502040204020203" pitchFamily="34" charset="-122"/>
                <a:ea typeface="微软雅黑 Light" panose="020B0502040204020203" pitchFamily="34" charset="-122"/>
              </a:rPr>
              <a:t>数据库</a:t>
            </a:r>
            <a:endParaRPr lang="zh-CN" altLang="en-US" sz="14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计算机网络体系结构</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5" name="矩形 4"/>
          <p:cNvSpPr/>
          <p:nvPr/>
        </p:nvSpPr>
        <p:spPr>
          <a:xfrm>
            <a:off x="1094193" y="4684245"/>
            <a:ext cx="9510859" cy="1172116"/>
          </a:xfrm>
          <a:prstGeom prst="rect">
            <a:avLst/>
          </a:prstGeom>
        </p:spPr>
        <p:txBody>
          <a:bodyPr lIns="0" tIns="0" rIns="0" bIns="0" anchor="ctr">
            <a:noAutofit/>
          </a:bodyPr>
          <a:lstStyle/>
          <a:p>
            <a:pPr marL="285750" indent="-285750" defTabSz="1188085" eaLnBrk="1" hangingPunct="1">
              <a:lnSpc>
                <a:spcPct val="120000"/>
              </a:lnSpc>
              <a:spcBef>
                <a:spcPts val="0"/>
              </a:spcBef>
              <a:spcAft>
                <a:spcPts val="600"/>
              </a:spcAft>
              <a:buFont typeface="Wingdings" panose="05000000000000000000" pitchFamily="2" charset="2"/>
              <a:buChar char="Ø"/>
            </a:pPr>
            <a:r>
              <a:rPr lang="zh-CN" altLang="en-US" sz="1800" dirty="0">
                <a:latin typeface="微软雅黑 Light" panose="020B0502040204020203" pitchFamily="34" charset="-122"/>
                <a:ea typeface="微软雅黑 Light" panose="020B0502040204020203" pitchFamily="34" charset="-122"/>
              </a:rPr>
              <a:t>问题：整个网络是一个复杂系统，处于网络边缘的 </a:t>
            </a:r>
            <a:r>
              <a:rPr lang="en-US" altLang="zh-CN" sz="1800" dirty="0">
                <a:latin typeface="微软雅黑 Light" panose="020B0502040204020203" pitchFamily="34" charset="-122"/>
                <a:ea typeface="微软雅黑 Light" panose="020B0502040204020203" pitchFamily="34" charset="-122"/>
              </a:rPr>
              <a:t>PC1 </a:t>
            </a:r>
            <a:r>
              <a:rPr lang="zh-CN" altLang="en-US" sz="1800" dirty="0">
                <a:latin typeface="微软雅黑 Light" panose="020B0502040204020203" pitchFamily="34" charset="-122"/>
                <a:ea typeface="微软雅黑 Light" panose="020B0502040204020203" pitchFamily="34" charset="-122"/>
              </a:rPr>
              <a:t>和 </a:t>
            </a:r>
            <a:r>
              <a:rPr lang="en-US" altLang="zh-CN" sz="1800" dirty="0">
                <a:latin typeface="微软雅黑 Light" panose="020B0502040204020203" pitchFamily="34" charset="-122"/>
                <a:ea typeface="微软雅黑 Light" panose="020B0502040204020203" pitchFamily="34" charset="-122"/>
              </a:rPr>
              <a:t>PC2 </a:t>
            </a:r>
            <a:r>
              <a:rPr lang="zh-CN" altLang="en-US" sz="1800" dirty="0">
                <a:latin typeface="微软雅黑 Light" panose="020B0502040204020203" pitchFamily="34" charset="-122"/>
                <a:ea typeface="微软雅黑 Light" panose="020B0502040204020203" pitchFamily="34" charset="-122"/>
              </a:rPr>
              <a:t>两台主机如何通过中间的网络进行通信，相互交换数据？</a:t>
            </a:r>
            <a:endParaRPr lang="en-US" altLang="zh-CN" sz="1800" dirty="0">
              <a:latin typeface="微软雅黑 Light" panose="020B0502040204020203" pitchFamily="34" charset="-122"/>
              <a:ea typeface="微软雅黑 Light" panose="020B0502040204020203" pitchFamily="34" charset="-122"/>
            </a:endParaRPr>
          </a:p>
          <a:p>
            <a:pPr marL="285750" indent="-285750" defTabSz="1188085" eaLnBrk="1" hangingPunct="1">
              <a:lnSpc>
                <a:spcPct val="120000"/>
              </a:lnSpc>
              <a:spcBef>
                <a:spcPts val="0"/>
              </a:spcBef>
              <a:spcAft>
                <a:spcPts val="600"/>
              </a:spcAft>
              <a:buFont typeface="Wingdings" panose="05000000000000000000" pitchFamily="2" charset="2"/>
              <a:buChar char="Ø"/>
            </a:pPr>
            <a:r>
              <a:rPr lang="zh-CN" altLang="en-US" sz="1800" dirty="0">
                <a:latin typeface="微软雅黑 Light" panose="020B0502040204020203" pitchFamily="34" charset="-122"/>
                <a:ea typeface="微软雅黑 Light" panose="020B0502040204020203" pitchFamily="34" charset="-122"/>
              </a:rPr>
              <a:t>复杂系统、复杂问题需要有一个逻辑清晰、化繁为简的体系结构</a:t>
            </a:r>
            <a:endParaRPr lang="en-US" altLang="zh-CN" sz="1800" dirty="0">
              <a:latin typeface="微软雅黑 Light" panose="020B0502040204020203" pitchFamily="34" charset="-122"/>
              <a:ea typeface="微软雅黑 Light" panose="020B0502040204020203" pitchFamily="34" charset="-122"/>
            </a:endParaRPr>
          </a:p>
        </p:txBody>
      </p:sp>
      <p:sp>
        <p:nvSpPr>
          <p:cNvPr id="6" name="圆角矩形 4"/>
          <p:cNvSpPr/>
          <p:nvPr/>
        </p:nvSpPr>
        <p:spPr bwMode="auto">
          <a:xfrm>
            <a:off x="1083365" y="1190139"/>
            <a:ext cx="9521687" cy="3254539"/>
          </a:xfrm>
          <a:prstGeom prst="roundRect">
            <a:avLst>
              <a:gd name="adj" fmla="val 5118"/>
            </a:avLst>
          </a:prstGeom>
          <a:solidFill>
            <a:schemeClr val="bg1">
              <a:lumMod val="95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800" kern="0" dirty="0">
              <a:solidFill>
                <a:srgbClr val="1D1D1A"/>
              </a:solidFill>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cxnSp>
        <p:nvCxnSpPr>
          <p:cNvPr id="7" name="直接连接符 6"/>
          <p:cNvCxnSpPr/>
          <p:nvPr/>
        </p:nvCxnSpPr>
        <p:spPr bwMode="auto">
          <a:xfrm>
            <a:off x="7973819" y="2669130"/>
            <a:ext cx="1579692"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cxnSp>
        <p:nvCxnSpPr>
          <p:cNvPr id="8" name="直接连接符 7"/>
          <p:cNvCxnSpPr/>
          <p:nvPr/>
        </p:nvCxnSpPr>
        <p:spPr bwMode="auto">
          <a:xfrm>
            <a:off x="6092361" y="2669130"/>
            <a:ext cx="1579692"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sp>
        <p:nvSpPr>
          <p:cNvPr id="9" name="矩形 33"/>
          <p:cNvSpPr/>
          <p:nvPr/>
        </p:nvSpPr>
        <p:spPr bwMode="auto">
          <a:xfrm>
            <a:off x="7672052"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800" kern="0" dirty="0">
              <a:solidFill>
                <a:prstClr val="white"/>
              </a:solidFill>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10" name="矩形 33"/>
          <p:cNvSpPr/>
          <p:nvPr/>
        </p:nvSpPr>
        <p:spPr bwMode="auto">
          <a:xfrm>
            <a:off x="7757421"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rPr>
              <a:t>数据</a:t>
            </a:r>
            <a:endPar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11" name="矩形 33"/>
          <p:cNvSpPr/>
          <p:nvPr/>
        </p:nvSpPr>
        <p:spPr bwMode="auto">
          <a:xfrm>
            <a:off x="1304262"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800" kern="0" dirty="0">
              <a:solidFill>
                <a:prstClr val="white"/>
              </a:solidFill>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cxnSp>
        <p:nvCxnSpPr>
          <p:cNvPr id="12" name="直接连接符 11"/>
          <p:cNvCxnSpPr/>
          <p:nvPr/>
        </p:nvCxnSpPr>
        <p:spPr bwMode="auto">
          <a:xfrm>
            <a:off x="1970578" y="2669130"/>
            <a:ext cx="1209460"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sp>
        <p:nvSpPr>
          <p:cNvPr id="45" name="Freeform 159"/>
          <p:cNvSpPr/>
          <p:nvPr/>
        </p:nvSpPr>
        <p:spPr>
          <a:xfrm flipH="1">
            <a:off x="4195943" y="3161588"/>
            <a:ext cx="3235609" cy="987392"/>
          </a:xfrm>
          <a:custGeom>
            <a:avLst/>
            <a:gdLst>
              <a:gd name="connsiteX0" fmla="*/ 2693983 w 4431601"/>
              <a:gd name="connsiteY0" fmla="*/ 0 h 2316519"/>
              <a:gd name="connsiteX1" fmla="*/ 1918242 w 4431601"/>
              <a:gd name="connsiteY1" fmla="*/ 324162 h 2316519"/>
              <a:gd name="connsiteX2" fmla="*/ 1859647 w 4431601"/>
              <a:gd name="connsiteY2" fmla="*/ 395807 h 2316519"/>
              <a:gd name="connsiteX3" fmla="*/ 1815580 w 4431601"/>
              <a:gd name="connsiteY3" fmla="*/ 362462 h 2316519"/>
              <a:gd name="connsiteX4" fmla="*/ 1347603 w 4431601"/>
              <a:gd name="connsiteY4" fmla="*/ 231362 h 2316519"/>
              <a:gd name="connsiteX5" fmla="*/ 527605 w 4431601"/>
              <a:gd name="connsiteY5" fmla="*/ 844290 h 2316519"/>
              <a:gd name="connsiteX6" fmla="*/ 523639 w 4431601"/>
              <a:gd name="connsiteY6" fmla="*/ 880372 h 2316519"/>
              <a:gd name="connsiteX7" fmla="*/ 444716 w 4431601"/>
              <a:gd name="connsiteY7" fmla="*/ 905088 h 2316519"/>
              <a:gd name="connsiteX8" fmla="*/ 0 w 4431601"/>
              <a:gd name="connsiteY8" fmla="*/ 1581940 h 2316519"/>
              <a:gd name="connsiteX9" fmla="*/ 653694 w 4431601"/>
              <a:gd name="connsiteY9" fmla="*/ 2312727 h 2316519"/>
              <a:gd name="connsiteX10" fmla="*/ 653931 w 4431601"/>
              <a:gd name="connsiteY10" fmla="*/ 2312739 h 2316519"/>
              <a:gd name="connsiteX11" fmla="*/ 653931 w 4431601"/>
              <a:gd name="connsiteY11" fmla="*/ 2316518 h 2316519"/>
              <a:gd name="connsiteX12" fmla="*/ 728123 w 4431601"/>
              <a:gd name="connsiteY12" fmla="*/ 2316518 h 2316519"/>
              <a:gd name="connsiteX13" fmla="*/ 728142 w 4431601"/>
              <a:gd name="connsiteY13" fmla="*/ 2316519 h 2316519"/>
              <a:gd name="connsiteX14" fmla="*/ 728162 w 4431601"/>
              <a:gd name="connsiteY14" fmla="*/ 2316518 h 2316519"/>
              <a:gd name="connsiteX15" fmla="*/ 3745239 w 4431601"/>
              <a:gd name="connsiteY15" fmla="*/ 2316518 h 2316519"/>
              <a:gd name="connsiteX16" fmla="*/ 3745249 w 4431601"/>
              <a:gd name="connsiteY16" fmla="*/ 2316519 h 2316519"/>
              <a:gd name="connsiteX17" fmla="*/ 3745259 w 4431601"/>
              <a:gd name="connsiteY17" fmla="*/ 2316518 h 2316519"/>
              <a:gd name="connsiteX18" fmla="*/ 3788771 w 4431601"/>
              <a:gd name="connsiteY18" fmla="*/ 2316518 h 2316519"/>
              <a:gd name="connsiteX19" fmla="*/ 3788771 w 4431601"/>
              <a:gd name="connsiteY19" fmla="*/ 2312093 h 2316519"/>
              <a:gd name="connsiteX20" fmla="*/ 3883573 w 4431601"/>
              <a:gd name="connsiteY20" fmla="*/ 2302452 h 2316519"/>
              <a:gd name="connsiteX21" fmla="*/ 4431601 w 4431601"/>
              <a:gd name="connsiteY21" fmla="*/ 1624103 h 2316519"/>
              <a:gd name="connsiteX22" fmla="*/ 3883573 w 4431601"/>
              <a:gd name="connsiteY22" fmla="*/ 945754 h 2316519"/>
              <a:gd name="connsiteX23" fmla="*/ 3773844 w 4431601"/>
              <a:gd name="connsiteY23" fmla="*/ 934595 h 2316519"/>
              <a:gd name="connsiteX24" fmla="*/ 3768759 w 4431601"/>
              <a:gd name="connsiteY24" fmla="*/ 883707 h 2316519"/>
              <a:gd name="connsiteX25" fmla="*/ 2693983 w 4431601"/>
              <a:gd name="connsiteY25" fmla="*/ 0 h 231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31601" h="2316519">
                <a:moveTo>
                  <a:pt x="2693983" y="0"/>
                </a:moveTo>
                <a:cubicBezTo>
                  <a:pt x="2391037" y="0"/>
                  <a:pt x="2116771" y="123878"/>
                  <a:pt x="1918242" y="324162"/>
                </a:cubicBezTo>
                <a:lnTo>
                  <a:pt x="1859647" y="395807"/>
                </a:lnTo>
                <a:lnTo>
                  <a:pt x="1815580" y="362462"/>
                </a:lnTo>
                <a:cubicBezTo>
                  <a:pt x="1681993" y="279692"/>
                  <a:pt x="1520952" y="231362"/>
                  <a:pt x="1347603" y="231362"/>
                </a:cubicBezTo>
                <a:cubicBezTo>
                  <a:pt x="943122" y="231362"/>
                  <a:pt x="605652" y="494493"/>
                  <a:pt x="527605" y="844290"/>
                </a:cubicBezTo>
                <a:lnTo>
                  <a:pt x="523639" y="880372"/>
                </a:lnTo>
                <a:lnTo>
                  <a:pt x="444716" y="905088"/>
                </a:lnTo>
                <a:cubicBezTo>
                  <a:pt x="183375" y="1016603"/>
                  <a:pt x="0" y="1277667"/>
                  <a:pt x="0" y="1581940"/>
                </a:cubicBezTo>
                <a:cubicBezTo>
                  <a:pt x="0" y="1962281"/>
                  <a:pt x="286523" y="2275109"/>
                  <a:pt x="653694" y="2312727"/>
                </a:cubicBezTo>
                <a:lnTo>
                  <a:pt x="653931" y="2312739"/>
                </a:lnTo>
                <a:lnTo>
                  <a:pt x="653931" y="2316518"/>
                </a:lnTo>
                <a:lnTo>
                  <a:pt x="728123" y="2316518"/>
                </a:lnTo>
                <a:lnTo>
                  <a:pt x="728142" y="2316519"/>
                </a:lnTo>
                <a:lnTo>
                  <a:pt x="728162" y="2316518"/>
                </a:lnTo>
                <a:lnTo>
                  <a:pt x="3745239" y="2316518"/>
                </a:lnTo>
                <a:lnTo>
                  <a:pt x="3745249" y="2316519"/>
                </a:lnTo>
                <a:lnTo>
                  <a:pt x="3745259" y="2316518"/>
                </a:lnTo>
                <a:lnTo>
                  <a:pt x="3788771" y="2316518"/>
                </a:lnTo>
                <a:lnTo>
                  <a:pt x="3788771" y="2312093"/>
                </a:lnTo>
                <a:lnTo>
                  <a:pt x="3883573" y="2302452"/>
                </a:lnTo>
                <a:cubicBezTo>
                  <a:pt x="4196332" y="2237887"/>
                  <a:pt x="4431601" y="1958713"/>
                  <a:pt x="4431601" y="1624103"/>
                </a:cubicBezTo>
                <a:cubicBezTo>
                  <a:pt x="4431601" y="1289493"/>
                  <a:pt x="4196332" y="1010319"/>
                  <a:pt x="3883573" y="945754"/>
                </a:cubicBezTo>
                <a:lnTo>
                  <a:pt x="3773844" y="934595"/>
                </a:lnTo>
                <a:lnTo>
                  <a:pt x="3768759" y="883707"/>
                </a:lnTo>
                <a:cubicBezTo>
                  <a:pt x="3666462" y="379376"/>
                  <a:pt x="3224139" y="0"/>
                  <a:pt x="2693983" y="0"/>
                </a:cubicBezTo>
                <a:close/>
              </a:path>
            </a:pathLst>
          </a:custGeom>
          <a:gradFill>
            <a:gsLst>
              <a:gs pos="0">
                <a:schemeClr val="bg1">
                  <a:lumMod val="95000"/>
                </a:schemeClr>
              </a:gs>
              <a:gs pos="81000">
                <a:schemeClr val="bg1">
                  <a:lumMod val="85000"/>
                </a:schemeClr>
              </a:gs>
            </a:gsLst>
            <a:lin ang="16200000" scaled="1"/>
          </a:gradFill>
          <a:ln w="9525">
            <a:gradFill flip="none" rotWithShape="1">
              <a:gsLst>
                <a:gs pos="0">
                  <a:schemeClr val="bg1">
                    <a:alpha val="0"/>
                  </a:schemeClr>
                </a:gs>
                <a:gs pos="85000">
                  <a:schemeClr val="bg1">
                    <a:lumMod val="5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none" tIns="108000" rtlCol="0" anchor="ctr">
            <a:noAutofit/>
          </a:bodyPr>
          <a:lstStyle/>
          <a:p>
            <a:pPr algn="ctr"/>
            <a:r>
              <a:rPr lang="en-US" altLang="zh-CN" sz="1800" b="1" dirty="0">
                <a:solidFill>
                  <a:schemeClr val="tx1">
                    <a:lumMod val="50000"/>
                    <a:lumOff val="50000"/>
                  </a:schemeClr>
                </a:solidFill>
                <a:latin typeface="微软雅黑 Light" panose="020B0502040204020203" pitchFamily="34" charset="-122"/>
                <a:ea typeface="微软雅黑 Light" panose="020B0502040204020203" pitchFamily="34" charset="-122"/>
                <a:cs typeface="+mn-ea"/>
                <a:sym typeface="Huawei Sans" panose="020C0503030203020204" pitchFamily="34" charset="0"/>
              </a:rPr>
              <a:t>Internet</a:t>
            </a:r>
            <a:endParaRPr lang="zh-CN" altLang="en-US" sz="1800" b="1" dirty="0">
              <a:solidFill>
                <a:schemeClr val="tx1">
                  <a:lumMod val="50000"/>
                  <a:lumOff val="50000"/>
                </a:schemeClr>
              </a:solidFill>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46" name="矩形 33"/>
          <p:cNvSpPr/>
          <p:nvPr/>
        </p:nvSpPr>
        <p:spPr bwMode="auto">
          <a:xfrm>
            <a:off x="1389631" y="1636561"/>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rPr>
              <a:t>数据</a:t>
            </a:r>
            <a:endPar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47" name="矩形 33"/>
          <p:cNvSpPr/>
          <p:nvPr/>
        </p:nvSpPr>
        <p:spPr bwMode="auto">
          <a:xfrm>
            <a:off x="1389631"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rPr>
              <a:t>数据</a:t>
            </a:r>
            <a:endPar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48" name="矩形 33"/>
          <p:cNvSpPr/>
          <p:nvPr/>
        </p:nvSpPr>
        <p:spPr bwMode="auto">
          <a:xfrm>
            <a:off x="3180038"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800" kern="0" dirty="0">
              <a:solidFill>
                <a:prstClr val="white"/>
              </a:solidFill>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49" name="矩形 33"/>
          <p:cNvSpPr/>
          <p:nvPr/>
        </p:nvSpPr>
        <p:spPr bwMode="auto">
          <a:xfrm>
            <a:off x="3265407"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rPr>
              <a:t>数据</a:t>
            </a:r>
            <a:endPar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cxnSp>
        <p:nvCxnSpPr>
          <p:cNvPr id="50" name="直接连接符 49"/>
          <p:cNvCxnSpPr/>
          <p:nvPr/>
        </p:nvCxnSpPr>
        <p:spPr bwMode="auto">
          <a:xfrm>
            <a:off x="3846354" y="2669130"/>
            <a:ext cx="1579692" cy="0"/>
          </a:xfrm>
          <a:prstGeom prst="line">
            <a:avLst/>
          </a:prstGeom>
          <a:solidFill>
            <a:srgbClr val="5B9BD5"/>
          </a:solidFill>
          <a:ln w="19050" cap="flat" cmpd="sng" algn="ctr">
            <a:solidFill>
              <a:srgbClr val="0070C0"/>
            </a:solidFill>
            <a:prstDash val="solid"/>
            <a:round/>
            <a:headEnd type="none" w="med" len="med"/>
            <a:tailEnd type="triangle" w="med" len="med"/>
          </a:ln>
          <a:effectLst/>
        </p:spPr>
      </p:cxnSp>
      <p:sp>
        <p:nvSpPr>
          <p:cNvPr id="51" name="矩形 33"/>
          <p:cNvSpPr/>
          <p:nvPr/>
        </p:nvSpPr>
        <p:spPr bwMode="auto">
          <a:xfrm>
            <a:off x="5426046"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800" kern="0" dirty="0">
              <a:solidFill>
                <a:prstClr val="white"/>
              </a:solidFill>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52" name="矩形 33"/>
          <p:cNvSpPr/>
          <p:nvPr/>
        </p:nvSpPr>
        <p:spPr bwMode="auto">
          <a:xfrm>
            <a:off x="5511414"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rPr>
              <a:t>数据</a:t>
            </a:r>
            <a:endPar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53" name="矩形 33"/>
          <p:cNvSpPr/>
          <p:nvPr/>
        </p:nvSpPr>
        <p:spPr bwMode="auto">
          <a:xfrm>
            <a:off x="9553511" y="2369272"/>
            <a:ext cx="666316" cy="593847"/>
          </a:xfrm>
          <a:prstGeom prst="rect">
            <a:avLst/>
          </a:prstGeom>
          <a:solidFill>
            <a:srgbClr val="0070C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800" kern="0" dirty="0">
              <a:solidFill>
                <a:prstClr val="white"/>
              </a:solidFill>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54" name="矩形 33"/>
          <p:cNvSpPr/>
          <p:nvPr/>
        </p:nvSpPr>
        <p:spPr bwMode="auto">
          <a:xfrm>
            <a:off x="9638880" y="1636561"/>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rPr>
              <a:t>数据</a:t>
            </a:r>
            <a:endPar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55" name="矩形 33"/>
          <p:cNvSpPr/>
          <p:nvPr/>
        </p:nvSpPr>
        <p:spPr bwMode="auto">
          <a:xfrm>
            <a:off x="9638880" y="2479169"/>
            <a:ext cx="495577" cy="374052"/>
          </a:xfrm>
          <a:prstGeom prst="rect">
            <a:avLst/>
          </a:prstGeom>
          <a:solidFill>
            <a:schemeClr val="bg1"/>
          </a:solidFill>
          <a:ln w="12700" cap="flat" cmpd="sng" algn="ctr">
            <a:solidFill>
              <a:schemeClr val="tx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rPr>
              <a:t>数据</a:t>
            </a:r>
            <a:endParaRPr lang="zh-CN" altLang="en-US" sz="1800" kern="0" dirty="0">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cxnSp>
        <p:nvCxnSpPr>
          <p:cNvPr id="56" name="直接连接符 55"/>
          <p:cNvCxnSpPr>
            <a:stCxn id="46" idx="2"/>
            <a:endCxn id="11" idx="0"/>
          </p:cNvCxnSpPr>
          <p:nvPr/>
        </p:nvCxnSpPr>
        <p:spPr bwMode="auto">
          <a:xfrm>
            <a:off x="1637420" y="2010613"/>
            <a:ext cx="1" cy="358659"/>
          </a:xfrm>
          <a:prstGeom prst="line">
            <a:avLst/>
          </a:prstGeom>
          <a:solidFill>
            <a:srgbClr val="5B9BD5"/>
          </a:solidFill>
          <a:ln w="19050" cap="flat" cmpd="sng" algn="ctr">
            <a:solidFill>
              <a:srgbClr val="0070C0"/>
            </a:solidFill>
            <a:prstDash val="solid"/>
            <a:round/>
            <a:headEnd type="none" w="med" len="med"/>
            <a:tailEnd type="triangle" w="med" len="med"/>
          </a:ln>
          <a:effectLst/>
        </p:spPr>
      </p:cxnSp>
      <p:cxnSp>
        <p:nvCxnSpPr>
          <p:cNvPr id="57" name="直接连接符 56"/>
          <p:cNvCxnSpPr/>
          <p:nvPr/>
        </p:nvCxnSpPr>
        <p:spPr bwMode="auto">
          <a:xfrm flipV="1">
            <a:off x="9886668" y="2010613"/>
            <a:ext cx="1" cy="358659"/>
          </a:xfrm>
          <a:prstGeom prst="line">
            <a:avLst/>
          </a:prstGeom>
          <a:solidFill>
            <a:srgbClr val="5B9BD5"/>
          </a:solidFill>
          <a:ln w="19050" cap="flat" cmpd="sng" algn="ctr">
            <a:solidFill>
              <a:srgbClr val="0070C0"/>
            </a:solidFill>
            <a:prstDash val="solid"/>
            <a:round/>
            <a:headEnd type="none" w="med" len="med"/>
            <a:tailEnd type="triangle" w="med" len="med"/>
          </a:ln>
          <a:effectLst/>
        </p:spPr>
      </p:cxnSp>
      <p:sp>
        <p:nvSpPr>
          <p:cNvPr id="58" name="文本框 57"/>
          <p:cNvSpPr txBox="1"/>
          <p:nvPr/>
        </p:nvSpPr>
        <p:spPr>
          <a:xfrm>
            <a:off x="1318157" y="3914959"/>
            <a:ext cx="564578" cy="369332"/>
          </a:xfrm>
          <a:prstGeom prst="rect">
            <a:avLst/>
          </a:prstGeom>
          <a:noFill/>
        </p:spPr>
        <p:txBody>
          <a:bodyPr wrap="none" rtlCol="0">
            <a:spAutoFit/>
          </a:bodyPr>
          <a:lstStyle/>
          <a:p>
            <a:pPr algn="ctr"/>
            <a:r>
              <a:rPr lang="en-US" altLang="zh-CN" sz="1800" dirty="0">
                <a:latin typeface="微软雅黑 Light" panose="020B0502040204020203" pitchFamily="34" charset="-122"/>
                <a:ea typeface="微软雅黑 Light" panose="020B0502040204020203" pitchFamily="34" charset="-122"/>
                <a:cs typeface="+mn-ea"/>
                <a:sym typeface="Huawei Sans" panose="020C0503030203020204" pitchFamily="34" charset="0"/>
              </a:rPr>
              <a:t>PC1</a:t>
            </a:r>
            <a:endParaRPr lang="zh-CN" altLang="en-US" sz="1800" dirty="0">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59" name="文本框 58"/>
          <p:cNvSpPr txBox="1"/>
          <p:nvPr/>
        </p:nvSpPr>
        <p:spPr>
          <a:xfrm>
            <a:off x="3002271" y="3975684"/>
            <a:ext cx="1107996" cy="369332"/>
          </a:xfrm>
          <a:prstGeom prst="rect">
            <a:avLst/>
          </a:prstGeom>
          <a:noFill/>
        </p:spPr>
        <p:txBody>
          <a:bodyPr wrap="none" rtlCol="0">
            <a:spAutoFit/>
          </a:bodyPr>
          <a:lstStyle/>
          <a:p>
            <a:pPr algn="ctr"/>
            <a:r>
              <a:rPr lang="zh-CN" altLang="en-US" sz="1800" dirty="0">
                <a:latin typeface="微软雅黑 Light" panose="020B0502040204020203" pitchFamily="34" charset="-122"/>
                <a:ea typeface="微软雅黑 Light" panose="020B0502040204020203" pitchFamily="34" charset="-122"/>
                <a:cs typeface="+mn-ea"/>
                <a:sym typeface="Huawei Sans" panose="020C0503030203020204" pitchFamily="34" charset="0"/>
              </a:rPr>
              <a:t>网络设备</a:t>
            </a:r>
            <a:endParaRPr lang="zh-CN" altLang="en-US" sz="1800" dirty="0">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60" name="文本框 59"/>
          <p:cNvSpPr txBox="1"/>
          <p:nvPr/>
        </p:nvSpPr>
        <p:spPr>
          <a:xfrm>
            <a:off x="7526838" y="3994035"/>
            <a:ext cx="1107996" cy="369332"/>
          </a:xfrm>
          <a:prstGeom prst="rect">
            <a:avLst/>
          </a:prstGeom>
          <a:noFill/>
        </p:spPr>
        <p:txBody>
          <a:bodyPr wrap="none" rtlCol="0">
            <a:spAutoFit/>
          </a:bodyPr>
          <a:lstStyle/>
          <a:p>
            <a:pPr algn="ctr"/>
            <a:r>
              <a:rPr lang="zh-CN" altLang="en-US" sz="1800" dirty="0">
                <a:latin typeface="微软雅黑 Light" panose="020B0502040204020203" pitchFamily="34" charset="-122"/>
                <a:ea typeface="微软雅黑 Light" panose="020B0502040204020203" pitchFamily="34" charset="-122"/>
                <a:cs typeface="+mn-ea"/>
                <a:sym typeface="Huawei Sans" panose="020C0503030203020204" pitchFamily="34" charset="0"/>
              </a:rPr>
              <a:t>网络设备</a:t>
            </a:r>
            <a:endParaRPr lang="zh-CN" altLang="en-US" sz="1800" dirty="0">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61" name="文本框 60"/>
          <p:cNvSpPr txBox="1"/>
          <p:nvPr/>
        </p:nvSpPr>
        <p:spPr>
          <a:xfrm>
            <a:off x="9584342" y="3961209"/>
            <a:ext cx="604653" cy="369332"/>
          </a:xfrm>
          <a:prstGeom prst="rect">
            <a:avLst/>
          </a:prstGeom>
          <a:noFill/>
        </p:spPr>
        <p:txBody>
          <a:bodyPr wrap="none" rtlCol="0">
            <a:spAutoFit/>
          </a:bodyPr>
          <a:lstStyle/>
          <a:p>
            <a:pPr algn="ctr"/>
            <a:r>
              <a:rPr lang="en-US" altLang="zh-CN" sz="1800" dirty="0">
                <a:latin typeface="微软雅黑 Light" panose="020B0502040204020203" pitchFamily="34" charset="-122"/>
                <a:ea typeface="微软雅黑 Light" panose="020B0502040204020203" pitchFamily="34" charset="-122"/>
                <a:cs typeface="+mn-ea"/>
                <a:sym typeface="Huawei Sans" panose="020C0503030203020204" pitchFamily="34" charset="0"/>
              </a:rPr>
              <a:t>PC2</a:t>
            </a:r>
            <a:endParaRPr lang="zh-CN" altLang="en-US" sz="1800" dirty="0">
              <a:latin typeface="微软雅黑 Light" panose="020B0502040204020203" pitchFamily="34" charset="-122"/>
              <a:ea typeface="微软雅黑 Light" panose="020B0502040204020203" pitchFamily="34" charset="-122"/>
              <a:cs typeface="+mn-ea"/>
              <a:sym typeface="Huawei Sans" panose="020C0503030203020204" pitchFamily="34" charset="0"/>
            </a:endParaRPr>
          </a:p>
        </p:txBody>
      </p:sp>
      <p:sp>
        <p:nvSpPr>
          <p:cNvPr id="62" name="文本框 61"/>
          <p:cNvSpPr txBox="1"/>
          <p:nvPr/>
        </p:nvSpPr>
        <p:spPr>
          <a:xfrm>
            <a:off x="1304262" y="1223422"/>
            <a:ext cx="646331" cy="369332"/>
          </a:xfrm>
          <a:prstGeom prst="rect">
            <a:avLst/>
          </a:prstGeom>
          <a:noFill/>
        </p:spPr>
        <p:txBody>
          <a:bodyPr wrap="none" rtlCol="0">
            <a:spAutoFit/>
          </a:bodyPr>
          <a:lstStyle/>
          <a:p>
            <a:r>
              <a:rPr lang="zh-CN" altLang="en-US" sz="1800" dirty="0">
                <a:latin typeface="微软雅黑 Light" panose="020B0502040204020203" pitchFamily="34" charset="-122"/>
                <a:ea typeface="微软雅黑 Light" panose="020B0502040204020203" pitchFamily="34" charset="-122"/>
              </a:rPr>
              <a:t>应用</a:t>
            </a:r>
            <a:endParaRPr lang="zh-CN" altLang="en-US" sz="1800" dirty="0">
              <a:latin typeface="微软雅黑 Light" panose="020B0502040204020203" pitchFamily="34" charset="-122"/>
              <a:ea typeface="微软雅黑 Light" panose="020B0502040204020203" pitchFamily="34" charset="-122"/>
            </a:endParaRPr>
          </a:p>
        </p:txBody>
      </p:sp>
      <p:sp>
        <p:nvSpPr>
          <p:cNvPr id="63" name="文本框 62"/>
          <p:cNvSpPr txBox="1"/>
          <p:nvPr/>
        </p:nvSpPr>
        <p:spPr>
          <a:xfrm>
            <a:off x="9537854" y="1233115"/>
            <a:ext cx="646331" cy="369332"/>
          </a:xfrm>
          <a:prstGeom prst="rect">
            <a:avLst/>
          </a:prstGeom>
          <a:noFill/>
        </p:spPr>
        <p:txBody>
          <a:bodyPr wrap="none" rtlCol="0">
            <a:spAutoFit/>
          </a:bodyPr>
          <a:lstStyle/>
          <a:p>
            <a:r>
              <a:rPr lang="zh-CN" altLang="en-US" sz="1800" dirty="0">
                <a:latin typeface="微软雅黑 Light" panose="020B0502040204020203" pitchFamily="34" charset="-122"/>
                <a:ea typeface="微软雅黑 Light" panose="020B0502040204020203" pitchFamily="34" charset="-122"/>
              </a:rPr>
              <a:t>应用</a:t>
            </a:r>
            <a:endParaRPr lang="zh-CN" altLang="en-US" sz="1800" dirty="0">
              <a:latin typeface="微软雅黑 Light" panose="020B0502040204020203" pitchFamily="34" charset="-122"/>
              <a:ea typeface="微软雅黑 Light" panose="020B0502040204020203" pitchFamily="34" charset="-122"/>
            </a:endParaRPr>
          </a:p>
        </p:txBody>
      </p:sp>
      <p:pic>
        <p:nvPicPr>
          <p:cNvPr id="64" name="图形 63"/>
          <p:cNvPicPr>
            <a:picLocks noChangeAspect="1"/>
          </p:cNvPicPr>
          <p:nvPr/>
        </p:nvPicPr>
        <p:blipFill>
          <a:blip r:embed="rId1"/>
          <a:stretch>
            <a:fillRect/>
          </a:stretch>
        </p:blipFill>
        <p:spPr>
          <a:xfrm>
            <a:off x="1278171" y="3416089"/>
            <a:ext cx="621224" cy="470355"/>
          </a:xfrm>
          <a:prstGeom prst="rect">
            <a:avLst/>
          </a:prstGeom>
        </p:spPr>
      </p:pic>
      <p:pic>
        <p:nvPicPr>
          <p:cNvPr id="65" name="图形 64"/>
          <p:cNvPicPr>
            <a:picLocks noChangeAspect="1"/>
          </p:cNvPicPr>
          <p:nvPr/>
        </p:nvPicPr>
        <p:blipFill>
          <a:blip r:embed="rId1"/>
          <a:stretch>
            <a:fillRect/>
          </a:stretch>
        </p:blipFill>
        <p:spPr>
          <a:xfrm>
            <a:off x="9576056" y="3440172"/>
            <a:ext cx="621224" cy="470355"/>
          </a:xfrm>
          <a:prstGeom prst="rect">
            <a:avLst/>
          </a:prstGeom>
        </p:spPr>
      </p:pic>
      <p:pic>
        <p:nvPicPr>
          <p:cNvPr id="66" name="图形 6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10873" y="3369703"/>
            <a:ext cx="550543" cy="550543"/>
          </a:xfrm>
          <a:prstGeom prst="rect">
            <a:avLst/>
          </a:prstGeom>
        </p:spPr>
      </p:pic>
      <p:pic>
        <p:nvPicPr>
          <p:cNvPr id="67" name="图形 6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7421" y="3394856"/>
            <a:ext cx="550543" cy="55054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计算机网络体系结构</a:t>
            </a:r>
            <a:endParaRPr lang="zh-CN" altLang="en-US" dirty="0"/>
          </a:p>
        </p:txBody>
      </p:sp>
      <p:sp>
        <p:nvSpPr>
          <p:cNvPr id="3" name="内容占位符 2"/>
          <p:cNvSpPr>
            <a:spLocks noGrp="1"/>
          </p:cNvSpPr>
          <p:nvPr>
            <p:ph idx="1"/>
          </p:nvPr>
        </p:nvSpPr>
        <p:spPr/>
        <p:txBody>
          <a:bodyPr>
            <a:normAutofit/>
          </a:bodyPr>
          <a:lstStyle/>
          <a:p>
            <a:r>
              <a:rPr lang="zh-CN" altLang="en-US" dirty="0"/>
              <a:t>在网络环境下的通信是一个复杂的过程，需要建立一个公认的体系结构，并在这个体系结构下进行具体实现</a:t>
            </a:r>
            <a:endParaRPr lang="en-US" altLang="zh-CN" dirty="0"/>
          </a:p>
          <a:p>
            <a:r>
              <a:rPr lang="zh-CN" altLang="en-US" dirty="0"/>
              <a:t>为进行网络中的数据交换而建立的规则、标准或约定，即网络协议</a:t>
            </a:r>
            <a:endParaRPr lang="zh-CN" altLang="en-US" dirty="0"/>
          </a:p>
          <a:p>
            <a:r>
              <a:rPr lang="zh-CN" altLang="en-US" dirty="0"/>
              <a:t>计算机网络的体系结构是计算机网络的各层及其协议的集合</a:t>
            </a:r>
            <a:endParaRPr lang="en-US" altLang="zh-CN" dirty="0"/>
          </a:p>
          <a:p>
            <a:r>
              <a:rPr lang="zh-CN" altLang="en-US" dirty="0"/>
              <a:t>网络协议三要素</a:t>
            </a:r>
            <a:endParaRPr lang="zh-CN" altLang="en-US" dirty="0"/>
          </a:p>
          <a:p>
            <a:pPr lvl="1"/>
            <a:r>
              <a:rPr lang="zh-CN" altLang="en-US" dirty="0"/>
              <a:t>语法：规定数据与控制信息的结构与格式</a:t>
            </a:r>
            <a:endParaRPr lang="en-US" altLang="zh-CN" dirty="0"/>
          </a:p>
          <a:p>
            <a:pPr marL="457200" lvl="1" indent="0">
              <a:buNone/>
            </a:pPr>
            <a:r>
              <a:rPr lang="zh-CN" altLang="en-US" dirty="0"/>
              <a:t>（如何讲，如何表达对方才能听懂）</a:t>
            </a:r>
            <a:endParaRPr lang="zh-CN" altLang="en-US" dirty="0"/>
          </a:p>
          <a:p>
            <a:pPr lvl="1"/>
            <a:r>
              <a:rPr lang="zh-CN" altLang="en-US" dirty="0"/>
              <a:t>语义：规定所要完成的功能，发出何种控制信息、完成何种动作、如何应答    </a:t>
            </a:r>
            <a:endParaRPr lang="zh-CN" altLang="en-US" dirty="0"/>
          </a:p>
          <a:p>
            <a:pPr marL="457200" lvl="1" indent="0">
              <a:buNone/>
            </a:pPr>
            <a:r>
              <a:rPr lang="zh-CN" altLang="en-US" dirty="0"/>
              <a:t>（讲什么，才能将自己的意图讲清楚）</a:t>
            </a:r>
            <a:endParaRPr lang="zh-CN" altLang="en-US" dirty="0"/>
          </a:p>
          <a:p>
            <a:pPr lvl="1"/>
            <a:r>
              <a:rPr lang="zh-CN" altLang="en-US" dirty="0"/>
              <a:t>时序：规定各种操作顺序</a:t>
            </a:r>
            <a:endParaRPr lang="zh-CN" altLang="en-US" dirty="0"/>
          </a:p>
          <a:p>
            <a:pPr marL="457200" lvl="1" indent="0">
              <a:buNone/>
            </a:pPr>
            <a:r>
              <a:rPr lang="zh-CN" altLang="en-US" dirty="0"/>
              <a:t>（双方讲话的顺序，条理清楚，不混乱）</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en-US" dirty="0"/>
              <a:t>计算机网络体系结构</a:t>
            </a:r>
            <a:endParaRPr lang="zh-CN" altLang="en-US" dirty="0"/>
          </a:p>
        </p:txBody>
      </p:sp>
      <p:sp>
        <p:nvSpPr>
          <p:cNvPr id="3" name="内容占位符 2"/>
          <p:cNvSpPr>
            <a:spLocks noGrp="1"/>
          </p:cNvSpPr>
          <p:nvPr>
            <p:ph idx="1"/>
          </p:nvPr>
        </p:nvSpPr>
        <p:spPr/>
        <p:txBody>
          <a:bodyPr>
            <a:normAutofit/>
          </a:bodyPr>
          <a:lstStyle/>
          <a:p>
            <a:r>
              <a:rPr lang="zh-CN" altLang="en-US" dirty="0"/>
              <a:t>体系结构是计算机网络及其部件的各层所应完成的功能的精确定义</a:t>
            </a:r>
            <a:endParaRPr lang="en-US" altLang="zh-CN" dirty="0"/>
          </a:p>
          <a:p>
            <a:r>
              <a:rPr lang="zh-CN" altLang="en-US" dirty="0"/>
              <a:t>体系结构是抽象的</a:t>
            </a:r>
            <a:endParaRPr lang="zh-CN" altLang="en-US" dirty="0"/>
          </a:p>
          <a:p>
            <a:r>
              <a:rPr lang="zh-CN" altLang="en-US" dirty="0"/>
              <a:t>协议的实现是具体的，是真正在运行的计算机硬件和软件</a:t>
            </a:r>
            <a:endParaRPr lang="zh-CN" altLang="en-US" dirty="0"/>
          </a:p>
          <a:p>
            <a:pPr lvl="1"/>
            <a:r>
              <a:rPr lang="zh-CN" altLang="en-US" dirty="0"/>
              <a:t>实现是遵循体系结构的前提下用硬件或软件完成预定的功能</a:t>
            </a:r>
            <a:endParaRPr lang="en-US" altLang="zh-CN" dirty="0"/>
          </a:p>
          <a:p>
            <a:r>
              <a:rPr lang="zh-CN" altLang="en-US" dirty="0"/>
              <a:t>为什么要分层？“分层”可将庞大而复杂的问题，转化为若干较小的局部问题，而这些较小的局部问题就比较易于研究和处理</a:t>
            </a:r>
            <a:endParaRPr lang="zh-CN" altLang="en-US" dirty="0"/>
          </a:p>
          <a:p>
            <a:pPr lvl="1"/>
            <a:r>
              <a:rPr lang="zh-CN" altLang="en-US" dirty="0"/>
              <a:t>每层完成特定的功能</a:t>
            </a:r>
            <a:endParaRPr lang="zh-CN" altLang="en-US" dirty="0"/>
          </a:p>
          <a:p>
            <a:pPr lvl="1"/>
            <a:r>
              <a:rPr lang="zh-CN" altLang="en-US" dirty="0"/>
              <a:t>各层协调起来实现整个网络系统</a:t>
            </a:r>
            <a:endParaRPr lang="en-US" altLang="zh-CN" dirty="0"/>
          </a:p>
          <a:p>
            <a:pPr lvl="1"/>
            <a:endParaRPr lang="zh-CN" altLang="en-US" dirty="0"/>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分层的优缺点、原则与目标</a:t>
            </a:r>
            <a:endParaRPr lang="zh-CN" altLang="en-US" dirty="0"/>
          </a:p>
        </p:txBody>
      </p:sp>
      <p:sp>
        <p:nvSpPr>
          <p:cNvPr id="3" name="内容占位符 2"/>
          <p:cNvSpPr>
            <a:spLocks noGrp="1"/>
          </p:cNvSpPr>
          <p:nvPr>
            <p:ph sz="half" idx="1"/>
          </p:nvPr>
        </p:nvSpPr>
        <p:spPr/>
        <p:txBody>
          <a:bodyPr>
            <a:normAutofit/>
          </a:bodyPr>
          <a:lstStyle/>
          <a:p>
            <a:r>
              <a:rPr lang="zh-CN" altLang="en-US" dirty="0"/>
              <a:t>分层的优点</a:t>
            </a:r>
            <a:endParaRPr lang="en-US" altLang="zh-CN" dirty="0"/>
          </a:p>
          <a:p>
            <a:pPr lvl="1"/>
            <a:r>
              <a:rPr lang="zh-CN" altLang="en-US" dirty="0"/>
              <a:t>各层之间是独立的</a:t>
            </a:r>
            <a:endParaRPr lang="en-US" altLang="zh-CN" dirty="0"/>
          </a:p>
          <a:p>
            <a:pPr lvl="1"/>
            <a:r>
              <a:rPr lang="zh-CN" altLang="en-US" dirty="0"/>
              <a:t>灵活性好</a:t>
            </a:r>
            <a:endParaRPr lang="en-US" altLang="zh-CN" dirty="0"/>
          </a:p>
          <a:p>
            <a:pPr lvl="1"/>
            <a:r>
              <a:rPr lang="zh-CN" altLang="en-US" dirty="0"/>
              <a:t>结构上可分割</a:t>
            </a:r>
            <a:endParaRPr lang="en-US" altLang="zh-CN" dirty="0"/>
          </a:p>
          <a:p>
            <a:pPr lvl="1"/>
            <a:r>
              <a:rPr lang="zh-CN" altLang="en-US" dirty="0"/>
              <a:t>易于实现和维护</a:t>
            </a:r>
            <a:endParaRPr lang="en-US" altLang="zh-CN" dirty="0"/>
          </a:p>
          <a:p>
            <a:pPr lvl="1"/>
            <a:r>
              <a:rPr lang="zh-CN" altLang="en-US" dirty="0"/>
              <a:t>有利于标准化工作</a:t>
            </a:r>
            <a:endParaRPr lang="en-US" altLang="zh-CN" dirty="0"/>
          </a:p>
          <a:p>
            <a:r>
              <a:rPr lang="zh-CN" altLang="en-US" dirty="0"/>
              <a:t>分层的缺点</a:t>
            </a:r>
            <a:endParaRPr lang="en-US" altLang="zh-CN" dirty="0"/>
          </a:p>
          <a:p>
            <a:pPr lvl="1"/>
            <a:r>
              <a:rPr lang="zh-CN" altLang="en-US" dirty="0"/>
              <a:t>降低效率（可能）</a:t>
            </a:r>
            <a:endParaRPr lang="en-US" altLang="zh-CN" dirty="0"/>
          </a:p>
          <a:p>
            <a:pPr lvl="1"/>
            <a:r>
              <a:rPr lang="zh-CN" altLang="en-US" dirty="0"/>
              <a:t>有些功能会在不同的层次中重复出现，因而产生了额外开销</a:t>
            </a:r>
            <a:endParaRPr lang="zh-CN" altLang="en-US" dirty="0"/>
          </a:p>
          <a:p>
            <a:pPr marL="0" indent="0">
              <a:buNone/>
            </a:pPr>
            <a:endParaRPr lang="zh-CN" altLang="en-US" dirty="0"/>
          </a:p>
        </p:txBody>
      </p:sp>
      <p:sp>
        <p:nvSpPr>
          <p:cNvPr id="5" name="内容占位符 4"/>
          <p:cNvSpPr>
            <a:spLocks noGrp="1"/>
          </p:cNvSpPr>
          <p:nvPr>
            <p:ph sz="half" idx="2"/>
          </p:nvPr>
        </p:nvSpPr>
        <p:spPr/>
        <p:txBody>
          <a:bodyPr/>
          <a:lstStyle/>
          <a:p>
            <a:r>
              <a:rPr lang="zh-CN" altLang="en-US" dirty="0"/>
              <a:t>分层的原则</a:t>
            </a:r>
            <a:endParaRPr lang="en-US" altLang="zh-CN" dirty="0"/>
          </a:p>
          <a:p>
            <a:pPr lvl="1"/>
            <a:r>
              <a:rPr lang="zh-CN" altLang="en-US" dirty="0"/>
              <a:t>不同等级的抽象建立一层</a:t>
            </a:r>
            <a:endParaRPr lang="zh-CN" altLang="en-US" dirty="0"/>
          </a:p>
          <a:p>
            <a:pPr lvl="1"/>
            <a:r>
              <a:rPr lang="zh-CN" altLang="en-US" dirty="0"/>
              <a:t>功能相近的分在一层</a:t>
            </a:r>
            <a:endParaRPr lang="zh-CN" altLang="en-US" dirty="0"/>
          </a:p>
          <a:p>
            <a:pPr lvl="1"/>
            <a:r>
              <a:rPr lang="zh-CN" altLang="en-US" dirty="0"/>
              <a:t>每层的功能明确</a:t>
            </a:r>
            <a:endParaRPr lang="zh-CN" altLang="en-US" dirty="0"/>
          </a:p>
          <a:p>
            <a:pPr lvl="1"/>
            <a:r>
              <a:rPr lang="zh-CN" altLang="en-US" dirty="0"/>
              <a:t>边界信息要尽量少</a:t>
            </a:r>
            <a:endParaRPr lang="zh-CN" altLang="en-US" dirty="0"/>
          </a:p>
          <a:p>
            <a:pPr lvl="1"/>
            <a:r>
              <a:rPr lang="zh-CN" altLang="en-US" dirty="0"/>
              <a:t>层次数量应适当</a:t>
            </a:r>
            <a:endParaRPr lang="en-US" altLang="zh-CN" dirty="0"/>
          </a:p>
          <a:p>
            <a:pPr lvl="2"/>
            <a:r>
              <a:rPr lang="zh-CN" altLang="en-US" dirty="0"/>
              <a:t>层数太少，会使每一层的协议太复杂</a:t>
            </a:r>
            <a:endParaRPr lang="zh-CN" altLang="en-US" dirty="0"/>
          </a:p>
          <a:p>
            <a:pPr lvl="2"/>
            <a:r>
              <a:rPr lang="zh-CN" altLang="en-US" dirty="0"/>
              <a:t>层数太多，会在描述和综合各层功能的系统工程任务时遇到较多的困难</a:t>
            </a:r>
            <a:endParaRPr lang="zh-CN" altLang="en-US" dirty="0"/>
          </a:p>
          <a:p>
            <a:r>
              <a:rPr lang="zh-CN" altLang="en-US" dirty="0"/>
              <a:t>目标：标准、对称、易于实现</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网络协议的层次结构</a:t>
            </a:r>
            <a:endParaRPr lang="zh-CN" altLang="en-US" dirty="0"/>
          </a:p>
        </p:txBody>
      </p:sp>
      <p:sp>
        <p:nvSpPr>
          <p:cNvPr id="3" name="内容占位符 2"/>
          <p:cNvSpPr>
            <a:spLocks noGrp="1"/>
          </p:cNvSpPr>
          <p:nvPr>
            <p:ph idx="1"/>
          </p:nvPr>
        </p:nvSpPr>
        <p:spPr>
          <a:xfrm>
            <a:off x="334435" y="1052514"/>
            <a:ext cx="6045019" cy="5437187"/>
          </a:xfrm>
        </p:spPr>
        <p:txBody>
          <a:bodyPr>
            <a:normAutofit/>
          </a:bodyPr>
          <a:lstStyle/>
          <a:p>
            <a:r>
              <a:rPr lang="zh-CN" altLang="en-US" dirty="0"/>
              <a:t>层次栈</a:t>
            </a:r>
            <a:endParaRPr lang="en-US" altLang="zh-CN" dirty="0"/>
          </a:p>
          <a:p>
            <a:pPr lvl="1"/>
            <a:r>
              <a:rPr lang="zh-CN" altLang="en-US" dirty="0"/>
              <a:t>将网络协议设计成一个层次栈，每一层都建立在其下一层的基础上</a:t>
            </a:r>
            <a:endParaRPr lang="zh-CN" altLang="en-US" dirty="0"/>
          </a:p>
          <a:p>
            <a:r>
              <a:rPr lang="zh-CN" altLang="en-US" dirty="0"/>
              <a:t>对等实体</a:t>
            </a:r>
            <a:endParaRPr lang="en-US" altLang="zh-CN" dirty="0"/>
          </a:p>
          <a:p>
            <a:pPr lvl="1"/>
            <a:r>
              <a:rPr lang="zh-CN" altLang="en-US" dirty="0"/>
              <a:t>不同机器上构成相应层次的实体成为对等实体</a:t>
            </a:r>
            <a:endParaRPr lang="zh-CN" altLang="en-US" dirty="0"/>
          </a:p>
          <a:p>
            <a:r>
              <a:rPr lang="zh-CN" altLang="en-US" dirty="0"/>
              <a:t>接口</a:t>
            </a:r>
            <a:endParaRPr lang="en-US" altLang="zh-CN" dirty="0"/>
          </a:p>
          <a:p>
            <a:pPr lvl="1"/>
            <a:r>
              <a:rPr lang="zh-CN" altLang="en-US" dirty="0"/>
              <a:t>在每一对相邻层次之间的是接口；接口定义了下层向上层提供哪些原语操作与服务</a:t>
            </a:r>
            <a:endParaRPr lang="en-US" altLang="zh-CN" dirty="0"/>
          </a:p>
          <a:p>
            <a:r>
              <a:rPr lang="zh-CN" altLang="en-US" dirty="0"/>
              <a:t>层间实通信；对等实体间虚通信（物理层除外）</a:t>
            </a:r>
            <a:endParaRPr lang="en-US" altLang="zh-CN"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grpSp>
        <p:nvGrpSpPr>
          <p:cNvPr id="5" name="组合 4"/>
          <p:cNvGrpSpPr/>
          <p:nvPr/>
        </p:nvGrpSpPr>
        <p:grpSpPr>
          <a:xfrm>
            <a:off x="6528048" y="1412776"/>
            <a:ext cx="5047615" cy="4249420"/>
            <a:chOff x="10939" y="2042"/>
            <a:chExt cx="7949" cy="6692"/>
          </a:xfrm>
        </p:grpSpPr>
        <p:grpSp>
          <p:nvGrpSpPr>
            <p:cNvPr id="6" name="组合 5"/>
            <p:cNvGrpSpPr/>
            <p:nvPr/>
          </p:nvGrpSpPr>
          <p:grpSpPr>
            <a:xfrm>
              <a:off x="13626" y="2670"/>
              <a:ext cx="5262" cy="6064"/>
              <a:chOff x="13302" y="2670"/>
              <a:chExt cx="5262" cy="6064"/>
            </a:xfrm>
          </p:grpSpPr>
          <p:sp>
            <p:nvSpPr>
              <p:cNvPr id="13" name="矩形 12"/>
              <p:cNvSpPr/>
              <p:nvPr/>
            </p:nvSpPr>
            <p:spPr>
              <a:xfrm>
                <a:off x="13326" y="2670"/>
                <a:ext cx="1568" cy="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Light" panose="020B0502040204020203" pitchFamily="34" charset="-122"/>
                    <a:ea typeface="微软雅黑 Light" panose="020B0502040204020203" pitchFamily="34" charset="-122"/>
                  </a:rPr>
                  <a:t>第五层</a:t>
                </a:r>
                <a:endParaRPr lang="zh-CN" altLang="en-US" sz="2000">
                  <a:solidFill>
                    <a:schemeClr val="tx1"/>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13326" y="3875"/>
                <a:ext cx="1568" cy="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Light" panose="020B0502040204020203" pitchFamily="34" charset="-122"/>
                    <a:ea typeface="微软雅黑 Light" panose="020B0502040204020203" pitchFamily="34" charset="-122"/>
                  </a:rPr>
                  <a:t>第四层</a:t>
                </a: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13326" y="5080"/>
                <a:ext cx="1568" cy="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第三层</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16" name="矩形 15"/>
              <p:cNvSpPr/>
              <p:nvPr/>
            </p:nvSpPr>
            <p:spPr>
              <a:xfrm>
                <a:off x="13326" y="6285"/>
                <a:ext cx="1568" cy="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第二层</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17" name="矩形 16"/>
              <p:cNvSpPr/>
              <p:nvPr/>
            </p:nvSpPr>
            <p:spPr>
              <a:xfrm>
                <a:off x="13326" y="7490"/>
                <a:ext cx="1568" cy="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Light" panose="020B0502040204020203" pitchFamily="34" charset="-122"/>
                    <a:ea typeface="微软雅黑 Light" panose="020B0502040204020203" pitchFamily="34" charset="-122"/>
                  </a:rPr>
                  <a:t>第一层</a:t>
                </a: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18" name="矩形 17"/>
              <p:cNvSpPr/>
              <p:nvPr/>
            </p:nvSpPr>
            <p:spPr>
              <a:xfrm>
                <a:off x="13302" y="8113"/>
                <a:ext cx="5262" cy="6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微软雅黑 Light" panose="020B0502040204020203" pitchFamily="34" charset="-122"/>
                    <a:ea typeface="微软雅黑 Light" panose="020B0502040204020203" pitchFamily="34" charset="-122"/>
                  </a:rPr>
                  <a:t>物理介质</a:t>
                </a:r>
                <a:endParaRPr lang="zh-CN" altLang="en-US" sz="2000">
                  <a:solidFill>
                    <a:schemeClr val="tx1"/>
                  </a:solidFill>
                  <a:latin typeface="微软雅黑 Light" panose="020B0502040204020203" pitchFamily="34" charset="-122"/>
                  <a:ea typeface="微软雅黑 Light" panose="020B0502040204020203" pitchFamily="34" charset="-122"/>
                </a:endParaRPr>
              </a:p>
            </p:txBody>
          </p:sp>
          <p:cxnSp>
            <p:nvCxnSpPr>
              <p:cNvPr id="19" name="直接箭头连接符 18"/>
              <p:cNvCxnSpPr>
                <a:stCxn id="13" idx="2"/>
                <a:endCxn id="14" idx="0"/>
              </p:cNvCxnSpPr>
              <p:nvPr/>
            </p:nvCxnSpPr>
            <p:spPr>
              <a:xfrm>
                <a:off x="14092" y="3291"/>
                <a:ext cx="0" cy="584"/>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14110" y="4496"/>
                <a:ext cx="0" cy="584"/>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4110" y="5667"/>
                <a:ext cx="0" cy="584"/>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14110" y="6906"/>
                <a:ext cx="0" cy="584"/>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6946" y="2670"/>
                <a:ext cx="1568" cy="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第五层</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24" name="矩形 23"/>
              <p:cNvSpPr/>
              <p:nvPr/>
            </p:nvSpPr>
            <p:spPr>
              <a:xfrm>
                <a:off x="16946" y="3875"/>
                <a:ext cx="1568" cy="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第四层</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25" name="矩形 24"/>
              <p:cNvSpPr/>
              <p:nvPr/>
            </p:nvSpPr>
            <p:spPr>
              <a:xfrm>
                <a:off x="16946" y="5080"/>
                <a:ext cx="1568" cy="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Light" panose="020B0502040204020203" pitchFamily="34" charset="-122"/>
                    <a:ea typeface="微软雅黑 Light" panose="020B0502040204020203" pitchFamily="34" charset="-122"/>
                  </a:rPr>
                  <a:t>第三层</a:t>
                </a: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6" name="矩形 25"/>
              <p:cNvSpPr/>
              <p:nvPr/>
            </p:nvSpPr>
            <p:spPr>
              <a:xfrm>
                <a:off x="16946" y="6285"/>
                <a:ext cx="1568" cy="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Light" panose="020B0502040204020203" pitchFamily="34" charset="-122"/>
                    <a:ea typeface="微软雅黑 Light" panose="020B0502040204020203" pitchFamily="34" charset="-122"/>
                  </a:rPr>
                  <a:t>第二层</a:t>
                </a:r>
                <a:endParaRPr lang="zh-CN" altLang="en-US">
                  <a:solidFill>
                    <a:schemeClr val="tx1"/>
                  </a:solidFill>
                  <a:latin typeface="微软雅黑 Light" panose="020B0502040204020203" pitchFamily="34" charset="-122"/>
                  <a:ea typeface="微软雅黑 Light" panose="020B0502040204020203" pitchFamily="34" charset="-122"/>
                </a:endParaRPr>
              </a:p>
            </p:txBody>
          </p:sp>
          <p:sp>
            <p:nvSpPr>
              <p:cNvPr id="27" name="矩形 26"/>
              <p:cNvSpPr/>
              <p:nvPr/>
            </p:nvSpPr>
            <p:spPr>
              <a:xfrm>
                <a:off x="16946" y="7490"/>
                <a:ext cx="1568" cy="62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微软雅黑 Light" panose="020B0502040204020203" pitchFamily="34" charset="-122"/>
                    <a:ea typeface="微软雅黑 Light" panose="020B0502040204020203" pitchFamily="34" charset="-122"/>
                  </a:rPr>
                  <a:t>第一层</a:t>
                </a:r>
                <a:endParaRPr lang="zh-CN" altLang="en-US">
                  <a:solidFill>
                    <a:schemeClr val="tx1"/>
                  </a:solidFill>
                  <a:latin typeface="微软雅黑 Light" panose="020B0502040204020203" pitchFamily="34" charset="-122"/>
                  <a:ea typeface="微软雅黑 Light" panose="020B0502040204020203" pitchFamily="34" charset="-122"/>
                </a:endParaRPr>
              </a:p>
            </p:txBody>
          </p:sp>
          <p:cxnSp>
            <p:nvCxnSpPr>
              <p:cNvPr id="28" name="直接箭头连接符 27"/>
              <p:cNvCxnSpPr>
                <a:stCxn id="23" idx="2"/>
                <a:endCxn id="24" idx="0"/>
              </p:cNvCxnSpPr>
              <p:nvPr/>
            </p:nvCxnSpPr>
            <p:spPr>
              <a:xfrm>
                <a:off x="17712" y="3291"/>
                <a:ext cx="0" cy="584"/>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17730" y="4496"/>
                <a:ext cx="0" cy="584"/>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7730" y="5685"/>
                <a:ext cx="0" cy="584"/>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17730" y="6906"/>
                <a:ext cx="0" cy="584"/>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13752" y="2042"/>
              <a:ext cx="1466" cy="628"/>
            </a:xfrm>
            <a:prstGeom prst="rect">
              <a:avLst/>
            </a:prstGeom>
            <a:noFill/>
          </p:spPr>
          <p:txBody>
            <a:bodyPr wrap="square" rtlCol="0">
              <a:spAutoFit/>
            </a:bodyPr>
            <a:lstStyle/>
            <a:p>
              <a:r>
                <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rPr>
                <a:t>主机</a:t>
              </a:r>
              <a:r>
                <a:rPr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A</a:t>
              </a:r>
              <a:endParaRPr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8" name="文本框 7"/>
            <p:cNvSpPr txBox="1"/>
            <p:nvPr/>
          </p:nvSpPr>
          <p:spPr>
            <a:xfrm>
              <a:off x="17372" y="2042"/>
              <a:ext cx="1466" cy="628"/>
            </a:xfrm>
            <a:prstGeom prst="rect">
              <a:avLst/>
            </a:prstGeom>
            <a:noFill/>
          </p:spPr>
          <p:txBody>
            <a:bodyPr wrap="square" rtlCol="0">
              <a:spAutoFit/>
            </a:bodyPr>
            <a:lstStyle/>
            <a:p>
              <a:r>
                <a:rPr lang="zh-CN" altLang="en-US" sz="2000">
                  <a:latin typeface="微软雅黑 Light" panose="020B0502040204020203" pitchFamily="34" charset="-122"/>
                  <a:ea typeface="微软雅黑 Light" panose="020B0502040204020203" pitchFamily="34" charset="-122"/>
                  <a:cs typeface="微软雅黑" panose="020B0503020204020204" pitchFamily="34" charset="-122"/>
                </a:rPr>
                <a:t>主机</a:t>
              </a:r>
              <a:r>
                <a:rPr lang="en-US" altLang="zh-CN" sz="2000">
                  <a:latin typeface="微软雅黑 Light" panose="020B0502040204020203" pitchFamily="34" charset="-122"/>
                  <a:ea typeface="微软雅黑 Light" panose="020B0502040204020203" pitchFamily="34" charset="-122"/>
                  <a:cs typeface="微软雅黑" panose="020B0503020204020204" pitchFamily="34" charset="-122"/>
                </a:rPr>
                <a:t>B</a:t>
              </a:r>
              <a:endParaRPr lang="en-US" altLang="zh-CN" sz="200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9" name="文本框 8"/>
            <p:cNvSpPr txBox="1"/>
            <p:nvPr/>
          </p:nvSpPr>
          <p:spPr>
            <a:xfrm>
              <a:off x="10939" y="3270"/>
              <a:ext cx="2891" cy="582"/>
            </a:xfrm>
            <a:prstGeom prst="rect">
              <a:avLst/>
            </a:prstGeom>
            <a:noFill/>
          </p:spPr>
          <p:txBody>
            <a:bodyPr wrap="square" rtlCol="0">
              <a:spAutoFit/>
            </a:bodyPr>
            <a:lstStyle/>
            <a:p>
              <a:r>
                <a:rPr lang="zh-CN" altLang="en-US" sz="1800" dirty="0">
                  <a:latin typeface="微软雅黑 Light" panose="020B0502040204020203" pitchFamily="34" charset="-122"/>
                  <a:ea typeface="微软雅黑 Light" panose="020B0502040204020203" pitchFamily="34" charset="-122"/>
                  <a:cs typeface="微软雅黑" panose="020B0503020204020204" pitchFamily="34" charset="-122"/>
                </a:rPr>
                <a:t>第四</a:t>
              </a:r>
              <a:r>
                <a:rPr lang="en-US" altLang="zh-CN" sz="1800" dirty="0">
                  <a:latin typeface="微软雅黑 Light" panose="020B0502040204020203" pitchFamily="34" charset="-122"/>
                  <a:ea typeface="微软雅黑 Light" panose="020B0502040204020203" pitchFamily="34" charset="-122"/>
                  <a:cs typeface="微软雅黑" panose="020B0503020204020204" pitchFamily="34" charset="-122"/>
                </a:rPr>
                <a:t>/</a:t>
              </a:r>
              <a:r>
                <a:rPr lang="zh-CN" altLang="en-US" sz="1800" dirty="0">
                  <a:latin typeface="微软雅黑 Light" panose="020B0502040204020203" pitchFamily="34" charset="-122"/>
                  <a:ea typeface="微软雅黑 Light" panose="020B0502040204020203" pitchFamily="34" charset="-122"/>
                  <a:cs typeface="微软雅黑" panose="020B0503020204020204" pitchFamily="34" charset="-122"/>
                </a:rPr>
                <a:t>五层接口</a:t>
              </a:r>
              <a:endParaRPr lang="zh-CN" altLang="en-US" sz="18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10" name="文本框 9"/>
            <p:cNvSpPr txBox="1"/>
            <p:nvPr/>
          </p:nvSpPr>
          <p:spPr>
            <a:xfrm>
              <a:off x="10939" y="4452"/>
              <a:ext cx="2891" cy="628"/>
            </a:xfrm>
            <a:prstGeom prst="rect">
              <a:avLst/>
            </a:prstGeom>
            <a:noFill/>
          </p:spPr>
          <p:txBody>
            <a:bodyPr wrap="square" rtlCol="0">
              <a:spAutoFit/>
            </a:bodyPr>
            <a:lstStyle>
              <a:defPPr>
                <a:defRPr lang="zh-CN"/>
              </a:defPPr>
              <a:lvl1pPr>
                <a:defRPr sz="1800">
                  <a:latin typeface="微软雅黑 Light" panose="020B0502040204020203" pitchFamily="34" charset="-122"/>
                  <a:ea typeface="微软雅黑 Light" panose="020B0502040204020203" pitchFamily="34" charset="-122"/>
                  <a:cs typeface="微软雅黑" panose="020B0503020204020204" pitchFamily="34" charset="-122"/>
                </a:defRPr>
              </a:lvl1pPr>
            </a:lstStyle>
            <a:p>
              <a:r>
                <a:rPr lang="zh-CN" altLang="en-US" dirty="0"/>
                <a:t>第三</a:t>
              </a:r>
              <a:r>
                <a:rPr lang="en-US" altLang="zh-CN" dirty="0"/>
                <a:t>/</a:t>
              </a:r>
              <a:r>
                <a:rPr lang="zh-CN" altLang="en-US" dirty="0"/>
                <a:t>四层接口</a:t>
              </a:r>
              <a:endParaRPr lang="zh-CN" altLang="en-US" dirty="0"/>
            </a:p>
          </p:txBody>
        </p:sp>
        <p:sp>
          <p:nvSpPr>
            <p:cNvPr id="11" name="文本框 10"/>
            <p:cNvSpPr txBox="1"/>
            <p:nvPr/>
          </p:nvSpPr>
          <p:spPr>
            <a:xfrm>
              <a:off x="10939" y="5623"/>
              <a:ext cx="2891" cy="628"/>
            </a:xfrm>
            <a:prstGeom prst="rect">
              <a:avLst/>
            </a:prstGeom>
            <a:noFill/>
          </p:spPr>
          <p:txBody>
            <a:bodyPr wrap="square" rtlCol="0">
              <a:spAutoFit/>
            </a:bodyPr>
            <a:lstStyle>
              <a:defPPr>
                <a:defRPr lang="zh-CN"/>
              </a:defPPr>
              <a:lvl1pPr>
                <a:defRPr sz="1800">
                  <a:latin typeface="微软雅黑 Light" panose="020B0502040204020203" pitchFamily="34" charset="-122"/>
                  <a:ea typeface="微软雅黑 Light" panose="020B0502040204020203" pitchFamily="34" charset="-122"/>
                  <a:cs typeface="微软雅黑" panose="020B0503020204020204" pitchFamily="34" charset="-122"/>
                </a:defRPr>
              </a:lvl1pPr>
            </a:lstStyle>
            <a:p>
              <a:r>
                <a:rPr lang="zh-CN" altLang="en-US" dirty="0"/>
                <a:t>第二</a:t>
              </a:r>
              <a:r>
                <a:rPr lang="en-US" altLang="zh-CN" dirty="0"/>
                <a:t>/</a:t>
              </a:r>
              <a:r>
                <a:rPr lang="zh-CN" altLang="en-US" dirty="0"/>
                <a:t>三层接口</a:t>
              </a:r>
              <a:endParaRPr lang="zh-CN" altLang="en-US" dirty="0"/>
            </a:p>
          </p:txBody>
        </p:sp>
        <p:sp>
          <p:nvSpPr>
            <p:cNvPr id="12" name="文本框 11"/>
            <p:cNvSpPr txBox="1"/>
            <p:nvPr/>
          </p:nvSpPr>
          <p:spPr>
            <a:xfrm>
              <a:off x="10939" y="6862"/>
              <a:ext cx="2891" cy="628"/>
            </a:xfrm>
            <a:prstGeom prst="rect">
              <a:avLst/>
            </a:prstGeom>
            <a:noFill/>
          </p:spPr>
          <p:txBody>
            <a:bodyPr wrap="square" rtlCol="0">
              <a:spAutoFit/>
            </a:bodyPr>
            <a:lstStyle>
              <a:defPPr>
                <a:defRPr lang="zh-CN"/>
              </a:defPPr>
              <a:lvl1pPr>
                <a:defRPr sz="1800">
                  <a:latin typeface="微软雅黑 Light" panose="020B0502040204020203" pitchFamily="34" charset="-122"/>
                  <a:ea typeface="微软雅黑 Light" panose="020B0502040204020203" pitchFamily="34" charset="-122"/>
                  <a:cs typeface="微软雅黑" panose="020B0503020204020204" pitchFamily="34" charset="-122"/>
                </a:defRPr>
              </a:lvl1pPr>
            </a:lstStyle>
            <a:p>
              <a:r>
                <a:rPr lang="zh-CN" altLang="en-US" dirty="0"/>
                <a:t>第一</a:t>
              </a:r>
              <a:r>
                <a:rPr lang="en-US" altLang="zh-CN" dirty="0"/>
                <a:t>/</a:t>
              </a:r>
              <a:r>
                <a:rPr lang="zh-CN" altLang="en-US" dirty="0"/>
                <a:t>二层接口</a:t>
              </a:r>
              <a:endParaRPr lang="zh-CN" altLang="en-US" dirty="0"/>
            </a:p>
          </p:txBody>
        </p:sp>
      </p:grpSp>
      <p:sp>
        <p:nvSpPr>
          <p:cNvPr id="32" name="Line 49"/>
          <p:cNvSpPr>
            <a:spLocks noChangeShapeType="1"/>
          </p:cNvSpPr>
          <p:nvPr/>
        </p:nvSpPr>
        <p:spPr bwMode="auto">
          <a:xfrm flipV="1">
            <a:off x="9339193" y="2815509"/>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33" name="Text Box 73"/>
          <p:cNvSpPr txBox="1">
            <a:spLocks noChangeArrowheads="1"/>
          </p:cNvSpPr>
          <p:nvPr/>
        </p:nvSpPr>
        <p:spPr bwMode="auto">
          <a:xfrm>
            <a:off x="9393806" y="2360874"/>
            <a:ext cx="1093467" cy="4001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1600" dirty="0">
                <a:latin typeface="微软雅黑 Light" panose="020B0502040204020203" pitchFamily="34" charset="-122"/>
                <a:ea typeface="微软雅黑 Light" panose="020B0502040204020203" pitchFamily="34" charset="-122"/>
              </a:rPr>
              <a:t>对等实体</a:t>
            </a:r>
            <a:endParaRPr kumimoji="1" lang="zh-CN" altLang="en-US" sz="1600" dirty="0">
              <a:latin typeface="微软雅黑 Light" panose="020B0502040204020203" pitchFamily="34" charset="-122"/>
              <a:ea typeface="微软雅黑 Light" panose="020B0502040204020203" pitchFamily="34" charset="-122"/>
            </a:endParaRPr>
          </a:p>
        </p:txBody>
      </p:sp>
      <p:sp>
        <p:nvSpPr>
          <p:cNvPr id="34" name="Line 49"/>
          <p:cNvSpPr>
            <a:spLocks noChangeShapeType="1"/>
          </p:cNvSpPr>
          <p:nvPr/>
        </p:nvSpPr>
        <p:spPr bwMode="auto">
          <a:xfrm flipV="1">
            <a:off x="9339193" y="3580685"/>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35" name="Text Box 73"/>
          <p:cNvSpPr txBox="1">
            <a:spLocks noChangeArrowheads="1"/>
          </p:cNvSpPr>
          <p:nvPr/>
        </p:nvSpPr>
        <p:spPr bwMode="auto">
          <a:xfrm>
            <a:off x="9393806" y="3126050"/>
            <a:ext cx="1093467" cy="4001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1600" dirty="0">
                <a:latin typeface="微软雅黑 Light" panose="020B0502040204020203" pitchFamily="34" charset="-122"/>
                <a:ea typeface="微软雅黑 Light" panose="020B0502040204020203" pitchFamily="34" charset="-122"/>
              </a:rPr>
              <a:t>对等实体</a:t>
            </a:r>
            <a:endParaRPr kumimoji="1" lang="zh-CN" altLang="en-US" sz="1600" dirty="0">
              <a:latin typeface="微软雅黑 Light" panose="020B0502040204020203" pitchFamily="34" charset="-122"/>
              <a:ea typeface="微软雅黑 Light" panose="020B0502040204020203" pitchFamily="34" charset="-122"/>
            </a:endParaRPr>
          </a:p>
        </p:txBody>
      </p:sp>
      <p:sp>
        <p:nvSpPr>
          <p:cNvPr id="36" name="Line 49"/>
          <p:cNvSpPr>
            <a:spLocks noChangeShapeType="1"/>
          </p:cNvSpPr>
          <p:nvPr/>
        </p:nvSpPr>
        <p:spPr bwMode="auto">
          <a:xfrm flipV="1">
            <a:off x="9339193" y="4378497"/>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37" name="Text Box 73"/>
          <p:cNvSpPr txBox="1">
            <a:spLocks noChangeArrowheads="1"/>
          </p:cNvSpPr>
          <p:nvPr/>
        </p:nvSpPr>
        <p:spPr bwMode="auto">
          <a:xfrm>
            <a:off x="9393806" y="3923862"/>
            <a:ext cx="1093467" cy="4001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1600" dirty="0">
                <a:latin typeface="微软雅黑 Light" panose="020B0502040204020203" pitchFamily="34" charset="-122"/>
                <a:ea typeface="微软雅黑 Light" panose="020B0502040204020203" pitchFamily="34" charset="-122"/>
              </a:rPr>
              <a:t>对等实体</a:t>
            </a:r>
            <a:endParaRPr kumimoji="1" lang="zh-CN" altLang="en-US" sz="1600" dirty="0">
              <a:latin typeface="微软雅黑 Light" panose="020B0502040204020203" pitchFamily="34" charset="-122"/>
              <a:ea typeface="微软雅黑 Light" panose="020B0502040204020203" pitchFamily="34" charset="-122"/>
            </a:endParaRPr>
          </a:p>
        </p:txBody>
      </p:sp>
      <p:sp>
        <p:nvSpPr>
          <p:cNvPr id="38" name="Line 49"/>
          <p:cNvSpPr>
            <a:spLocks noChangeShapeType="1"/>
          </p:cNvSpPr>
          <p:nvPr/>
        </p:nvSpPr>
        <p:spPr bwMode="auto">
          <a:xfrm flipV="1">
            <a:off x="9339193" y="5104666"/>
            <a:ext cx="1148080" cy="0"/>
          </a:xfrm>
          <a:prstGeom prst="line">
            <a:avLst/>
          </a:prstGeom>
          <a:noFill/>
          <a:ln w="38100">
            <a:solidFill>
              <a:schemeClr val="tx1"/>
            </a:solidFill>
            <a:prstDash val="solid"/>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39" name="Text Box 73"/>
          <p:cNvSpPr txBox="1">
            <a:spLocks noChangeArrowheads="1"/>
          </p:cNvSpPr>
          <p:nvPr/>
        </p:nvSpPr>
        <p:spPr bwMode="auto">
          <a:xfrm>
            <a:off x="9393806" y="4650031"/>
            <a:ext cx="1093467" cy="4001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1600" dirty="0">
                <a:latin typeface="微软雅黑 Light" panose="020B0502040204020203" pitchFamily="34" charset="-122"/>
                <a:ea typeface="微软雅黑 Light" panose="020B0502040204020203" pitchFamily="34" charset="-122"/>
              </a:rPr>
              <a:t>对等实体</a:t>
            </a:r>
            <a:endParaRPr kumimoji="1" lang="zh-CN" altLang="en-US" sz="1600" dirty="0">
              <a:latin typeface="微软雅黑 Light" panose="020B0502040204020203" pitchFamily="34" charset="-122"/>
              <a:ea typeface="微软雅黑 Light" panose="020B0502040204020203" pitchFamily="34" charset="-122"/>
            </a:endParaRPr>
          </a:p>
        </p:txBody>
      </p:sp>
      <p:sp>
        <p:nvSpPr>
          <p:cNvPr id="40" name="Line 49"/>
          <p:cNvSpPr>
            <a:spLocks noChangeShapeType="1"/>
          </p:cNvSpPr>
          <p:nvPr/>
        </p:nvSpPr>
        <p:spPr bwMode="auto">
          <a:xfrm flipV="1">
            <a:off x="9335474" y="1987689"/>
            <a:ext cx="1148080" cy="0"/>
          </a:xfrm>
          <a:prstGeom prst="line">
            <a:avLst/>
          </a:prstGeom>
          <a:noFill/>
          <a:ln w="381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endParaRPr lang="zh-CN" altLang="en-US" sz="1800" b="1">
              <a:latin typeface="+mj-ea"/>
              <a:ea typeface="+mj-ea"/>
            </a:endParaRPr>
          </a:p>
        </p:txBody>
      </p:sp>
      <p:sp>
        <p:nvSpPr>
          <p:cNvPr id="41" name="Text Box 73"/>
          <p:cNvSpPr txBox="1">
            <a:spLocks noChangeArrowheads="1"/>
          </p:cNvSpPr>
          <p:nvPr/>
        </p:nvSpPr>
        <p:spPr bwMode="auto">
          <a:xfrm>
            <a:off x="9390087" y="1533054"/>
            <a:ext cx="1093467" cy="400165"/>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50000"/>
              </a:lnSpc>
              <a:spcBef>
                <a:spcPct val="50000"/>
              </a:spcBef>
            </a:pPr>
            <a:r>
              <a:rPr kumimoji="1" lang="zh-CN" altLang="en-US" sz="1600" dirty="0">
                <a:latin typeface="微软雅黑 Light" panose="020B0502040204020203" pitchFamily="34" charset="-122"/>
                <a:ea typeface="微软雅黑 Light" panose="020B0502040204020203" pitchFamily="34" charset="-122"/>
              </a:rPr>
              <a:t>对等实体</a:t>
            </a:r>
            <a:endParaRPr kumimoji="1" lang="zh-CN" altLang="en-US" sz="16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标准化组织</a:t>
            </a:r>
            <a:endParaRPr lang="zh-CN" altLang="en-US" dirty="0"/>
          </a:p>
        </p:txBody>
      </p:sp>
      <p:sp>
        <p:nvSpPr>
          <p:cNvPr id="3" name="灯片编号占位符 2"/>
          <p:cNvSpPr>
            <a:spLocks noGrp="1"/>
          </p:cNvSpPr>
          <p:nvPr>
            <p:ph type="sldNum" sz="quarter" idx="12"/>
          </p:nvPr>
        </p:nvSpPr>
        <p:spPr/>
        <p:txBody>
          <a:bodyPr/>
          <a:lstStyle/>
          <a:p>
            <a:fld id="{C8BB1146-E542-4D4E-B8E9-6919A11DDD48}" type="slidenum">
              <a:rPr lang="en-US" smtClean="0"/>
            </a:fld>
            <a:endParaRPr lang="en-US"/>
          </a:p>
        </p:txBody>
      </p:sp>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a:stretch>
            <a:fillRect/>
          </a:stretch>
        </p:blipFill>
        <p:spPr>
          <a:xfrm>
            <a:off x="10754483" y="4989809"/>
            <a:ext cx="806545" cy="328204"/>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7954275" y="4870066"/>
            <a:ext cx="1125688" cy="567690"/>
          </a:xfrm>
          <a:prstGeom prst="rect">
            <a:avLst/>
          </a:prstGeom>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a:off x="9440091" y="4989809"/>
            <a:ext cx="754426" cy="328204"/>
          </a:xfrm>
          <a:prstGeom prst="rect">
            <a:avLst/>
          </a:prstGeom>
        </p:spPr>
      </p:pic>
      <p:pic>
        <p:nvPicPr>
          <p:cNvPr id="8" name="Picture 2" descr="https://gimg2.baidu.com/image_search/src=http%3A%2F%2Fnews.itunes123.com%2Fuploadfiles%2Fd0d472e7394e037a1af9808734298458.jpg&amp;refer=http%3A%2F%2Fnews.itunes123.com&amp;app=2002&amp;size=f9999,10000&amp;q=a80&amp;n=0&amp;g=0n&amp;fmt=jpeg?sec=1632986924&amp;t=e0e006972dccec067e16cf4bae057b0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4813" y="3525739"/>
            <a:ext cx="984612" cy="483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gimg2.baidu.com/image_search/src=http%3A%2F%2Fwww.ispsd2018.com%2Fimages%2Fieee_logo_lblue.png&amp;refer=http%3A%2F%2Fwww.ispsd2018.com&amp;app=2002&amp;size=f9999,10000&amp;q=a80&amp;n=0&amp;g=0n&amp;fmt=jpeg?sec=1632987227&amp;t=06ebfeaeaa96b5cce23e9ee80ecf04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88075" y="3617557"/>
            <a:ext cx="984612" cy="3282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gimg2.baidu.com/image_search/src=http%3A%2F%2Fwww.iot-online.com%2Fuploads%2Fallimg%2F170119%2F13493LL0_0.jpg%3Fx-oss-process%3Dimage%2Fresize%2Cm_fill%2Cw_1200%2Ch_0&amp;refer=http%3A%2F%2Fwww.iot-online.com&amp;app=2002&amp;size=f9999,10000&amp;q=a80&amp;n=0&amp;g=0n&amp;fmt=jpeg?sec=1632987272&amp;t=e5de5f1a8a8f5ba5e95e85cee8f9add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94059" y="3617557"/>
            <a:ext cx="984612" cy="3282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gimg2.baidu.com/image_search/src=http%3A%2F%2F5b0988e595225.cdn.sohucs.com%2Fimages%2F20180129%2F85ef1ce6778a4619afe2689c313d4f88.jpeg&amp;refer=http%3A%2F%2F5b0988e595225.cdn.sohucs.com&amp;app=2002&amp;size=f9999,10000&amp;q=a80&amp;n=0&amp;g=0n&amp;fmt=jpeg?sec=1632987326&amp;t=2f678e94259d9b36b7bc0b43fdadfc0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02211" y="1971936"/>
            <a:ext cx="1395853" cy="8432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gimg2.baidu.com/image_search/src=http%3A%2F%2Ftz.img.dns4.cn%2Fpic%2F164619%2Fp3%2F20161116112222_4926_zs_sy.jpg&amp;refer=http%3A%2F%2Ftz.img.dns4.cn&amp;app=2002&amp;size=f9999,10000&amp;q=a80&amp;n=0&amp;g=0n&amp;fmt=jpeg?sec=1632987356&amp;t=e7a46c54666862911199643450c2239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74675" y="1971936"/>
            <a:ext cx="932596" cy="7588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https://gimg2.baidu.com/image_search/src=http%3A%2F%2Fwww.cerz8.com%2Fuploads%2Fallimg%2F191221%2F1-191221093Q9143.jpg&amp;refer=http%3A%2F%2Fwww.cerz8.com&amp;app=2002&amp;size=f9999,10000&amp;q=a80&amp;n=0&amp;g=0n&amp;fmt=jpeg?sec=1632987383&amp;t=5b6c269a610670aabfa02577e824649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49375" y="1971936"/>
            <a:ext cx="984613" cy="75887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表格 13"/>
          <p:cNvGraphicFramePr>
            <a:graphicFrameLocks noGrp="1"/>
          </p:cNvGraphicFramePr>
          <p:nvPr/>
        </p:nvGraphicFramePr>
        <p:xfrm>
          <a:off x="727125" y="1176143"/>
          <a:ext cx="6985046" cy="5004014"/>
        </p:xfrm>
        <a:graphic>
          <a:graphicData uri="http://schemas.openxmlformats.org/drawingml/2006/table">
            <a:tbl>
              <a:tblPr firstRow="1" firstCol="1" bandRow="1"/>
              <a:tblGrid>
                <a:gridCol w="948565"/>
                <a:gridCol w="2688771"/>
                <a:gridCol w="3347710"/>
              </a:tblGrid>
              <a:tr h="595873">
                <a:tc gridSpan="2">
                  <a:txBody>
                    <a:bodyPr/>
                    <a:lstStyle/>
                    <a:p>
                      <a:pPr algn="ctr">
                        <a:spcAft>
                          <a:spcPts val="0"/>
                        </a:spcAft>
                      </a:pPr>
                      <a:r>
                        <a:rPr kumimoji="0" lang="zh-CN" altLang="en-US" sz="2000" b="1" i="0" u="none" strike="noStrike" kern="1200" cap="none" spc="0" normalizeH="0" baseline="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标准组织</a:t>
                      </a:r>
                      <a:endParaRPr kumimoji="0" lang="zh-CN" altLang="en-US" sz="2000" b="1" i="0" u="none" strike="noStrike" kern="1200" cap="none" spc="0" normalizeH="0" baseline="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a:txBody>
                  <a:tcPr marL="68580" marR="68580" marT="144000" marB="72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FF">
                        <a:alpha val="9000"/>
                      </a:srgbClr>
                    </a:solidFill>
                  </a:tcPr>
                </a:tc>
                <a:tc hMerge="1">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kumimoji="0" lang="en-US" sz="2000" b="1" i="0" u="none" strike="noStrike" kern="1200" cap="none" spc="0" normalizeH="0" baseline="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 </a:t>
                      </a:r>
                      <a:r>
                        <a:rPr kumimoji="0" lang="zh-CN" altLang="en-US" sz="2000" b="1" i="0" u="none" strike="noStrike" kern="1200" cap="none" spc="0" normalizeH="0" baseline="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在数据通信领域的主要工作</a:t>
                      </a:r>
                      <a:endParaRPr kumimoji="0" lang="zh-CN" altLang="en-US" sz="2000" b="1" i="0" u="none" strike="noStrike" kern="1200" cap="none" spc="0" normalizeH="0" baseline="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a:txBody>
                  <a:tcPr marL="68580" marR="68580" marT="144000" marB="72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FF">
                        <a:alpha val="9000"/>
                      </a:srgbClr>
                    </a:solidFill>
                  </a:tcPr>
                </a:tc>
              </a:tr>
              <a:tr h="416772">
                <a:tc gridSpan="3">
                  <a:txBody>
                    <a:bodyPr/>
                    <a:lstStyle/>
                    <a:p>
                      <a:pPr marL="0" marR="0" lvl="0" indent="0" algn="l" defTabSz="914400" rtl="0" eaLnBrk="1" fontAlgn="auto" latinLnBrk="0" hangingPunct="1">
                        <a:lnSpc>
                          <a:spcPts val="2800"/>
                        </a:lnSpc>
                        <a:spcBef>
                          <a:spcPts val="600"/>
                        </a:spcBef>
                        <a:spcAft>
                          <a:spcPts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cs typeface="+mn-cs"/>
                        </a:rPr>
                        <a:t>三大官方国际标准组织</a:t>
                      </a:r>
                      <a:endParaRPr lang="zh-CN" sz="1050" kern="100" dirty="0">
                        <a:solidFill>
                          <a:srgbClr val="002060"/>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321960">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ITU-T</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国际电信联盟</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电信业务 </a:t>
                      </a:r>
                      <a:r>
                        <a:rPr kumimoji="0" lang="en-US" altLang="zh-CN"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IP </a:t>
                      </a:r>
                      <a:r>
                        <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化、物联网</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3348">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ISO</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国际标准组织</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网络互联模型</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4843">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IEC</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国际电工委员会</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机械电气接口和互换性</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6960">
                <a:tc gridSpan="3">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2000" b="1"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cs typeface="+mn-cs"/>
                        </a:rPr>
                        <a:t>三大民间国际标准组织</a:t>
                      </a:r>
                      <a:r>
                        <a:rPr lang="en-US" sz="1050" kern="100" dirty="0">
                          <a:solidFill>
                            <a:srgbClr val="002060"/>
                          </a:solidFill>
                          <a:effectLst/>
                          <a:latin typeface="微软雅黑 Light" panose="020B0502040204020203" pitchFamily="34" charset="-122"/>
                          <a:ea typeface="微软雅黑 Light" panose="020B0502040204020203" pitchFamily="34" charset="-122"/>
                          <a:cs typeface="Times New Roman" panose="02020603050405020304" pitchFamily="18" charset="0"/>
                        </a:rPr>
                        <a:t> </a:t>
                      </a:r>
                      <a:endParaRPr lang="zh-CN" sz="1050" kern="100" dirty="0">
                        <a:solidFill>
                          <a:srgbClr val="002060"/>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396100">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IETF</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互联网工程任务组</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1" indent="0" algn="l" defTabSz="914400" rtl="0" eaLnBrk="1" fontAlgn="auto" latinLnBrk="0" hangingPunct="1">
                        <a:lnSpc>
                          <a:spcPts val="2800"/>
                        </a:lnSpc>
                        <a:spcBef>
                          <a:spcPts val="0"/>
                        </a:spcBef>
                        <a:spcAft>
                          <a:spcPts val="0"/>
                        </a:spcAft>
                        <a:buClrTx/>
                        <a:buSzTx/>
                        <a:buFontTx/>
                        <a:buNone/>
                        <a:defRPr/>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网络互联协议，标准主导者</a:t>
                      </a:r>
                      <a:endPar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822">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IEEE</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电气与电子工程师协会</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en-US" altLang="zh-CN"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Ethernet</a:t>
                      </a:r>
                      <a:r>
                        <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a:t>
                      </a:r>
                      <a:r>
                        <a:rPr kumimoji="0" lang="en-US" altLang="zh-CN"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WLAN</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9326">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3GPP</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第三代合作伙伴计划</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无线</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IP</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3453">
                <a:tc gridSpan="3">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2000" b="1" i="0" u="none" strike="noStrike" kern="1200" cap="none" spc="0" normalizeH="0" baseline="0" noProof="0" dirty="0">
                          <a:ln>
                            <a:noFill/>
                          </a:ln>
                          <a:solidFill>
                            <a:srgbClr val="002060"/>
                          </a:solidFill>
                          <a:effectLst/>
                          <a:uLnTx/>
                          <a:uFillTx/>
                          <a:latin typeface="微软雅黑 Light" panose="020B0502040204020203" pitchFamily="34" charset="-122"/>
                          <a:ea typeface="微软雅黑 Light" panose="020B0502040204020203" pitchFamily="34" charset="-122"/>
                          <a:cs typeface="+mn-cs"/>
                        </a:rPr>
                        <a:t>三大区域性标准组织</a:t>
                      </a:r>
                      <a:endParaRPr lang="zh-CN" sz="1050" kern="100" dirty="0">
                        <a:solidFill>
                          <a:srgbClr val="002060"/>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370515">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CCSA</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中国通信标准协会</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设备形态、接口、标准支持</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7831">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ETSI</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欧洲电信标准化协会</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mn-cs"/>
                        </a:rPr>
                        <a:t>宽带接入、终端</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211">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ANSI</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美国国家标准局</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美国标准审批</a:t>
                      </a:r>
                      <a:endParaRPr lang="zh-CN" sz="1050" kern="1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dirty="0"/>
              <a:t>计算机网络基本概念</a:t>
            </a:r>
            <a:endParaRPr lang="zh-CN" altLang="en-US" dirty="0"/>
          </a:p>
        </p:txBody>
      </p:sp>
      <p:sp>
        <p:nvSpPr>
          <p:cNvPr id="3" name="内容占位符 2"/>
          <p:cNvSpPr>
            <a:spLocks noGrp="1"/>
          </p:cNvSpPr>
          <p:nvPr>
            <p:ph idx="1"/>
          </p:nvPr>
        </p:nvSpPr>
        <p:spPr/>
        <p:txBody>
          <a:bodyPr/>
          <a:lstStyle/>
          <a:p>
            <a:pPr eaLnBrk="1" hangingPunct="1"/>
            <a:r>
              <a:rPr lang="zh-CN" altLang="en-US" dirty="0">
                <a:latin typeface="宋体" panose="02010600030101010101" pitchFamily="2" charset="-122"/>
              </a:rPr>
              <a:t>计算机网络</a:t>
            </a:r>
            <a:endParaRPr lang="zh-CN" altLang="en-US" dirty="0">
              <a:latin typeface="宋体" panose="02010600030101010101" pitchFamily="2" charset="-122"/>
            </a:endParaRPr>
          </a:p>
          <a:p>
            <a:pPr lvl="1" eaLnBrk="1" hangingPunct="1"/>
            <a:r>
              <a:rPr lang="zh-CN" altLang="en-US" dirty="0"/>
              <a:t>计算机技术和通信技术相结合的产物</a:t>
            </a:r>
            <a:endParaRPr lang="zh-CN" altLang="en-US" dirty="0"/>
          </a:p>
          <a:p>
            <a:pPr lvl="1" eaLnBrk="1" hangingPunct="1"/>
            <a:r>
              <a:rPr lang="zh-CN" altLang="en-US" dirty="0"/>
              <a:t>独立自治、相互连接的计算机集合</a:t>
            </a:r>
            <a:endParaRPr lang="zh-CN" altLang="en-US" dirty="0">
              <a:latin typeface="宋体" panose="02010600030101010101" pitchFamily="2" charset="-122"/>
              <a:sym typeface="ZapfDingbats" pitchFamily="82" charset="2"/>
            </a:endParaRPr>
          </a:p>
          <a:p>
            <a:pPr eaLnBrk="1" hangingPunct="1"/>
            <a:r>
              <a:rPr lang="zh-CN" altLang="en-US" dirty="0">
                <a:latin typeface="宋体" panose="02010600030101010101" pitchFamily="2" charset="-122"/>
              </a:rPr>
              <a:t>将处于不同位置且有着相对独立功能的计算机，通过通信技术连接成为一个网络系统</a:t>
            </a:r>
            <a:endParaRPr lang="zh-CN" altLang="en-US" dirty="0">
              <a:latin typeface="宋体" panose="02010600030101010101" pitchFamily="2" charset="-122"/>
            </a:endParaRPr>
          </a:p>
          <a:p>
            <a:pPr eaLnBrk="1" hangingPunct="1"/>
            <a:r>
              <a:rPr lang="zh-CN" altLang="en-US" dirty="0">
                <a:latin typeface="宋体" panose="02010600030101010101" pitchFamily="2" charset="-122"/>
              </a:rPr>
              <a:t>使计算机与计算机之间在遵循相应协议和通信架构基础上，进行数据交互和信息共享</a:t>
            </a:r>
            <a:endParaRPr lang="zh-CN" altLang="en-US" dirty="0">
              <a:latin typeface="宋体" panose="02010600030101010101" pitchFamily="2" charset="-122"/>
            </a:endParaRPr>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grpSp>
        <p:nvGrpSpPr>
          <p:cNvPr id="30" name="组合 29"/>
          <p:cNvGrpSpPr/>
          <p:nvPr/>
        </p:nvGrpSpPr>
        <p:grpSpPr>
          <a:xfrm>
            <a:off x="3791744" y="4437112"/>
            <a:ext cx="4276393" cy="1817509"/>
            <a:chOff x="3647728" y="4423192"/>
            <a:chExt cx="4276393" cy="1817509"/>
          </a:xfrm>
        </p:grpSpPr>
        <p:pic>
          <p:nvPicPr>
            <p:cNvPr id="5" name="图形 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47728" y="5733256"/>
              <a:ext cx="459969" cy="348262"/>
            </a:xfrm>
            <a:prstGeom prst="rect">
              <a:avLst/>
            </a:prstGeom>
          </p:spPr>
        </p:pic>
        <p:pic>
          <p:nvPicPr>
            <p:cNvPr id="6" name="图形 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67808" y="4437112"/>
              <a:ext cx="459969" cy="348262"/>
            </a:xfrm>
            <a:prstGeom prst="rect">
              <a:avLst/>
            </a:prstGeom>
          </p:spPr>
        </p:pic>
        <p:pic>
          <p:nvPicPr>
            <p:cNvPr id="7" name="图形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36031" y="5892439"/>
              <a:ext cx="459969" cy="348262"/>
            </a:xfrm>
            <a:prstGeom prst="rect">
              <a:avLst/>
            </a:prstGeom>
          </p:spPr>
        </p:pic>
        <p:pic>
          <p:nvPicPr>
            <p:cNvPr id="8" name="图形 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312024" y="4423192"/>
              <a:ext cx="459969" cy="348262"/>
            </a:xfrm>
            <a:prstGeom prst="rect">
              <a:avLst/>
            </a:prstGeom>
          </p:spPr>
        </p:pic>
        <p:pic>
          <p:nvPicPr>
            <p:cNvPr id="9" name="图形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464152" y="5301208"/>
              <a:ext cx="459969" cy="348262"/>
            </a:xfrm>
            <a:prstGeom prst="rect">
              <a:avLst/>
            </a:prstGeom>
          </p:spPr>
        </p:pic>
        <p:cxnSp>
          <p:nvCxnSpPr>
            <p:cNvPr id="11" name="直接连接符 10"/>
            <p:cNvCxnSpPr>
              <a:endCxn id="5" idx="0"/>
            </p:cNvCxnSpPr>
            <p:nvPr/>
          </p:nvCxnSpPr>
          <p:spPr bwMode="auto">
            <a:xfrm flipH="1">
              <a:off x="3877713" y="4785374"/>
              <a:ext cx="720079" cy="947882"/>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 name="直接连接符 11"/>
            <p:cNvCxnSpPr>
              <a:stCxn id="6" idx="2"/>
              <a:endCxn id="7" idx="0"/>
            </p:cNvCxnSpPr>
            <p:nvPr/>
          </p:nvCxnSpPr>
          <p:spPr bwMode="auto">
            <a:xfrm>
              <a:off x="4597793" y="4785374"/>
              <a:ext cx="1268223" cy="1107065"/>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 name="直接连接符 14"/>
            <p:cNvCxnSpPr>
              <a:endCxn id="8" idx="1"/>
            </p:cNvCxnSpPr>
            <p:nvPr/>
          </p:nvCxnSpPr>
          <p:spPr bwMode="auto">
            <a:xfrm flipV="1">
              <a:off x="4878845" y="4597323"/>
              <a:ext cx="1433179" cy="1392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8" name="直接连接符 17"/>
            <p:cNvCxnSpPr>
              <a:stCxn id="9" idx="1"/>
              <a:endCxn id="8" idx="2"/>
            </p:cNvCxnSpPr>
            <p:nvPr/>
          </p:nvCxnSpPr>
          <p:spPr bwMode="auto">
            <a:xfrm flipH="1" flipV="1">
              <a:off x="6542009" y="4771454"/>
              <a:ext cx="922143" cy="703885"/>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直接连接符 20"/>
            <p:cNvCxnSpPr>
              <a:stCxn id="9" idx="2"/>
              <a:endCxn id="7" idx="3"/>
            </p:cNvCxnSpPr>
            <p:nvPr/>
          </p:nvCxnSpPr>
          <p:spPr bwMode="auto">
            <a:xfrm flipH="1">
              <a:off x="6096000" y="5649470"/>
              <a:ext cx="1598137" cy="417100"/>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4" name="直接连接符 23"/>
            <p:cNvCxnSpPr>
              <a:stCxn id="7" idx="1"/>
              <a:endCxn id="5" idx="3"/>
            </p:cNvCxnSpPr>
            <p:nvPr/>
          </p:nvCxnSpPr>
          <p:spPr bwMode="auto">
            <a:xfrm flipH="1" flipV="1">
              <a:off x="4107697" y="5907387"/>
              <a:ext cx="1528334" cy="159183"/>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7" name="直接连接符 26"/>
            <p:cNvCxnSpPr>
              <a:stCxn id="8" idx="2"/>
              <a:endCxn id="7" idx="0"/>
            </p:cNvCxnSpPr>
            <p:nvPr/>
          </p:nvCxnSpPr>
          <p:spPr bwMode="auto">
            <a:xfrm flipH="1">
              <a:off x="5866016" y="4771454"/>
              <a:ext cx="675993" cy="1120985"/>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sym typeface="+mn-ea"/>
              </a:rPr>
              <a:t>OSI</a:t>
            </a:r>
            <a:r>
              <a:rPr lang="zh-CN" altLang="en-US">
                <a:sym typeface="+mn-ea"/>
              </a:rPr>
              <a:t>参考模型</a:t>
            </a:r>
            <a:endParaRPr lang="zh-CN" altLang="en-US" dirty="0"/>
          </a:p>
        </p:txBody>
      </p:sp>
      <p:sp>
        <p:nvSpPr>
          <p:cNvPr id="3" name="内容占位符 2"/>
          <p:cNvSpPr>
            <a:spLocks noGrp="1"/>
          </p:cNvSpPr>
          <p:nvPr>
            <p:ph idx="1"/>
          </p:nvPr>
        </p:nvSpPr>
        <p:spPr/>
        <p:txBody>
          <a:bodyPr/>
          <a:lstStyle/>
          <a:p>
            <a:r>
              <a:rPr lang="en-US" altLang="zh-CN" dirty="0"/>
              <a:t>OSI</a:t>
            </a:r>
            <a:r>
              <a:rPr lang="zh-CN" altLang="en-US" dirty="0"/>
              <a:t>参考模型</a:t>
            </a:r>
            <a:endParaRPr lang="en-US" altLang="zh-CN" dirty="0"/>
          </a:p>
          <a:p>
            <a:pPr lvl="1"/>
            <a:r>
              <a:rPr lang="zh-CN" altLang="en-US" dirty="0"/>
              <a:t>国际标准组织</a:t>
            </a:r>
            <a:r>
              <a:rPr lang="en-US" altLang="zh-CN" dirty="0"/>
              <a:t>1984</a:t>
            </a:r>
            <a:r>
              <a:rPr lang="zh-CN" altLang="en-US" dirty="0"/>
              <a:t>年制定了开放系统互连参考模型</a:t>
            </a:r>
            <a:r>
              <a:rPr lang="en-US" altLang="zh-CN" dirty="0"/>
              <a:t>OSI</a:t>
            </a:r>
            <a:endParaRPr lang="en-US" altLang="zh-CN" dirty="0"/>
          </a:p>
          <a:p>
            <a:r>
              <a:rPr lang="zh-CN" altLang="en-US" dirty="0"/>
              <a:t>模型的作用：解决网络之间不能兼容和不能通信的问题</a:t>
            </a:r>
            <a:endParaRPr lang="zh-CN" altLang="en-US" dirty="0"/>
          </a:p>
          <a:p>
            <a:r>
              <a:rPr lang="zh-CN" altLang="en-US" dirty="0"/>
              <a:t>模型的内容：分</a:t>
            </a:r>
            <a:r>
              <a:rPr lang="en-US" altLang="zh-CN" dirty="0"/>
              <a:t>7</a:t>
            </a:r>
            <a:r>
              <a:rPr lang="zh-CN" altLang="en-US" dirty="0"/>
              <a:t>个层次，每层解决一个问题 ，共同描述计算机通信的过程</a:t>
            </a:r>
            <a:endParaRPr lang="zh-CN" altLang="en-US" dirty="0"/>
          </a:p>
          <a:p>
            <a:pPr lvl="1"/>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latin typeface="+mn-ea"/>
                <a:ea typeface="+mn-ea"/>
              </a:rPr>
              <a:t>OSI</a:t>
            </a:r>
            <a:r>
              <a:rPr lang="zh-CN" altLang="en-US" sz="3200" dirty="0">
                <a:latin typeface="+mn-ea"/>
                <a:ea typeface="+mn-ea"/>
              </a:rPr>
              <a:t>参考模型</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12" name="Rectangle 11"/>
          <p:cNvSpPr>
            <a:spLocks noChangeArrowheads="1"/>
          </p:cNvSpPr>
          <p:nvPr/>
        </p:nvSpPr>
        <p:spPr bwMode="auto">
          <a:xfrm>
            <a:off x="2279651" y="4419601"/>
            <a:ext cx="1584325" cy="54927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数据链路层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13" name="Rectangle 12"/>
          <p:cNvSpPr>
            <a:spLocks noChangeArrowheads="1"/>
          </p:cNvSpPr>
          <p:nvPr/>
        </p:nvSpPr>
        <p:spPr bwMode="auto">
          <a:xfrm>
            <a:off x="2279651" y="5070475"/>
            <a:ext cx="1584325" cy="547688"/>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物理层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14" name="Rectangle 13"/>
          <p:cNvSpPr>
            <a:spLocks noChangeArrowheads="1"/>
          </p:cNvSpPr>
          <p:nvPr/>
        </p:nvSpPr>
        <p:spPr bwMode="auto">
          <a:xfrm>
            <a:off x="2279651" y="3773489"/>
            <a:ext cx="1584325" cy="54927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网络层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15" name="Rectangle 14"/>
          <p:cNvSpPr>
            <a:spLocks noChangeArrowheads="1"/>
          </p:cNvSpPr>
          <p:nvPr/>
        </p:nvSpPr>
        <p:spPr bwMode="auto">
          <a:xfrm>
            <a:off x="2279651" y="3124200"/>
            <a:ext cx="1584325" cy="547688"/>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传输层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16" name="Rectangle 15"/>
          <p:cNvSpPr>
            <a:spLocks noChangeArrowheads="1"/>
          </p:cNvSpPr>
          <p:nvPr/>
        </p:nvSpPr>
        <p:spPr bwMode="auto">
          <a:xfrm>
            <a:off x="2279651" y="2459039"/>
            <a:ext cx="1584325" cy="547687"/>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会话层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17" name="Rectangle 16"/>
          <p:cNvSpPr>
            <a:spLocks noChangeArrowheads="1"/>
          </p:cNvSpPr>
          <p:nvPr/>
        </p:nvSpPr>
        <p:spPr bwMode="auto">
          <a:xfrm>
            <a:off x="2279651" y="1806575"/>
            <a:ext cx="1584325" cy="547688"/>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表示层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18" name="Rectangle 17"/>
          <p:cNvSpPr>
            <a:spLocks noChangeArrowheads="1"/>
          </p:cNvSpPr>
          <p:nvPr/>
        </p:nvSpPr>
        <p:spPr bwMode="auto">
          <a:xfrm>
            <a:off x="2279651" y="1154114"/>
            <a:ext cx="1584325" cy="547687"/>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应用层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19" name="Rectangle 18"/>
          <p:cNvSpPr>
            <a:spLocks noChangeArrowheads="1"/>
          </p:cNvSpPr>
          <p:nvPr/>
        </p:nvSpPr>
        <p:spPr bwMode="auto">
          <a:xfrm>
            <a:off x="5303839" y="4419601"/>
            <a:ext cx="1584325" cy="549275"/>
          </a:xfrm>
          <a:prstGeom prst="rect">
            <a:avLst/>
          </a:prstGeom>
          <a:solidFill>
            <a:srgbClr val="00B0F0"/>
          </a:solidFill>
          <a:ln w="9525" algn="ctr">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数据链路层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20" name="Rectangle 19"/>
          <p:cNvSpPr>
            <a:spLocks noChangeArrowheads="1"/>
          </p:cNvSpPr>
          <p:nvPr/>
        </p:nvSpPr>
        <p:spPr bwMode="auto">
          <a:xfrm>
            <a:off x="5303839" y="5070475"/>
            <a:ext cx="1584325" cy="547688"/>
          </a:xfrm>
          <a:prstGeom prst="rect">
            <a:avLst/>
          </a:prstGeom>
          <a:solidFill>
            <a:srgbClr val="00B0F0"/>
          </a:solidFill>
          <a:ln w="9525" algn="ctr">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物理层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21" name="Rectangle 20"/>
          <p:cNvSpPr>
            <a:spLocks noChangeArrowheads="1"/>
          </p:cNvSpPr>
          <p:nvPr/>
        </p:nvSpPr>
        <p:spPr bwMode="auto">
          <a:xfrm>
            <a:off x="5303839" y="3773489"/>
            <a:ext cx="1584325" cy="549275"/>
          </a:xfrm>
          <a:prstGeom prst="rect">
            <a:avLst/>
          </a:prstGeom>
          <a:solidFill>
            <a:srgbClr val="00B0F0"/>
          </a:solidFill>
          <a:ln w="9525" algn="ctr">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网络层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22" name="Line 21"/>
          <p:cNvSpPr>
            <a:spLocks noChangeShapeType="1"/>
          </p:cNvSpPr>
          <p:nvPr/>
        </p:nvSpPr>
        <p:spPr bwMode="auto">
          <a:xfrm>
            <a:off x="3863976" y="1428750"/>
            <a:ext cx="4392613" cy="0"/>
          </a:xfrm>
          <a:prstGeom prst="line">
            <a:avLst/>
          </a:prstGeom>
          <a:noFill/>
          <a:ln w="38100">
            <a:solidFill>
              <a:schemeClr val="tx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endParaRPr>
          </a:p>
        </p:txBody>
      </p:sp>
      <p:sp>
        <p:nvSpPr>
          <p:cNvPr id="23" name="Line 22"/>
          <p:cNvSpPr>
            <a:spLocks noChangeShapeType="1"/>
          </p:cNvSpPr>
          <p:nvPr/>
        </p:nvSpPr>
        <p:spPr bwMode="auto">
          <a:xfrm>
            <a:off x="3863976" y="2081213"/>
            <a:ext cx="4392613" cy="0"/>
          </a:xfrm>
          <a:prstGeom prst="line">
            <a:avLst/>
          </a:prstGeom>
          <a:noFill/>
          <a:ln w="38100">
            <a:solidFill>
              <a:schemeClr val="tx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endParaRPr>
          </a:p>
        </p:txBody>
      </p:sp>
      <p:sp>
        <p:nvSpPr>
          <p:cNvPr id="24" name="Line 23"/>
          <p:cNvSpPr>
            <a:spLocks noChangeShapeType="1"/>
          </p:cNvSpPr>
          <p:nvPr/>
        </p:nvSpPr>
        <p:spPr bwMode="auto">
          <a:xfrm>
            <a:off x="3863976" y="2733675"/>
            <a:ext cx="4392613" cy="0"/>
          </a:xfrm>
          <a:prstGeom prst="line">
            <a:avLst/>
          </a:prstGeom>
          <a:noFill/>
          <a:ln w="38100">
            <a:solidFill>
              <a:schemeClr val="tx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endParaRPr>
          </a:p>
        </p:txBody>
      </p:sp>
      <p:sp>
        <p:nvSpPr>
          <p:cNvPr id="25" name="Line 24"/>
          <p:cNvSpPr>
            <a:spLocks noChangeShapeType="1"/>
          </p:cNvSpPr>
          <p:nvPr/>
        </p:nvSpPr>
        <p:spPr bwMode="auto">
          <a:xfrm>
            <a:off x="3863976" y="3398838"/>
            <a:ext cx="4392613" cy="0"/>
          </a:xfrm>
          <a:prstGeom prst="line">
            <a:avLst/>
          </a:prstGeom>
          <a:noFill/>
          <a:ln w="38100">
            <a:solidFill>
              <a:schemeClr val="tx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endParaRPr>
          </a:p>
        </p:txBody>
      </p:sp>
      <p:sp>
        <p:nvSpPr>
          <p:cNvPr id="26" name="Line 25"/>
          <p:cNvSpPr>
            <a:spLocks noChangeShapeType="1"/>
          </p:cNvSpPr>
          <p:nvPr/>
        </p:nvSpPr>
        <p:spPr bwMode="auto">
          <a:xfrm>
            <a:off x="3863976" y="4049713"/>
            <a:ext cx="1368425" cy="0"/>
          </a:xfrm>
          <a:prstGeom prst="line">
            <a:avLst/>
          </a:prstGeom>
          <a:noFill/>
          <a:ln w="38100">
            <a:solidFill>
              <a:schemeClr val="tx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endParaRPr>
          </a:p>
        </p:txBody>
      </p:sp>
      <p:sp>
        <p:nvSpPr>
          <p:cNvPr id="27" name="Line 26"/>
          <p:cNvSpPr>
            <a:spLocks noChangeShapeType="1"/>
          </p:cNvSpPr>
          <p:nvPr/>
        </p:nvSpPr>
        <p:spPr bwMode="auto">
          <a:xfrm>
            <a:off x="3863976" y="4694238"/>
            <a:ext cx="1368425" cy="0"/>
          </a:xfrm>
          <a:prstGeom prst="line">
            <a:avLst/>
          </a:prstGeom>
          <a:noFill/>
          <a:ln w="38100">
            <a:solidFill>
              <a:schemeClr val="tx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微软雅黑 Light" panose="020B0502040204020203" pitchFamily="34" charset="-122"/>
              <a:ea typeface="微软雅黑 Light" panose="020B0502040204020203" pitchFamily="34" charset="-122"/>
            </a:endParaRPr>
          </a:p>
        </p:txBody>
      </p:sp>
      <p:sp>
        <p:nvSpPr>
          <p:cNvPr id="28" name="Line 27"/>
          <p:cNvSpPr>
            <a:spLocks noChangeShapeType="1"/>
          </p:cNvSpPr>
          <p:nvPr/>
        </p:nvSpPr>
        <p:spPr bwMode="auto">
          <a:xfrm>
            <a:off x="3863976" y="5345113"/>
            <a:ext cx="1368425" cy="0"/>
          </a:xfrm>
          <a:prstGeom prst="line">
            <a:avLst/>
          </a:prstGeom>
          <a:noFill/>
          <a:ln w="38100">
            <a:solidFill>
              <a:srgbClr val="00206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endParaRPr>
          </a:p>
        </p:txBody>
      </p:sp>
      <p:sp>
        <p:nvSpPr>
          <p:cNvPr id="29" name="Line 28"/>
          <p:cNvSpPr>
            <a:spLocks noChangeShapeType="1"/>
          </p:cNvSpPr>
          <p:nvPr/>
        </p:nvSpPr>
        <p:spPr bwMode="auto">
          <a:xfrm>
            <a:off x="6888164" y="4049713"/>
            <a:ext cx="1368425" cy="0"/>
          </a:xfrm>
          <a:prstGeom prst="line">
            <a:avLst/>
          </a:prstGeom>
          <a:noFill/>
          <a:ln w="38100">
            <a:solidFill>
              <a:schemeClr val="tx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endParaRPr>
          </a:p>
        </p:txBody>
      </p:sp>
      <p:sp>
        <p:nvSpPr>
          <p:cNvPr id="30" name="Line 29"/>
          <p:cNvSpPr>
            <a:spLocks noChangeShapeType="1"/>
          </p:cNvSpPr>
          <p:nvPr/>
        </p:nvSpPr>
        <p:spPr bwMode="auto">
          <a:xfrm>
            <a:off x="6888164" y="4694238"/>
            <a:ext cx="1368425" cy="0"/>
          </a:xfrm>
          <a:prstGeom prst="line">
            <a:avLst/>
          </a:prstGeom>
          <a:noFill/>
          <a:ln w="38100">
            <a:solidFill>
              <a:schemeClr val="tx2"/>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微软雅黑 Light" panose="020B0502040204020203" pitchFamily="34" charset="-122"/>
              <a:ea typeface="微软雅黑 Light" panose="020B0502040204020203" pitchFamily="34" charset="-122"/>
            </a:endParaRPr>
          </a:p>
        </p:txBody>
      </p:sp>
      <p:sp>
        <p:nvSpPr>
          <p:cNvPr id="31" name="Line 30"/>
          <p:cNvSpPr>
            <a:spLocks noChangeShapeType="1"/>
          </p:cNvSpPr>
          <p:nvPr/>
        </p:nvSpPr>
        <p:spPr bwMode="auto">
          <a:xfrm>
            <a:off x="6888164" y="5345113"/>
            <a:ext cx="1368425" cy="0"/>
          </a:xfrm>
          <a:prstGeom prst="line">
            <a:avLst/>
          </a:prstGeom>
          <a:noFill/>
          <a:ln w="38100">
            <a:solidFill>
              <a:srgbClr val="00206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微软雅黑 Light" panose="020B0502040204020203" pitchFamily="34" charset="-122"/>
              <a:ea typeface="微软雅黑 Light" panose="020B0502040204020203" pitchFamily="34" charset="-122"/>
            </a:endParaRPr>
          </a:p>
        </p:txBody>
      </p:sp>
      <p:sp>
        <p:nvSpPr>
          <p:cNvPr id="32" name="Text Box 31"/>
          <p:cNvSpPr txBox="1">
            <a:spLocks noChangeArrowheads="1"/>
          </p:cNvSpPr>
          <p:nvPr/>
        </p:nvSpPr>
        <p:spPr bwMode="auto">
          <a:xfrm>
            <a:off x="2619375" y="5772151"/>
            <a:ext cx="8130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rPr>
              <a:t>主机</a:t>
            </a:r>
            <a:r>
              <a:rPr kumimoji="0" lang="en-US" altLang="zh-CN" sz="18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rPr>
              <a:t>A</a:t>
            </a:r>
            <a:endParaRPr kumimoji="0" lang="en-US" altLang="zh-CN" sz="18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endParaRPr>
          </a:p>
        </p:txBody>
      </p:sp>
      <p:sp>
        <p:nvSpPr>
          <p:cNvPr id="33" name="Text Box 32"/>
          <p:cNvSpPr txBox="1">
            <a:spLocks noChangeArrowheads="1"/>
          </p:cNvSpPr>
          <p:nvPr/>
        </p:nvSpPr>
        <p:spPr bwMode="auto">
          <a:xfrm>
            <a:off x="5589588" y="5767389"/>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rPr>
              <a:t>中间节点</a:t>
            </a:r>
            <a:endParaRPr kumimoji="0" lang="zh-CN" altLang="en-US" sz="18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endParaRPr>
          </a:p>
        </p:txBody>
      </p:sp>
      <p:sp>
        <p:nvSpPr>
          <p:cNvPr id="34" name="Text Box 33"/>
          <p:cNvSpPr txBox="1">
            <a:spLocks noChangeArrowheads="1"/>
          </p:cNvSpPr>
          <p:nvPr/>
        </p:nvSpPr>
        <p:spPr bwMode="auto">
          <a:xfrm>
            <a:off x="8758238" y="5770564"/>
            <a:ext cx="8002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rPr>
              <a:t>主机</a:t>
            </a:r>
            <a:r>
              <a:rPr kumimoji="0" lang="en-US" altLang="zh-CN" sz="18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rPr>
              <a:t>B</a:t>
            </a:r>
            <a:endParaRPr kumimoji="0" lang="en-US" altLang="zh-CN" sz="18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endParaRPr>
          </a:p>
        </p:txBody>
      </p:sp>
      <p:sp>
        <p:nvSpPr>
          <p:cNvPr id="35" name="Rectangle 11"/>
          <p:cNvSpPr>
            <a:spLocks noChangeArrowheads="1"/>
          </p:cNvSpPr>
          <p:nvPr/>
        </p:nvSpPr>
        <p:spPr bwMode="auto">
          <a:xfrm>
            <a:off x="8328026" y="4452430"/>
            <a:ext cx="1584325" cy="54927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数据链路层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36" name="Rectangle 12"/>
          <p:cNvSpPr>
            <a:spLocks noChangeArrowheads="1"/>
          </p:cNvSpPr>
          <p:nvPr/>
        </p:nvSpPr>
        <p:spPr bwMode="auto">
          <a:xfrm>
            <a:off x="8328026" y="5103304"/>
            <a:ext cx="1584325" cy="547688"/>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物理层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37" name="Rectangle 13"/>
          <p:cNvSpPr>
            <a:spLocks noChangeArrowheads="1"/>
          </p:cNvSpPr>
          <p:nvPr/>
        </p:nvSpPr>
        <p:spPr bwMode="auto">
          <a:xfrm>
            <a:off x="8328026" y="3806318"/>
            <a:ext cx="1584325" cy="54927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网络层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38" name="Rectangle 14"/>
          <p:cNvSpPr>
            <a:spLocks noChangeArrowheads="1"/>
          </p:cNvSpPr>
          <p:nvPr/>
        </p:nvSpPr>
        <p:spPr bwMode="auto">
          <a:xfrm>
            <a:off x="8328026" y="3157029"/>
            <a:ext cx="1584325" cy="547688"/>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传输层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39" name="Rectangle 15"/>
          <p:cNvSpPr>
            <a:spLocks noChangeArrowheads="1"/>
          </p:cNvSpPr>
          <p:nvPr/>
        </p:nvSpPr>
        <p:spPr bwMode="auto">
          <a:xfrm>
            <a:off x="8328026" y="2491868"/>
            <a:ext cx="1584325" cy="547687"/>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会话层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40" name="Rectangle 16"/>
          <p:cNvSpPr>
            <a:spLocks noChangeArrowheads="1"/>
          </p:cNvSpPr>
          <p:nvPr/>
        </p:nvSpPr>
        <p:spPr bwMode="auto">
          <a:xfrm>
            <a:off x="8328026" y="1839404"/>
            <a:ext cx="1584325" cy="547688"/>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表示层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41" name="Rectangle 17"/>
          <p:cNvSpPr>
            <a:spLocks noChangeArrowheads="1"/>
          </p:cNvSpPr>
          <p:nvPr/>
        </p:nvSpPr>
        <p:spPr bwMode="auto">
          <a:xfrm>
            <a:off x="8328026" y="1186943"/>
            <a:ext cx="1584325" cy="547687"/>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rPr>
              <a:t>应用层</a:t>
            </a:r>
            <a:endParaRPr kumimoji="0" lang="zh-CN" altLang="en-US" sz="16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60399" y="0"/>
            <a:ext cx="10858501" cy="1028700"/>
          </a:xfrm>
        </p:spPr>
        <p:txBody>
          <a:bodyPr>
            <a:normAutofit/>
          </a:bodyPr>
          <a:lstStyle/>
          <a:p>
            <a:r>
              <a:rPr lang="en-US" altLang="zh-CN" sz="3200" dirty="0">
                <a:latin typeface="+mn-ea"/>
                <a:ea typeface="+mn-ea"/>
              </a:rPr>
              <a:t>OSI </a:t>
            </a:r>
            <a:r>
              <a:rPr lang="zh-CN" altLang="en-US" sz="3200" dirty="0">
                <a:latin typeface="+mn-ea"/>
                <a:ea typeface="+mn-ea"/>
              </a:rPr>
              <a:t>参考模型</a:t>
            </a:r>
            <a:r>
              <a:rPr lang="en-US" altLang="zh-CN" sz="3200" dirty="0">
                <a:latin typeface="+mn-ea"/>
                <a:ea typeface="+mn-ea"/>
              </a:rPr>
              <a:t>—7</a:t>
            </a:r>
            <a:r>
              <a:rPr lang="zh-CN" altLang="en-US" sz="3200" dirty="0">
                <a:latin typeface="+mn-ea"/>
                <a:ea typeface="+mn-ea"/>
              </a:rPr>
              <a:t>层模型</a:t>
            </a:r>
            <a:endParaRPr lang="zh-CN" altLang="en-US" sz="3200" dirty="0">
              <a:latin typeface="+mn-ea"/>
              <a:ea typeface="+mn-ea"/>
            </a:endParaRPr>
          </a:p>
        </p:txBody>
      </p:sp>
      <p:sp>
        <p:nvSpPr>
          <p:cNvPr id="3" name="标题 1"/>
          <p:cNvSpPr txBox="1"/>
          <p:nvPr/>
        </p:nvSpPr>
        <p:spPr>
          <a:xfrm>
            <a:off x="431800" y="71438"/>
            <a:ext cx="11328400" cy="76517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dirty="0"/>
          </a:p>
        </p:txBody>
      </p:sp>
      <p:graphicFrame>
        <p:nvGraphicFramePr>
          <p:cNvPr id="6" name="Group 221"/>
          <p:cNvGraphicFramePr/>
          <p:nvPr/>
        </p:nvGraphicFramePr>
        <p:xfrm>
          <a:off x="1487488" y="1412776"/>
          <a:ext cx="8716123" cy="3539850"/>
        </p:xfrm>
        <a:graphic>
          <a:graphicData uri="http://schemas.openxmlformats.org/drawingml/2006/table">
            <a:tbl>
              <a:tblPr/>
              <a:tblGrid>
                <a:gridCol w="1528322"/>
                <a:gridCol w="2173687"/>
                <a:gridCol w="5014114"/>
              </a:tblGrid>
              <a:tr h="504056">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7</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应用层</a:t>
                      </a: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应用程序的网络业务</a:t>
                      </a: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056">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6</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表示层</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数据表达</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9193">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5</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会话层</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主机间通信</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2573">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4</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传输层</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端到端的连接可靠性</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6692">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3</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网络层</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地址和最佳路径</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3377">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2</a:t>
                      </a:r>
                      <a:endParaRPr kumimoji="0" lang="en-US" altLang="zh-CN"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数据链路层</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访问介质</a:t>
                      </a:r>
                      <a:endParaRPr kumimoji="0" lang="zh-CN" altLang="en-US" sz="2000" b="0" i="0" u="none" strike="noStrike" cap="none" normalizeH="0" baseline="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9903">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1</a:t>
                      </a:r>
                      <a:endPar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物理层</a:t>
                      </a:r>
                      <a:endPar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rgbClr val="C80000"/>
                        </a:buClr>
                        <a:buSzPct val="8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rgbClr val="00C800"/>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00C8"/>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7F00"/>
                        </a:buClr>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80000"/>
                        </a:buClr>
                        <a:buSzPct val="80000"/>
                        <a:buFont typeface="Wingdings" panose="05000000000000000000" pitchFamily="2" charset="2"/>
                        <a:buNone/>
                      </a:pP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二进制传输</a:t>
                      </a: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a:t>
                      </a:r>
                      <a:r>
                        <a:rPr kumimoji="0" lang="zh-CN" altLang="en-US"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导线、连接器、电压速率等</a:t>
                      </a:r>
                      <a:r>
                        <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rPr>
                        <a:t>)</a:t>
                      </a:r>
                      <a:endParaRPr kumimoji="0" lang="en-US" altLang="zh-CN" sz="2000" b="0" i="0" u="none" strike="noStrike" cap="none" normalizeH="0" baseline="0" dirty="0">
                        <a:ln>
                          <a:noFill/>
                        </a:ln>
                        <a:solidFill>
                          <a:schemeClr val="tx1"/>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T="45726" marB="4572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灯片编号占位符 3"/>
          <p:cNvSpPr>
            <a:spLocks noGrp="1"/>
          </p:cNvSpPr>
          <p:nvPr>
            <p:ph type="sldNum" sz="quarter" idx="12"/>
          </p:nvPr>
        </p:nvSpPr>
        <p:spPr>
          <a:xfrm>
            <a:off x="10848528" y="6453336"/>
            <a:ext cx="1188956" cy="252266"/>
          </a:xfrm>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物理层</a:t>
            </a:r>
            <a:r>
              <a:rPr lang="en-US" altLang="zh-CN" dirty="0">
                <a:ea typeface="黑体" panose="02010609060101010101" pitchFamily="49" charset="-122"/>
              </a:rPr>
              <a:t>(Physical Layer)</a:t>
            </a:r>
            <a:endParaRPr lang="zh-CN" altLang="en-US" dirty="0"/>
          </a:p>
        </p:txBody>
      </p:sp>
      <p:sp>
        <p:nvSpPr>
          <p:cNvPr id="3" name="内容占位符 2"/>
          <p:cNvSpPr>
            <a:spLocks noGrp="1"/>
          </p:cNvSpPr>
          <p:nvPr>
            <p:ph idx="1"/>
          </p:nvPr>
        </p:nvSpPr>
        <p:spPr/>
        <p:txBody>
          <a:bodyPr/>
          <a:lstStyle/>
          <a:p>
            <a:pPr eaLnBrk="1" hangingPunct="1"/>
            <a:r>
              <a:rPr lang="zh-CN" altLang="en-US" dirty="0"/>
              <a:t>负责如何将计算机连接到通信媒体上</a:t>
            </a:r>
            <a:endParaRPr lang="zh-CN" altLang="en-US" dirty="0"/>
          </a:p>
          <a:p>
            <a:pPr eaLnBrk="1" hangingPunct="1"/>
            <a:r>
              <a:rPr lang="zh-CN" altLang="en-US" dirty="0"/>
              <a:t>数据单位：比特</a:t>
            </a:r>
            <a:r>
              <a:rPr lang="en-US" altLang="zh-CN" dirty="0"/>
              <a:t>(Bit)</a:t>
            </a:r>
            <a:endParaRPr lang="en-US" altLang="zh-CN" dirty="0"/>
          </a:p>
          <a:p>
            <a:pPr eaLnBrk="1" hangingPunct="1"/>
            <a:r>
              <a:rPr lang="zh-CN" altLang="en-US" dirty="0"/>
              <a:t>规定了如下</a:t>
            </a:r>
            <a:r>
              <a:rPr lang="en-US" altLang="zh-CN" dirty="0"/>
              <a:t>4</a:t>
            </a:r>
            <a:r>
              <a:rPr lang="zh-CN" altLang="en-US" dirty="0"/>
              <a:t>个特性：</a:t>
            </a:r>
            <a:endParaRPr lang="zh-CN" altLang="en-US" dirty="0"/>
          </a:p>
          <a:p>
            <a:pPr lvl="1" eaLnBrk="1" hangingPunct="1"/>
            <a:r>
              <a:rPr lang="zh-CN" altLang="en-US" dirty="0"/>
              <a:t>机械特性：定义连接头、机械尺寸、通信媒体等</a:t>
            </a:r>
            <a:endParaRPr lang="zh-CN" altLang="en-US" dirty="0"/>
          </a:p>
          <a:p>
            <a:pPr lvl="1" eaLnBrk="1" hangingPunct="1"/>
            <a:r>
              <a:rPr lang="zh-CN" altLang="en-US" dirty="0"/>
              <a:t>电气特性：信号电平、编码、数据传输率</a:t>
            </a:r>
            <a:endParaRPr lang="zh-CN" altLang="en-US" dirty="0"/>
          </a:p>
          <a:p>
            <a:pPr lvl="1" eaLnBrk="1" hangingPunct="1"/>
            <a:r>
              <a:rPr lang="zh-CN" altLang="en-US" dirty="0"/>
              <a:t>功能特性：信号之间的关系、数据线、控制线等</a:t>
            </a:r>
            <a:endParaRPr lang="zh-CN" altLang="en-US" dirty="0"/>
          </a:p>
          <a:p>
            <a:pPr lvl="1" eaLnBrk="1" hangingPunct="1"/>
            <a:r>
              <a:rPr lang="zh-CN" altLang="en-US" dirty="0"/>
              <a:t>规程特性：数据交换的控制步骤</a:t>
            </a:r>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数据链路层</a:t>
            </a:r>
            <a:r>
              <a:rPr lang="en-US" altLang="zh-CN" dirty="0">
                <a:ea typeface="黑体" panose="02010609060101010101" pitchFamily="49" charset="-122"/>
              </a:rPr>
              <a:t>(Data-Link Layer)</a:t>
            </a:r>
            <a:endParaRPr lang="zh-CN" altLang="en-US" dirty="0"/>
          </a:p>
        </p:txBody>
      </p:sp>
      <p:sp>
        <p:nvSpPr>
          <p:cNvPr id="3" name="内容占位符 2"/>
          <p:cNvSpPr>
            <a:spLocks noGrp="1"/>
          </p:cNvSpPr>
          <p:nvPr>
            <p:ph idx="1"/>
          </p:nvPr>
        </p:nvSpPr>
        <p:spPr/>
        <p:txBody>
          <a:bodyPr/>
          <a:lstStyle/>
          <a:p>
            <a:pPr eaLnBrk="1" hangingPunct="1"/>
            <a:r>
              <a:rPr lang="zh-CN" altLang="en-US" dirty="0"/>
              <a:t>数据链路层处理相邻节点的数据传输</a:t>
            </a:r>
            <a:endParaRPr lang="zh-CN" altLang="en-US" dirty="0"/>
          </a:p>
          <a:p>
            <a:pPr eaLnBrk="1" hangingPunct="1"/>
            <a:r>
              <a:rPr lang="zh-CN" altLang="en-US" dirty="0"/>
              <a:t>数据单元：帧</a:t>
            </a:r>
            <a:r>
              <a:rPr lang="en-US" altLang="zh-CN" dirty="0"/>
              <a:t>(Frame)</a:t>
            </a:r>
            <a:endParaRPr lang="en-US" altLang="zh-CN" dirty="0"/>
          </a:p>
          <a:p>
            <a:pPr eaLnBrk="1" hangingPunct="1"/>
            <a:r>
              <a:rPr lang="zh-CN" altLang="en-US" dirty="0"/>
              <a:t>功能：</a:t>
            </a:r>
            <a:endParaRPr lang="zh-CN" altLang="en-US" dirty="0"/>
          </a:p>
          <a:p>
            <a:pPr lvl="1" eaLnBrk="1" hangingPunct="1"/>
            <a:r>
              <a:rPr lang="zh-CN" altLang="en-US" dirty="0"/>
              <a:t>分帧、排序</a:t>
            </a:r>
            <a:endParaRPr lang="zh-CN" altLang="en-US" dirty="0"/>
          </a:p>
          <a:p>
            <a:pPr lvl="1" eaLnBrk="1" hangingPunct="1"/>
            <a:r>
              <a:rPr lang="zh-CN" altLang="en-US" dirty="0"/>
              <a:t>差错控制：为上层提供可靠链路</a:t>
            </a:r>
            <a:endParaRPr lang="zh-CN" altLang="en-US" dirty="0"/>
          </a:p>
          <a:p>
            <a:pPr lvl="1" eaLnBrk="1" hangingPunct="1"/>
            <a:r>
              <a:rPr lang="zh-CN" altLang="en-US" dirty="0"/>
              <a:t>流量控制：处理输入数据的速率</a:t>
            </a:r>
            <a:endParaRPr lang="zh-CN" altLang="en-US" dirty="0"/>
          </a:p>
          <a:p>
            <a:pPr lvl="1" eaLnBrk="1" hangingPunct="1"/>
            <a:r>
              <a:rPr lang="zh-CN" altLang="en-US" dirty="0"/>
              <a:t>链路管理：链路的建立，维持，拆除</a:t>
            </a:r>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网络层</a:t>
            </a:r>
            <a:r>
              <a:rPr lang="en-US" altLang="zh-CN" dirty="0">
                <a:ea typeface="黑体" panose="02010609060101010101" pitchFamily="49" charset="-122"/>
              </a:rPr>
              <a:t>(Network Layer)</a:t>
            </a:r>
            <a:endParaRPr lang="zh-CN" altLang="en-US" dirty="0"/>
          </a:p>
        </p:txBody>
      </p:sp>
      <p:sp>
        <p:nvSpPr>
          <p:cNvPr id="3" name="内容占位符 2"/>
          <p:cNvSpPr>
            <a:spLocks noGrp="1"/>
          </p:cNvSpPr>
          <p:nvPr>
            <p:ph idx="1"/>
          </p:nvPr>
        </p:nvSpPr>
        <p:spPr/>
        <p:txBody>
          <a:bodyPr/>
          <a:lstStyle/>
          <a:p>
            <a:pPr eaLnBrk="1" hangingPunct="1"/>
            <a:r>
              <a:rPr lang="zh-CN" altLang="en-US" dirty="0"/>
              <a:t>任务：</a:t>
            </a:r>
            <a:endParaRPr lang="zh-CN" altLang="en-US" dirty="0"/>
          </a:p>
          <a:p>
            <a:pPr lvl="1" eaLnBrk="1" hangingPunct="1"/>
            <a:r>
              <a:rPr lang="zh-CN" altLang="en-US" dirty="0"/>
              <a:t>路由选择</a:t>
            </a:r>
            <a:endParaRPr lang="zh-CN" altLang="en-US" dirty="0"/>
          </a:p>
          <a:p>
            <a:pPr lvl="1" eaLnBrk="1" hangingPunct="1"/>
            <a:r>
              <a:rPr lang="zh-CN" altLang="en-US" dirty="0"/>
              <a:t>拥塞控制</a:t>
            </a:r>
            <a:endParaRPr lang="zh-CN" altLang="en-US" dirty="0"/>
          </a:p>
          <a:p>
            <a:pPr lvl="1" eaLnBrk="1" hangingPunct="1"/>
            <a:r>
              <a:rPr lang="zh-CN" altLang="en-US" dirty="0"/>
              <a:t>网际互连</a:t>
            </a:r>
            <a:endParaRPr lang="zh-CN" altLang="en-US" dirty="0"/>
          </a:p>
          <a:p>
            <a:pPr eaLnBrk="1" hangingPunct="1"/>
            <a:r>
              <a:rPr lang="zh-CN" altLang="en-US" dirty="0"/>
              <a:t>网络层处理任意节点的数据传输</a:t>
            </a:r>
            <a:endParaRPr lang="en-US" altLang="zh-CN" dirty="0"/>
          </a:p>
          <a:p>
            <a:pPr eaLnBrk="1" hangingPunct="1"/>
            <a:r>
              <a:rPr lang="zh-CN" altLang="en-US" dirty="0"/>
              <a:t>信息单位：分组</a:t>
            </a:r>
            <a:r>
              <a:rPr lang="en-US" altLang="zh-CN" dirty="0"/>
              <a:t>(Packet)</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传输层</a:t>
            </a:r>
            <a:r>
              <a:rPr lang="en-US" altLang="zh-CN" dirty="0">
                <a:ea typeface="黑体" panose="02010609060101010101" pitchFamily="49" charset="-122"/>
              </a:rPr>
              <a:t>(Transport Layer)</a:t>
            </a:r>
            <a:endParaRPr lang="zh-CN" altLang="en-US" dirty="0"/>
          </a:p>
        </p:txBody>
      </p:sp>
      <p:sp>
        <p:nvSpPr>
          <p:cNvPr id="3" name="内容占位符 2"/>
          <p:cNvSpPr>
            <a:spLocks noGrp="1"/>
          </p:cNvSpPr>
          <p:nvPr>
            <p:ph idx="1"/>
          </p:nvPr>
        </p:nvSpPr>
        <p:spPr/>
        <p:txBody>
          <a:bodyPr/>
          <a:lstStyle/>
          <a:p>
            <a:pPr eaLnBrk="1" hangingPunct="1"/>
            <a:r>
              <a:rPr lang="zh-CN" altLang="en-US" dirty="0"/>
              <a:t>端到端的通信，把数据可靠的从一端用户进程送到另一端用户进程</a:t>
            </a:r>
            <a:endParaRPr lang="en-US" altLang="zh-CN" dirty="0"/>
          </a:p>
          <a:p>
            <a:pPr eaLnBrk="1" hangingPunct="1"/>
            <a:r>
              <a:rPr lang="zh-CN" altLang="en-US" dirty="0"/>
              <a:t>任务</a:t>
            </a:r>
            <a:r>
              <a:rPr lang="en-US" altLang="zh-CN" dirty="0"/>
              <a:t>:</a:t>
            </a:r>
            <a:endParaRPr lang="en-US" altLang="zh-CN" dirty="0"/>
          </a:p>
          <a:p>
            <a:pPr lvl="1" eaLnBrk="1" hangingPunct="1"/>
            <a:r>
              <a:rPr lang="zh-CN" altLang="en-US" dirty="0"/>
              <a:t>端到端的流量控制</a:t>
            </a:r>
            <a:endParaRPr lang="zh-CN" altLang="en-US" dirty="0"/>
          </a:p>
          <a:p>
            <a:pPr lvl="1" eaLnBrk="1" hangingPunct="1"/>
            <a:r>
              <a:rPr lang="zh-CN" altLang="en-US" dirty="0"/>
              <a:t>端到端的差错控制</a:t>
            </a:r>
            <a:endParaRPr lang="zh-CN" altLang="en-US" dirty="0"/>
          </a:p>
          <a:p>
            <a:pPr eaLnBrk="1" hangingPunct="1"/>
            <a:r>
              <a:rPr lang="zh-CN" altLang="en-US" dirty="0"/>
              <a:t>信息单元：报文</a:t>
            </a:r>
            <a:r>
              <a:rPr lang="en-US" altLang="zh-CN" dirty="0"/>
              <a:t>(Message)</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会话层</a:t>
            </a:r>
            <a:r>
              <a:rPr lang="en-US" altLang="zh-CN" dirty="0">
                <a:ea typeface="黑体" panose="02010609060101010101" pitchFamily="49" charset="-122"/>
              </a:rPr>
              <a:t>(Session Layer)</a:t>
            </a:r>
            <a:endParaRPr lang="zh-CN" altLang="en-US" dirty="0"/>
          </a:p>
        </p:txBody>
      </p:sp>
      <p:sp>
        <p:nvSpPr>
          <p:cNvPr id="3" name="内容占位符 2"/>
          <p:cNvSpPr>
            <a:spLocks noGrp="1"/>
          </p:cNvSpPr>
          <p:nvPr>
            <p:ph idx="1"/>
          </p:nvPr>
        </p:nvSpPr>
        <p:spPr/>
        <p:txBody>
          <a:bodyPr/>
          <a:lstStyle/>
          <a:p>
            <a:r>
              <a:rPr lang="zh-CN" altLang="en-US" dirty="0"/>
              <a:t>两个计算机上的用户进程建立连接</a:t>
            </a:r>
            <a:endParaRPr lang="en-US" altLang="zh-CN" dirty="0"/>
          </a:p>
          <a:p>
            <a:r>
              <a:rPr lang="zh-CN" altLang="en-US" dirty="0"/>
              <a:t>双方互相确认身份</a:t>
            </a:r>
            <a:endParaRPr lang="en-US" altLang="zh-CN" dirty="0"/>
          </a:p>
          <a:p>
            <a:r>
              <a:rPr lang="zh-CN" altLang="en-US" dirty="0"/>
              <a:t>协商会话连接的细节</a:t>
            </a:r>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表示层</a:t>
            </a:r>
            <a:r>
              <a:rPr lang="en-US" altLang="zh-CN" dirty="0">
                <a:ea typeface="黑体" panose="02010609060101010101" pitchFamily="49" charset="-122"/>
              </a:rPr>
              <a:t>(Presentation Layer)</a:t>
            </a:r>
            <a:endParaRPr lang="zh-CN" altLang="en-US" dirty="0"/>
          </a:p>
        </p:txBody>
      </p:sp>
      <p:sp>
        <p:nvSpPr>
          <p:cNvPr id="3" name="内容占位符 2"/>
          <p:cNvSpPr>
            <a:spLocks noGrp="1"/>
          </p:cNvSpPr>
          <p:nvPr>
            <p:ph idx="1"/>
          </p:nvPr>
        </p:nvSpPr>
        <p:spPr/>
        <p:txBody>
          <a:bodyPr/>
          <a:lstStyle/>
          <a:p>
            <a:pPr eaLnBrk="1" hangingPunct="1"/>
            <a:r>
              <a:rPr lang="zh-CN" altLang="en-US" dirty="0"/>
              <a:t>解决用户信息的语法问题</a:t>
            </a:r>
            <a:endParaRPr lang="en-US" altLang="zh-CN" dirty="0"/>
          </a:p>
          <a:p>
            <a:pPr eaLnBrk="1" hangingPunct="1"/>
            <a:r>
              <a:rPr lang="zh-CN" altLang="en-US" dirty="0"/>
              <a:t>对用户数据进行翻译、编码和</a:t>
            </a:r>
            <a:r>
              <a:rPr lang="zh-CN" altLang="en-US" dirty="0"/>
              <a:t>变换</a:t>
            </a:r>
            <a:endParaRPr lang="zh-CN" altLang="en-US" dirty="0"/>
          </a:p>
          <a:p>
            <a:pPr eaLnBrk="1" hangingPunct="1"/>
            <a:r>
              <a:rPr lang="zh-CN" altLang="en-US" dirty="0"/>
              <a:t>典型例子：用一种标准方法对数据进行编码</a:t>
            </a:r>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应用层</a:t>
            </a:r>
            <a:r>
              <a:rPr lang="en-US" altLang="zh-CN" dirty="0">
                <a:ea typeface="黑体" panose="02010609060101010101" pitchFamily="49" charset="-122"/>
              </a:rPr>
              <a:t>(Application Layer)</a:t>
            </a:r>
            <a:endParaRPr lang="zh-CN" altLang="en-US" dirty="0"/>
          </a:p>
        </p:txBody>
      </p:sp>
      <p:sp>
        <p:nvSpPr>
          <p:cNvPr id="3" name="内容占位符 2"/>
          <p:cNvSpPr>
            <a:spLocks noGrp="1"/>
          </p:cNvSpPr>
          <p:nvPr>
            <p:ph idx="1"/>
          </p:nvPr>
        </p:nvSpPr>
        <p:spPr/>
        <p:txBody>
          <a:bodyPr/>
          <a:lstStyle/>
          <a:p>
            <a:r>
              <a:rPr lang="zh-CN" altLang="en-US" dirty="0"/>
              <a:t>处理用户的数据和信息</a:t>
            </a:r>
            <a:endParaRPr lang="en-US" altLang="zh-CN" dirty="0"/>
          </a:p>
          <a:p>
            <a:r>
              <a:rPr lang="zh-CN" altLang="en-US" dirty="0"/>
              <a:t>完成用户所希望的实际任务</a:t>
            </a:r>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我们身边的网络：校园网</a:t>
            </a:r>
            <a:endParaRPr lang="zh-CN" altLang="en-US" dirty="0"/>
          </a:p>
        </p:txBody>
      </p:sp>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a:p>
        </p:txBody>
      </p:sp>
      <p:pic>
        <p:nvPicPr>
          <p:cNvPr id="4" name="Picture 20" descr="图片798"/>
          <p:cNvPicPr>
            <a:picLocks noChangeAspect="1" noChangeArrowheads="1"/>
          </p:cNvPicPr>
          <p:nvPr/>
        </p:nvPicPr>
        <p:blipFill>
          <a:blip r:embed="rId1" cstate="print">
            <a:duotone>
              <a:prstClr val="black"/>
              <a:srgbClr val="FFFFFF">
                <a:tint val="45000"/>
                <a:satMod val="400000"/>
              </a:srgbClr>
            </a:duotone>
            <a:extLst>
              <a:ext uri="{BEBA8EAE-BF5A-486C-A8C5-ECC9F3942E4B}">
                <a14:imgProps xmlns:a14="http://schemas.microsoft.com/office/drawing/2010/main">
                  <a14:imgLayer r:embed="rId2">
                    <a14:imgEffect>
                      <a14:saturation sat="400000"/>
                    </a14:imgEffect>
                  </a14:imgLayer>
                </a14:imgProps>
              </a:ext>
            </a:extLst>
          </a:blip>
          <a:srcRect/>
          <a:stretch>
            <a:fillRect/>
          </a:stretch>
        </p:blipFill>
        <p:spPr bwMode="auto">
          <a:xfrm>
            <a:off x="5563511" y="4394905"/>
            <a:ext cx="815922" cy="369814"/>
          </a:xfrm>
          <a:prstGeom prst="rect">
            <a:avLst/>
          </a:prstGeom>
          <a:noFill/>
        </p:spPr>
      </p:pic>
      <p:sp>
        <p:nvSpPr>
          <p:cNvPr id="5" name="梯形 26"/>
          <p:cNvSpPr/>
          <p:nvPr/>
        </p:nvSpPr>
        <p:spPr>
          <a:xfrm rot="16200000" flipH="1">
            <a:off x="-105525" y="1763710"/>
            <a:ext cx="3810274" cy="2253023"/>
          </a:xfrm>
          <a:custGeom>
            <a:avLst/>
            <a:gdLst>
              <a:gd name="connsiteX0" fmla="*/ 0 w 3767045"/>
              <a:gd name="connsiteY0" fmla="*/ 8582741 h 8582741"/>
              <a:gd name="connsiteX1" fmla="*/ 1282227 w 3767045"/>
              <a:gd name="connsiteY1" fmla="*/ 0 h 8582741"/>
              <a:gd name="connsiteX2" fmla="*/ 2484818 w 3767045"/>
              <a:gd name="connsiteY2" fmla="*/ 0 h 8582741"/>
              <a:gd name="connsiteX3" fmla="*/ 3767045 w 3767045"/>
              <a:gd name="connsiteY3" fmla="*/ 8582741 h 8582741"/>
              <a:gd name="connsiteX4" fmla="*/ 0 w 3767045"/>
              <a:gd name="connsiteY4" fmla="*/ 8582741 h 8582741"/>
              <a:gd name="connsiteX0-1" fmla="*/ 0 w 3767045"/>
              <a:gd name="connsiteY0-2" fmla="*/ 8621652 h 8621652"/>
              <a:gd name="connsiteX1-3" fmla="*/ 455376 w 3767045"/>
              <a:gd name="connsiteY1-4" fmla="*/ 0 h 8621652"/>
              <a:gd name="connsiteX2-5" fmla="*/ 2484818 w 3767045"/>
              <a:gd name="connsiteY2-6" fmla="*/ 38911 h 8621652"/>
              <a:gd name="connsiteX3-7" fmla="*/ 3767045 w 3767045"/>
              <a:gd name="connsiteY3-8" fmla="*/ 8621652 h 8621652"/>
              <a:gd name="connsiteX4-9" fmla="*/ 0 w 3767045"/>
              <a:gd name="connsiteY4-10" fmla="*/ 8621652 h 8621652"/>
              <a:gd name="connsiteX0-11" fmla="*/ 0 w 3767045"/>
              <a:gd name="connsiteY0-12" fmla="*/ 8621652 h 8621652"/>
              <a:gd name="connsiteX1-13" fmla="*/ 455376 w 3767045"/>
              <a:gd name="connsiteY1-14" fmla="*/ 0 h 8621652"/>
              <a:gd name="connsiteX2-15" fmla="*/ 1599603 w 3767045"/>
              <a:gd name="connsiteY2-16" fmla="*/ 9726 h 8621652"/>
              <a:gd name="connsiteX3-17" fmla="*/ 3767045 w 3767045"/>
              <a:gd name="connsiteY3-18" fmla="*/ 8621652 h 8621652"/>
              <a:gd name="connsiteX4-19" fmla="*/ 0 w 3767045"/>
              <a:gd name="connsiteY4-20" fmla="*/ 8621652 h 8621652"/>
              <a:gd name="connsiteX0-21" fmla="*/ 0 w 3767045"/>
              <a:gd name="connsiteY0-22" fmla="*/ 8621652 h 8621652"/>
              <a:gd name="connsiteX1-23" fmla="*/ 455376 w 3767045"/>
              <a:gd name="connsiteY1-24" fmla="*/ 0 h 8621652"/>
              <a:gd name="connsiteX2-25" fmla="*/ 1599604 w 3767045"/>
              <a:gd name="connsiteY2-26" fmla="*/ 9726 h 8621652"/>
              <a:gd name="connsiteX3-27" fmla="*/ 3767045 w 3767045"/>
              <a:gd name="connsiteY3-28" fmla="*/ 8621652 h 8621652"/>
              <a:gd name="connsiteX4-29" fmla="*/ 0 w 3767045"/>
              <a:gd name="connsiteY4-30" fmla="*/ 8621652 h 8621652"/>
              <a:gd name="connsiteX0-31" fmla="*/ 0 w 3767045"/>
              <a:gd name="connsiteY0-32" fmla="*/ 8641112 h 8641112"/>
              <a:gd name="connsiteX1-33" fmla="*/ 455376 w 3767045"/>
              <a:gd name="connsiteY1-34" fmla="*/ 19460 h 8641112"/>
              <a:gd name="connsiteX2-35" fmla="*/ 1200773 w 3767045"/>
              <a:gd name="connsiteY2-36" fmla="*/ 0 h 8641112"/>
              <a:gd name="connsiteX3-37" fmla="*/ 3767045 w 3767045"/>
              <a:gd name="connsiteY3-38" fmla="*/ 8641112 h 8641112"/>
              <a:gd name="connsiteX4-39" fmla="*/ 0 w 3767045"/>
              <a:gd name="connsiteY4-40" fmla="*/ 8641112 h 8641112"/>
              <a:gd name="connsiteX0-41" fmla="*/ 0 w 3883779"/>
              <a:gd name="connsiteY0-42" fmla="*/ 8641112 h 8641112"/>
              <a:gd name="connsiteX1-43" fmla="*/ 455376 w 3883779"/>
              <a:gd name="connsiteY1-44" fmla="*/ 19460 h 8641112"/>
              <a:gd name="connsiteX2-45" fmla="*/ 1200773 w 3883779"/>
              <a:gd name="connsiteY2-46" fmla="*/ 0 h 8641112"/>
              <a:gd name="connsiteX3-47" fmla="*/ 3883779 w 3883779"/>
              <a:gd name="connsiteY3-48" fmla="*/ 8641112 h 8641112"/>
              <a:gd name="connsiteX4-49" fmla="*/ 0 w 3883779"/>
              <a:gd name="connsiteY4-50" fmla="*/ 8641112 h 8641112"/>
              <a:gd name="connsiteX0-51" fmla="*/ 0 w 3883779"/>
              <a:gd name="connsiteY0-52" fmla="*/ 8641115 h 8641115"/>
              <a:gd name="connsiteX1-53" fmla="*/ 455376 w 3883779"/>
              <a:gd name="connsiteY1-54" fmla="*/ 19463 h 8641115"/>
              <a:gd name="connsiteX2-55" fmla="*/ 1200776 w 3883779"/>
              <a:gd name="connsiteY2-56" fmla="*/ 0 h 8641115"/>
              <a:gd name="connsiteX3-57" fmla="*/ 3883779 w 3883779"/>
              <a:gd name="connsiteY3-58" fmla="*/ 8641115 h 8641115"/>
              <a:gd name="connsiteX4-59" fmla="*/ 0 w 3883779"/>
              <a:gd name="connsiteY4-60" fmla="*/ 8641115 h 8641115"/>
              <a:gd name="connsiteX0-61" fmla="*/ 0 w 3883779"/>
              <a:gd name="connsiteY0-62" fmla="*/ 8708360 h 8708360"/>
              <a:gd name="connsiteX1-63" fmla="*/ 455376 w 3883779"/>
              <a:gd name="connsiteY1-64" fmla="*/ 86708 h 8708360"/>
              <a:gd name="connsiteX2-65" fmla="*/ 3340861 w 3883779"/>
              <a:gd name="connsiteY2-66" fmla="*/ 0 h 8708360"/>
              <a:gd name="connsiteX3-67" fmla="*/ 3883779 w 3883779"/>
              <a:gd name="connsiteY3-68" fmla="*/ 8708360 h 8708360"/>
              <a:gd name="connsiteX4-69" fmla="*/ 0 w 3883779"/>
              <a:gd name="connsiteY4-70" fmla="*/ 8708360 h 8708360"/>
              <a:gd name="connsiteX0-71" fmla="*/ 0 w 3883779"/>
              <a:gd name="connsiteY0-72" fmla="*/ 8708360 h 8708360"/>
              <a:gd name="connsiteX1-73" fmla="*/ 455379 w 3883779"/>
              <a:gd name="connsiteY1-74" fmla="*/ 19458 h 8708360"/>
              <a:gd name="connsiteX2-75" fmla="*/ 3340861 w 3883779"/>
              <a:gd name="connsiteY2-76" fmla="*/ 0 h 8708360"/>
              <a:gd name="connsiteX3-77" fmla="*/ 3883779 w 3883779"/>
              <a:gd name="connsiteY3-78" fmla="*/ 8708360 h 8708360"/>
              <a:gd name="connsiteX4-79" fmla="*/ 0 w 3883779"/>
              <a:gd name="connsiteY4-80" fmla="*/ 8708360 h 8708360"/>
              <a:gd name="connsiteX0-81" fmla="*/ 0 w 3883779"/>
              <a:gd name="connsiteY0-82" fmla="*/ 8708360 h 8708360"/>
              <a:gd name="connsiteX1-83" fmla="*/ 455382 w 3883779"/>
              <a:gd name="connsiteY1-84" fmla="*/ 19458 h 8708360"/>
              <a:gd name="connsiteX2-85" fmla="*/ 3340861 w 3883779"/>
              <a:gd name="connsiteY2-86" fmla="*/ 0 h 8708360"/>
              <a:gd name="connsiteX3-87" fmla="*/ 3883779 w 3883779"/>
              <a:gd name="connsiteY3-88" fmla="*/ 8708360 h 8708360"/>
              <a:gd name="connsiteX4-89" fmla="*/ 0 w 3883779"/>
              <a:gd name="connsiteY4-90" fmla="*/ 8708360 h 87083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83779" h="8708360">
                <a:moveTo>
                  <a:pt x="0" y="8708360"/>
                </a:moveTo>
                <a:lnTo>
                  <a:pt x="455382" y="19458"/>
                </a:lnTo>
                <a:lnTo>
                  <a:pt x="3340861" y="0"/>
                </a:lnTo>
                <a:lnTo>
                  <a:pt x="3883779" y="8708360"/>
                </a:lnTo>
                <a:lnTo>
                  <a:pt x="0" y="8708360"/>
                </a:lnTo>
                <a:close/>
              </a:path>
            </a:pathLst>
          </a:cu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微软雅黑" panose="020B0503020204020204" pitchFamily="34" charset="-122"/>
              <a:ea typeface="等线" panose="02010600030101010101" pitchFamily="2" charset="-122"/>
              <a:cs typeface="+mn-cs"/>
            </a:endParaRPr>
          </a:p>
        </p:txBody>
      </p:sp>
      <p:sp>
        <p:nvSpPr>
          <p:cNvPr id="6" name="梯形 26"/>
          <p:cNvSpPr/>
          <p:nvPr/>
        </p:nvSpPr>
        <p:spPr>
          <a:xfrm rot="5400000">
            <a:off x="4768538" y="-865200"/>
            <a:ext cx="3815680" cy="7516246"/>
          </a:xfrm>
          <a:custGeom>
            <a:avLst/>
            <a:gdLst>
              <a:gd name="connsiteX0" fmla="*/ 0 w 3767045"/>
              <a:gd name="connsiteY0" fmla="*/ 8582741 h 8582741"/>
              <a:gd name="connsiteX1" fmla="*/ 1282227 w 3767045"/>
              <a:gd name="connsiteY1" fmla="*/ 0 h 8582741"/>
              <a:gd name="connsiteX2" fmla="*/ 2484818 w 3767045"/>
              <a:gd name="connsiteY2" fmla="*/ 0 h 8582741"/>
              <a:gd name="connsiteX3" fmla="*/ 3767045 w 3767045"/>
              <a:gd name="connsiteY3" fmla="*/ 8582741 h 8582741"/>
              <a:gd name="connsiteX4" fmla="*/ 0 w 3767045"/>
              <a:gd name="connsiteY4" fmla="*/ 8582741 h 8582741"/>
              <a:gd name="connsiteX0-1" fmla="*/ 0 w 3767045"/>
              <a:gd name="connsiteY0-2" fmla="*/ 8621652 h 8621652"/>
              <a:gd name="connsiteX1-3" fmla="*/ 455376 w 3767045"/>
              <a:gd name="connsiteY1-4" fmla="*/ 0 h 8621652"/>
              <a:gd name="connsiteX2-5" fmla="*/ 2484818 w 3767045"/>
              <a:gd name="connsiteY2-6" fmla="*/ 38911 h 8621652"/>
              <a:gd name="connsiteX3-7" fmla="*/ 3767045 w 3767045"/>
              <a:gd name="connsiteY3-8" fmla="*/ 8621652 h 8621652"/>
              <a:gd name="connsiteX4-9" fmla="*/ 0 w 3767045"/>
              <a:gd name="connsiteY4-10" fmla="*/ 8621652 h 8621652"/>
              <a:gd name="connsiteX0-11" fmla="*/ 0 w 3767045"/>
              <a:gd name="connsiteY0-12" fmla="*/ 8621652 h 8621652"/>
              <a:gd name="connsiteX1-13" fmla="*/ 455376 w 3767045"/>
              <a:gd name="connsiteY1-14" fmla="*/ 0 h 8621652"/>
              <a:gd name="connsiteX2-15" fmla="*/ 1599603 w 3767045"/>
              <a:gd name="connsiteY2-16" fmla="*/ 9726 h 8621652"/>
              <a:gd name="connsiteX3-17" fmla="*/ 3767045 w 3767045"/>
              <a:gd name="connsiteY3-18" fmla="*/ 8621652 h 8621652"/>
              <a:gd name="connsiteX4-19" fmla="*/ 0 w 3767045"/>
              <a:gd name="connsiteY4-20" fmla="*/ 8621652 h 8621652"/>
              <a:gd name="connsiteX0-21" fmla="*/ 0 w 3767045"/>
              <a:gd name="connsiteY0-22" fmla="*/ 8621652 h 8621652"/>
              <a:gd name="connsiteX1-23" fmla="*/ 455376 w 3767045"/>
              <a:gd name="connsiteY1-24" fmla="*/ 0 h 8621652"/>
              <a:gd name="connsiteX2-25" fmla="*/ 1599604 w 3767045"/>
              <a:gd name="connsiteY2-26" fmla="*/ 9726 h 8621652"/>
              <a:gd name="connsiteX3-27" fmla="*/ 3767045 w 3767045"/>
              <a:gd name="connsiteY3-28" fmla="*/ 8621652 h 8621652"/>
              <a:gd name="connsiteX4-29" fmla="*/ 0 w 3767045"/>
              <a:gd name="connsiteY4-30" fmla="*/ 8621652 h 8621652"/>
              <a:gd name="connsiteX0-31" fmla="*/ 0 w 3767045"/>
              <a:gd name="connsiteY0-32" fmla="*/ 8641112 h 8641112"/>
              <a:gd name="connsiteX1-33" fmla="*/ 455376 w 3767045"/>
              <a:gd name="connsiteY1-34" fmla="*/ 19460 h 8641112"/>
              <a:gd name="connsiteX2-35" fmla="*/ 1200773 w 3767045"/>
              <a:gd name="connsiteY2-36" fmla="*/ 0 h 8641112"/>
              <a:gd name="connsiteX3-37" fmla="*/ 3767045 w 3767045"/>
              <a:gd name="connsiteY3-38" fmla="*/ 8641112 h 8641112"/>
              <a:gd name="connsiteX4-39" fmla="*/ 0 w 3767045"/>
              <a:gd name="connsiteY4-40" fmla="*/ 8641112 h 8641112"/>
              <a:gd name="connsiteX0-41" fmla="*/ 0 w 3883779"/>
              <a:gd name="connsiteY0-42" fmla="*/ 8641112 h 8641112"/>
              <a:gd name="connsiteX1-43" fmla="*/ 455376 w 3883779"/>
              <a:gd name="connsiteY1-44" fmla="*/ 19460 h 8641112"/>
              <a:gd name="connsiteX2-45" fmla="*/ 1200773 w 3883779"/>
              <a:gd name="connsiteY2-46" fmla="*/ 0 h 8641112"/>
              <a:gd name="connsiteX3-47" fmla="*/ 3883779 w 3883779"/>
              <a:gd name="connsiteY3-48" fmla="*/ 8641112 h 8641112"/>
              <a:gd name="connsiteX4-49" fmla="*/ 0 w 3883779"/>
              <a:gd name="connsiteY4-50" fmla="*/ 8641112 h 8641112"/>
              <a:gd name="connsiteX0-51" fmla="*/ 0 w 3883779"/>
              <a:gd name="connsiteY0-52" fmla="*/ 8641115 h 8641115"/>
              <a:gd name="connsiteX1-53" fmla="*/ 455376 w 3883779"/>
              <a:gd name="connsiteY1-54" fmla="*/ 19463 h 8641115"/>
              <a:gd name="connsiteX2-55" fmla="*/ 1200776 w 3883779"/>
              <a:gd name="connsiteY2-56" fmla="*/ 0 h 8641115"/>
              <a:gd name="connsiteX3-57" fmla="*/ 3883779 w 3883779"/>
              <a:gd name="connsiteY3-58" fmla="*/ 8641115 h 8641115"/>
              <a:gd name="connsiteX4-59" fmla="*/ 0 w 3883779"/>
              <a:gd name="connsiteY4-60" fmla="*/ 8641115 h 8641115"/>
              <a:gd name="connsiteX0-61" fmla="*/ 0 w 3883779"/>
              <a:gd name="connsiteY0-62" fmla="*/ 8621652 h 8621652"/>
              <a:gd name="connsiteX1-63" fmla="*/ 455376 w 3883779"/>
              <a:gd name="connsiteY1-64" fmla="*/ 0 h 8621652"/>
              <a:gd name="connsiteX2-65" fmla="*/ 1619065 w 3883779"/>
              <a:gd name="connsiteY2-66" fmla="*/ 13958 h 8621652"/>
              <a:gd name="connsiteX3-67" fmla="*/ 3883779 w 3883779"/>
              <a:gd name="connsiteY3-68" fmla="*/ 8621652 h 8621652"/>
              <a:gd name="connsiteX4-69" fmla="*/ 0 w 3883779"/>
              <a:gd name="connsiteY4-70" fmla="*/ 8621652 h 8621652"/>
              <a:gd name="connsiteX0-71" fmla="*/ 0 w 3883779"/>
              <a:gd name="connsiteY0-72" fmla="*/ 8607694 h 8607694"/>
              <a:gd name="connsiteX1-73" fmla="*/ 455379 w 3883779"/>
              <a:gd name="connsiteY1-74" fmla="*/ 8322 h 8607694"/>
              <a:gd name="connsiteX2-75" fmla="*/ 1619065 w 3883779"/>
              <a:gd name="connsiteY2-76" fmla="*/ 0 h 8607694"/>
              <a:gd name="connsiteX3-77" fmla="*/ 3883779 w 3883779"/>
              <a:gd name="connsiteY3-78" fmla="*/ 8607694 h 8607694"/>
              <a:gd name="connsiteX4-79" fmla="*/ 0 w 3883779"/>
              <a:gd name="connsiteY4-80" fmla="*/ 8607694 h 8607694"/>
              <a:gd name="connsiteX0-81" fmla="*/ 0 w 3883779"/>
              <a:gd name="connsiteY0-82" fmla="*/ 8607694 h 8607694"/>
              <a:gd name="connsiteX1-83" fmla="*/ 455382 w 3883779"/>
              <a:gd name="connsiteY1-84" fmla="*/ 8322 h 8607694"/>
              <a:gd name="connsiteX2-85" fmla="*/ 1619065 w 3883779"/>
              <a:gd name="connsiteY2-86" fmla="*/ 0 h 8607694"/>
              <a:gd name="connsiteX3-87" fmla="*/ 3883779 w 3883779"/>
              <a:gd name="connsiteY3-88" fmla="*/ 8607694 h 8607694"/>
              <a:gd name="connsiteX4-89" fmla="*/ 0 w 3883779"/>
              <a:gd name="connsiteY4-90" fmla="*/ 8607694 h 8607694"/>
              <a:gd name="connsiteX0-91" fmla="*/ 0 w 3883779"/>
              <a:gd name="connsiteY0-92" fmla="*/ 8607694 h 8607694"/>
              <a:gd name="connsiteX1-93" fmla="*/ 455385 w 3883779"/>
              <a:gd name="connsiteY1-94" fmla="*/ 8322 h 8607694"/>
              <a:gd name="connsiteX2-95" fmla="*/ 1619065 w 3883779"/>
              <a:gd name="connsiteY2-96" fmla="*/ 0 h 8607694"/>
              <a:gd name="connsiteX3-97" fmla="*/ 3883779 w 3883779"/>
              <a:gd name="connsiteY3-98" fmla="*/ 8607694 h 8607694"/>
              <a:gd name="connsiteX4-99" fmla="*/ 0 w 3883779"/>
              <a:gd name="connsiteY4-100" fmla="*/ 8607694 h 8607694"/>
              <a:gd name="connsiteX0-101" fmla="*/ 0 w 3883779"/>
              <a:gd name="connsiteY0-102" fmla="*/ 8632792 h 8632792"/>
              <a:gd name="connsiteX1-103" fmla="*/ 455388 w 3883779"/>
              <a:gd name="connsiteY1-104" fmla="*/ -1 h 8632792"/>
              <a:gd name="connsiteX2-105" fmla="*/ 1619065 w 3883779"/>
              <a:gd name="connsiteY2-106" fmla="*/ 25098 h 8632792"/>
              <a:gd name="connsiteX3-107" fmla="*/ 3883779 w 3883779"/>
              <a:gd name="connsiteY3-108" fmla="*/ 8632792 h 8632792"/>
              <a:gd name="connsiteX4-109" fmla="*/ 0 w 3883779"/>
              <a:gd name="connsiteY4-110" fmla="*/ 8632792 h 8632792"/>
              <a:gd name="connsiteX0-111" fmla="*/ 0 w 3883779"/>
              <a:gd name="connsiteY0-112" fmla="*/ 8607694 h 8607694"/>
              <a:gd name="connsiteX1-113" fmla="*/ 445663 w 3883779"/>
              <a:gd name="connsiteY1-114" fmla="*/ 8321 h 8607694"/>
              <a:gd name="connsiteX2-115" fmla="*/ 1619065 w 3883779"/>
              <a:gd name="connsiteY2-116" fmla="*/ 0 h 8607694"/>
              <a:gd name="connsiteX3-117" fmla="*/ 3883779 w 3883779"/>
              <a:gd name="connsiteY3-118" fmla="*/ 8607694 h 8607694"/>
              <a:gd name="connsiteX4-119" fmla="*/ 0 w 3883779"/>
              <a:gd name="connsiteY4-120" fmla="*/ 8607694 h 8607694"/>
              <a:gd name="connsiteX0-121" fmla="*/ 0 w 3883779"/>
              <a:gd name="connsiteY0-122" fmla="*/ 8607694 h 8607694"/>
              <a:gd name="connsiteX1-123" fmla="*/ 445663 w 3883779"/>
              <a:gd name="connsiteY1-124" fmla="*/ 8321 h 8607694"/>
              <a:gd name="connsiteX2-125" fmla="*/ 1619065 w 3883779"/>
              <a:gd name="connsiteY2-126" fmla="*/ 0 h 8607694"/>
              <a:gd name="connsiteX3-127" fmla="*/ 3883779 w 3883779"/>
              <a:gd name="connsiteY3-128" fmla="*/ 8607694 h 8607694"/>
              <a:gd name="connsiteX4-129" fmla="*/ 0 w 3883779"/>
              <a:gd name="connsiteY4-130" fmla="*/ 8607694 h 86076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83779" h="8607694">
                <a:moveTo>
                  <a:pt x="0" y="8607694"/>
                </a:moveTo>
                <a:lnTo>
                  <a:pt x="445663" y="8321"/>
                </a:lnTo>
                <a:cubicBezTo>
                  <a:pt x="836797" y="5547"/>
                  <a:pt x="459449" y="25053"/>
                  <a:pt x="1619065" y="0"/>
                </a:cubicBezTo>
                <a:lnTo>
                  <a:pt x="3883779" y="8607694"/>
                </a:lnTo>
                <a:lnTo>
                  <a:pt x="0" y="8607694"/>
                </a:lnTo>
                <a:close/>
              </a:path>
            </a:pathLst>
          </a:cu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666666"/>
              </a:solidFill>
              <a:effectLst/>
              <a:uLnTx/>
              <a:uFillTx/>
              <a:latin typeface="微软雅黑" panose="020B0503020204020204" pitchFamily="34" charset="-122"/>
              <a:ea typeface="等线" panose="02010600030101010101" pitchFamily="2" charset="-122"/>
              <a:cs typeface="+mn-cs"/>
            </a:endParaRPr>
          </a:p>
        </p:txBody>
      </p:sp>
      <p:pic>
        <p:nvPicPr>
          <p:cNvPr id="7" name="Picture 19" descr="图片801"/>
          <p:cNvPicPr>
            <a:picLocks noChangeAspect="1" noChangeArrowheads="1"/>
          </p:cNvPicPr>
          <p:nvPr/>
        </p:nvPicPr>
        <p:blipFill>
          <a:blip r:embed="rId3" cstate="print">
            <a:duotone>
              <a:prstClr val="black"/>
              <a:srgbClr val="FFFFFF">
                <a:tint val="45000"/>
                <a:satMod val="400000"/>
              </a:srgbClr>
            </a:duotone>
          </a:blip>
          <a:srcRect/>
          <a:stretch>
            <a:fillRect/>
          </a:stretch>
        </p:blipFill>
        <p:spPr bwMode="auto">
          <a:xfrm>
            <a:off x="10972149" y="3741273"/>
            <a:ext cx="677158" cy="463304"/>
          </a:xfrm>
          <a:prstGeom prst="rect">
            <a:avLst/>
          </a:prstGeom>
          <a:noFill/>
        </p:spPr>
      </p:pic>
      <p:pic>
        <p:nvPicPr>
          <p:cNvPr id="8" name="Picture 20" descr="图片798"/>
          <p:cNvPicPr>
            <a:picLocks noChangeAspect="1" noChangeArrowheads="1"/>
          </p:cNvPicPr>
          <p:nvPr/>
        </p:nvPicPr>
        <p:blipFill>
          <a:blip r:embed="rId1" cstate="print">
            <a:duotone>
              <a:prstClr val="black"/>
              <a:srgbClr val="FFFFFF">
                <a:tint val="45000"/>
                <a:satMod val="400000"/>
              </a:srgbClr>
            </a:duotone>
            <a:extLst>
              <a:ext uri="{BEBA8EAE-BF5A-486C-A8C5-ECC9F3942E4B}">
                <a14:imgProps xmlns:a14="http://schemas.microsoft.com/office/drawing/2010/main">
                  <a14:imgLayer r:embed="rId2">
                    <a14:imgEffect>
                      <a14:saturation sat="400000"/>
                    </a14:imgEffect>
                  </a14:imgLayer>
                </a14:imgProps>
              </a:ext>
            </a:extLst>
          </a:blip>
          <a:srcRect/>
          <a:stretch>
            <a:fillRect/>
          </a:stretch>
        </p:blipFill>
        <p:spPr bwMode="auto">
          <a:xfrm>
            <a:off x="9901622" y="4163052"/>
            <a:ext cx="815922" cy="369814"/>
          </a:xfrm>
          <a:prstGeom prst="rect">
            <a:avLst/>
          </a:prstGeom>
          <a:noFill/>
        </p:spPr>
      </p:pic>
      <p:cxnSp>
        <p:nvCxnSpPr>
          <p:cNvPr id="9" name="直接连接符 8"/>
          <p:cNvCxnSpPr/>
          <p:nvPr/>
        </p:nvCxnSpPr>
        <p:spPr>
          <a:xfrm flipH="1" flipV="1">
            <a:off x="7236867" y="3386009"/>
            <a:ext cx="1082527" cy="178370"/>
          </a:xfrm>
          <a:prstGeom prst="line">
            <a:avLst/>
          </a:prstGeom>
          <a:noFill/>
          <a:ln w="76200" cap="flat" cmpd="sng" algn="ctr">
            <a:solidFill>
              <a:srgbClr val="0070C0"/>
            </a:solidFill>
            <a:prstDash val="solid"/>
            <a:miter lim="800000"/>
          </a:ln>
          <a:effectLst/>
        </p:spPr>
      </p:cxnSp>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a:stretch>
            <a:fillRect/>
          </a:stretch>
        </p:blipFill>
        <p:spPr>
          <a:xfrm>
            <a:off x="8207311" y="3014168"/>
            <a:ext cx="670074" cy="901125"/>
          </a:xfrm>
          <a:prstGeom prst="rect">
            <a:avLst/>
          </a:prstGeom>
        </p:spPr>
      </p:pic>
      <p:cxnSp>
        <p:nvCxnSpPr>
          <p:cNvPr id="11" name="直接连接符 10"/>
          <p:cNvCxnSpPr/>
          <p:nvPr/>
        </p:nvCxnSpPr>
        <p:spPr>
          <a:xfrm flipV="1">
            <a:off x="8576620" y="3325258"/>
            <a:ext cx="2559232" cy="1006355"/>
          </a:xfrm>
          <a:prstGeom prst="line">
            <a:avLst/>
          </a:prstGeom>
          <a:noFill/>
          <a:ln w="76200" cap="flat" cmpd="sng" algn="ctr">
            <a:solidFill>
              <a:schemeClr val="accent2">
                <a:lumMod val="60000"/>
                <a:lumOff val="40000"/>
              </a:schemeClr>
            </a:solidFill>
            <a:prstDash val="solid"/>
            <a:miter lim="800000"/>
          </a:ln>
          <a:effectLst/>
        </p:spPr>
      </p:cxnSp>
      <p:cxnSp>
        <p:nvCxnSpPr>
          <p:cNvPr id="12" name="直接连接符 11"/>
          <p:cNvCxnSpPr/>
          <p:nvPr/>
        </p:nvCxnSpPr>
        <p:spPr>
          <a:xfrm flipH="1" flipV="1">
            <a:off x="8878580" y="3622557"/>
            <a:ext cx="943779" cy="223455"/>
          </a:xfrm>
          <a:prstGeom prst="line">
            <a:avLst/>
          </a:prstGeom>
          <a:noFill/>
          <a:ln w="76200" cap="flat" cmpd="sng" algn="ctr">
            <a:solidFill>
              <a:schemeClr val="accent2">
                <a:lumMod val="60000"/>
                <a:lumOff val="40000"/>
              </a:schemeClr>
            </a:solidFill>
            <a:prstDash val="solid"/>
            <a:miter lim="800000"/>
          </a:ln>
          <a:effectLst/>
        </p:spPr>
      </p:cxnSp>
      <p:cxnSp>
        <p:nvCxnSpPr>
          <p:cNvPr id="13" name="直接连接符 12"/>
          <p:cNvCxnSpPr/>
          <p:nvPr/>
        </p:nvCxnSpPr>
        <p:spPr>
          <a:xfrm flipH="1" flipV="1">
            <a:off x="9135814" y="4141240"/>
            <a:ext cx="775706" cy="126675"/>
          </a:xfrm>
          <a:prstGeom prst="line">
            <a:avLst/>
          </a:prstGeom>
          <a:noFill/>
          <a:ln w="38100" cap="flat" cmpd="sng" algn="ctr">
            <a:solidFill>
              <a:schemeClr val="accent2">
                <a:lumMod val="60000"/>
                <a:lumOff val="40000"/>
              </a:schemeClr>
            </a:solidFill>
            <a:prstDash val="solid"/>
            <a:miter lim="800000"/>
            <a:headEnd type="arrow" w="med" len="med"/>
            <a:tailEnd type="none" w="med" len="med"/>
          </a:ln>
          <a:effectLst/>
        </p:spPr>
      </p:cxnSp>
      <p:sp>
        <p:nvSpPr>
          <p:cNvPr id="14" name="文本框 13"/>
          <p:cNvSpPr txBox="1"/>
          <p:nvPr/>
        </p:nvSpPr>
        <p:spPr>
          <a:xfrm>
            <a:off x="9621652" y="4284472"/>
            <a:ext cx="1350497" cy="14375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935" b="1" i="0" u="none" strike="noStrike" kern="0" cap="none" spc="0" normalizeH="0" baseline="0" noProof="0" dirty="0">
                <a:ln>
                  <a:noFill/>
                </a:ln>
                <a:solidFill>
                  <a:srgbClr val="1D1D1A"/>
                </a:solidFill>
                <a:effectLst/>
                <a:uLnTx/>
                <a:uFillTx/>
                <a:latin typeface="微软雅黑" panose="020B0503020204020204" pitchFamily="34" charset="-122"/>
              </a:rPr>
              <a:t>其它校区</a:t>
            </a:r>
            <a:endParaRPr kumimoji="1" lang="en-US" altLang="zh-CN" sz="935" b="1" i="0" u="none" strike="noStrike" kern="0" cap="none" spc="0" normalizeH="0" baseline="0" noProof="0" dirty="0">
              <a:ln>
                <a:noFill/>
              </a:ln>
              <a:solidFill>
                <a:srgbClr val="1D1D1A"/>
              </a:solidFill>
              <a:effectLst/>
              <a:uLnTx/>
              <a:uFillTx/>
              <a:latin typeface="微软雅黑" panose="020B0503020204020204" pitchFamily="34" charset="-122"/>
            </a:endParaRPr>
          </a:p>
        </p:txBody>
      </p:sp>
      <p:cxnSp>
        <p:nvCxnSpPr>
          <p:cNvPr id="15" name="直接连接符 14"/>
          <p:cNvCxnSpPr/>
          <p:nvPr/>
        </p:nvCxnSpPr>
        <p:spPr>
          <a:xfrm flipH="1" flipV="1">
            <a:off x="10203301" y="3664463"/>
            <a:ext cx="860563" cy="127468"/>
          </a:xfrm>
          <a:prstGeom prst="line">
            <a:avLst/>
          </a:prstGeom>
          <a:noFill/>
          <a:ln w="38100" cap="flat" cmpd="sng" algn="ctr">
            <a:solidFill>
              <a:schemeClr val="accent2">
                <a:lumMod val="60000"/>
                <a:lumOff val="40000"/>
              </a:schemeClr>
            </a:solidFill>
            <a:prstDash val="solid"/>
            <a:miter lim="800000"/>
            <a:headEnd type="arrow" w="med" len="med"/>
            <a:tailEnd type="none" w="med" len="med"/>
          </a:ln>
          <a:effectLst/>
        </p:spPr>
      </p:cxnSp>
      <p:sp>
        <p:nvSpPr>
          <p:cNvPr id="16" name="文本框 15"/>
          <p:cNvSpPr txBox="1"/>
          <p:nvPr/>
        </p:nvSpPr>
        <p:spPr>
          <a:xfrm>
            <a:off x="10868638" y="3886528"/>
            <a:ext cx="884179" cy="28751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935" b="1" i="0" u="none" strike="noStrike" kern="0" cap="none" spc="0" normalizeH="0" baseline="0" noProof="0" dirty="0">
                <a:ln>
                  <a:noFill/>
                </a:ln>
                <a:solidFill>
                  <a:srgbClr val="1D1D1A"/>
                </a:solidFill>
                <a:effectLst/>
                <a:uLnTx/>
                <a:uFillTx/>
                <a:latin typeface="微软雅黑" panose="020B0503020204020204" pitchFamily="34" charset="-122"/>
              </a:rPr>
              <a:t>数据中心</a:t>
            </a:r>
            <a:endParaRPr kumimoji="1" lang="en-US" altLang="zh-CN" sz="935" b="1" i="0" u="none" strike="noStrike" kern="0" cap="none" spc="0" normalizeH="0" baseline="0" noProof="0" dirty="0">
              <a:ln>
                <a:noFill/>
              </a:ln>
              <a:solidFill>
                <a:srgbClr val="1D1D1A"/>
              </a:solidFill>
              <a:effectLst/>
              <a:uLnTx/>
              <a:uFillTx/>
              <a:latin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endParaRPr kumimoji="1" lang="en-US" altLang="zh-CN" sz="935" b="0" i="0" u="none" strike="noStrike" kern="0" cap="none" spc="0" normalizeH="0" baseline="0" noProof="0" dirty="0">
              <a:ln>
                <a:noFill/>
              </a:ln>
              <a:solidFill>
                <a:srgbClr val="1D1D1A"/>
              </a:solidFill>
              <a:effectLst/>
              <a:uLnTx/>
              <a:uFillTx/>
              <a:latin typeface="微软雅黑" panose="020B0503020204020204" pitchFamily="34" charset="-122"/>
            </a:endParaRPr>
          </a:p>
        </p:txBody>
      </p:sp>
      <p:sp>
        <p:nvSpPr>
          <p:cNvPr id="17" name="文本框 16"/>
          <p:cNvSpPr txBox="1"/>
          <p:nvPr/>
        </p:nvSpPr>
        <p:spPr>
          <a:xfrm>
            <a:off x="8118483" y="4027006"/>
            <a:ext cx="758902"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1" i="0" u="none" strike="noStrike" kern="0" cap="none" spc="0" normalizeH="0" baseline="0" noProof="0" dirty="0">
                <a:ln>
                  <a:noFill/>
                </a:ln>
                <a:effectLst/>
                <a:uLnTx/>
                <a:uFillTx/>
                <a:latin typeface="微软雅黑" panose="020B0503020204020204" pitchFamily="34" charset="-122"/>
              </a:rPr>
              <a:t>路由器</a:t>
            </a:r>
            <a:endParaRPr kumimoji="1" lang="en-US" altLang="zh-CN" sz="1200" b="1" i="0" u="none" strike="noStrike" kern="0" cap="none" spc="0" normalizeH="0" baseline="0" noProof="0" dirty="0">
              <a:ln>
                <a:noFill/>
              </a:ln>
              <a:effectLst/>
              <a:uLnTx/>
              <a:uFillTx/>
              <a:latin typeface="微软雅黑" panose="020B0503020204020204" pitchFamily="34" charset="-122"/>
            </a:endParaRPr>
          </a:p>
        </p:txBody>
      </p:sp>
      <p:grpSp>
        <p:nvGrpSpPr>
          <p:cNvPr id="18" name="组合 17"/>
          <p:cNvGrpSpPr/>
          <p:nvPr/>
        </p:nvGrpSpPr>
        <p:grpSpPr>
          <a:xfrm>
            <a:off x="5558557" y="3690054"/>
            <a:ext cx="2695362" cy="942327"/>
            <a:chOff x="27385921" y="6664469"/>
            <a:chExt cx="8082929" cy="2825877"/>
          </a:xfrm>
        </p:grpSpPr>
        <p:sp>
          <p:nvSpPr>
            <p:cNvPr id="19" name="文本框 18"/>
            <p:cNvSpPr txBox="1"/>
            <p:nvPr/>
          </p:nvSpPr>
          <p:spPr>
            <a:xfrm>
              <a:off x="31050091" y="8834211"/>
              <a:ext cx="2275817" cy="55378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200" b="1" i="0" u="none" strike="noStrike" kern="0" cap="none" spc="0" normalizeH="0" baseline="0" noProof="0" dirty="0">
                  <a:ln>
                    <a:noFill/>
                  </a:ln>
                  <a:effectLst/>
                  <a:uLnTx/>
                  <a:uFillTx/>
                  <a:latin typeface="微软雅黑" panose="020B0503020204020204" pitchFamily="34" charset="-122"/>
                </a:rPr>
                <a:t>防火墙</a:t>
              </a:r>
              <a:endParaRPr kumimoji="1" lang="en-US" altLang="zh-CN" sz="1200" b="1" i="0" u="none" strike="noStrike" kern="0" cap="none" spc="0" normalizeH="0" baseline="0" noProof="0" dirty="0">
                <a:ln>
                  <a:noFill/>
                </a:ln>
                <a:effectLst/>
                <a:uLnTx/>
                <a:uFillTx/>
                <a:latin typeface="微软雅黑" panose="020B0503020204020204" pitchFamily="34" charset="-122"/>
              </a:endParaRPr>
            </a:p>
          </p:txBody>
        </p:sp>
        <p:cxnSp>
          <p:nvCxnSpPr>
            <p:cNvPr id="20" name="直接连接符 19"/>
            <p:cNvCxnSpPr/>
            <p:nvPr/>
          </p:nvCxnSpPr>
          <p:spPr>
            <a:xfrm flipV="1">
              <a:off x="29357047" y="7996568"/>
              <a:ext cx="2525273" cy="816128"/>
            </a:xfrm>
            <a:prstGeom prst="line">
              <a:avLst/>
            </a:prstGeom>
            <a:noFill/>
            <a:ln w="38100" cap="flat" cmpd="sng" algn="ctr">
              <a:solidFill>
                <a:schemeClr val="accent2">
                  <a:lumMod val="60000"/>
                  <a:lumOff val="40000"/>
                </a:schemeClr>
              </a:solidFill>
              <a:prstDash val="solid"/>
              <a:miter lim="800000"/>
              <a:headEnd type="arrow" w="med" len="med"/>
              <a:tailEnd type="none" w="med" len="med"/>
            </a:ln>
            <a:effectLst/>
          </p:spPr>
        </p:cxnSp>
        <p:sp>
          <p:nvSpPr>
            <p:cNvPr id="21" name="文本框 20"/>
            <p:cNvSpPr txBox="1"/>
            <p:nvPr/>
          </p:nvSpPr>
          <p:spPr>
            <a:xfrm>
              <a:off x="27385921" y="9059243"/>
              <a:ext cx="2626869" cy="43110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935" b="1" i="0" u="none" strike="noStrike" kern="0" cap="none" spc="0" normalizeH="0" baseline="0" noProof="0" dirty="0">
                  <a:ln>
                    <a:noFill/>
                  </a:ln>
                  <a:solidFill>
                    <a:srgbClr val="1D1D1A"/>
                  </a:solidFill>
                  <a:effectLst/>
                  <a:uLnTx/>
                  <a:uFillTx/>
                  <a:latin typeface="微软雅黑" panose="020B0503020204020204" pitchFamily="34" charset="-122"/>
                </a:rPr>
                <a:t>公众互联网</a:t>
              </a:r>
              <a:endParaRPr kumimoji="1" lang="en-US" altLang="zh-CN" sz="935" b="1" i="0" u="none" strike="noStrike" kern="0" cap="none" spc="0" normalizeH="0" baseline="0" noProof="0" dirty="0">
                <a:ln>
                  <a:noFill/>
                </a:ln>
                <a:solidFill>
                  <a:srgbClr val="1D1D1A"/>
                </a:solidFill>
                <a:effectLst/>
                <a:uLnTx/>
                <a:uFillTx/>
                <a:latin typeface="微软雅黑" panose="020B0503020204020204" pitchFamily="34" charset="-122"/>
              </a:endParaRPr>
            </a:p>
          </p:txBody>
        </p:sp>
        <p:pic>
          <p:nvPicPr>
            <p:cNvPr id="22" name="Picture 2" descr="C:\Users\w00343943\AppData\Roaming\eSpace_Desktop\UserData\w00343943\imagefiles\originalImgfiles\BDC14D10-B7B5-4345-9D9F-F6154EA98B9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a:fillRect/>
            </a:stretch>
          </p:blipFill>
          <p:spPr bwMode="auto">
            <a:xfrm>
              <a:off x="31114602" y="6664469"/>
              <a:ext cx="2009438" cy="226202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接连接符 22"/>
            <p:cNvCxnSpPr/>
            <p:nvPr/>
          </p:nvCxnSpPr>
          <p:spPr>
            <a:xfrm flipH="1">
              <a:off x="33008519" y="6952685"/>
              <a:ext cx="2460331" cy="697980"/>
            </a:xfrm>
            <a:prstGeom prst="line">
              <a:avLst/>
            </a:prstGeom>
            <a:noFill/>
            <a:ln w="76200" cap="flat" cmpd="sng" algn="ctr">
              <a:solidFill>
                <a:schemeClr val="accent2">
                  <a:lumMod val="60000"/>
                  <a:lumOff val="40000"/>
                </a:schemeClr>
              </a:solidFill>
              <a:prstDash val="solid"/>
              <a:miter lim="800000"/>
              <a:headEnd type="none" w="med" len="med"/>
              <a:tailEnd type="none" w="med" len="med"/>
            </a:ln>
            <a:effectLst/>
          </p:spPr>
        </p:cxnSp>
      </p:grpSp>
      <p:grpSp>
        <p:nvGrpSpPr>
          <p:cNvPr id="24" name="组合 23"/>
          <p:cNvGrpSpPr/>
          <p:nvPr/>
        </p:nvGrpSpPr>
        <p:grpSpPr>
          <a:xfrm>
            <a:off x="1302114" y="1595379"/>
            <a:ext cx="8862130" cy="3108755"/>
            <a:chOff x="5222923" y="3378665"/>
            <a:chExt cx="26576010" cy="9322624"/>
          </a:xfrm>
        </p:grpSpPr>
        <p:grpSp>
          <p:nvGrpSpPr>
            <p:cNvPr id="25" name="组合 24"/>
            <p:cNvGrpSpPr/>
            <p:nvPr/>
          </p:nvGrpSpPr>
          <p:grpSpPr>
            <a:xfrm>
              <a:off x="16748215" y="4560174"/>
              <a:ext cx="2547461" cy="2542557"/>
              <a:chOff x="3820449" y="6025433"/>
              <a:chExt cx="4064721" cy="4300145"/>
            </a:xfrm>
          </p:grpSpPr>
          <p:sp>
            <p:nvSpPr>
              <p:cNvPr id="38" name="文本框 37"/>
              <p:cNvSpPr txBox="1"/>
              <p:nvPr/>
            </p:nvSpPr>
            <p:spPr>
              <a:xfrm>
                <a:off x="5932624" y="6025433"/>
                <a:ext cx="1826047" cy="36455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465"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5"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39" name="文本框 38"/>
              <p:cNvSpPr txBox="1"/>
              <p:nvPr/>
            </p:nvSpPr>
            <p:spPr>
              <a:xfrm>
                <a:off x="6059123" y="7914504"/>
                <a:ext cx="1826047" cy="36455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465"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5"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40" name="文本框 39"/>
              <p:cNvSpPr txBox="1"/>
              <p:nvPr/>
            </p:nvSpPr>
            <p:spPr>
              <a:xfrm>
                <a:off x="3820449" y="9961020"/>
                <a:ext cx="1826047" cy="36455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465"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465" b="0" i="0" u="none" strike="noStrike" kern="0" cap="none" spc="0" normalizeH="0" baseline="0" noProof="0" dirty="0">
                  <a:ln>
                    <a:noFill/>
                  </a:ln>
                  <a:solidFill>
                    <a:srgbClr val="FFFFFF"/>
                  </a:solidFill>
                  <a:effectLst/>
                  <a:uLnTx/>
                  <a:uFillTx/>
                  <a:latin typeface="微软雅黑" panose="020B0503020204020204" pitchFamily="34" charset="-122"/>
                </a:endParaRPr>
              </a:p>
            </p:txBody>
          </p:sp>
        </p:grpSp>
        <p:grpSp>
          <p:nvGrpSpPr>
            <p:cNvPr id="26" name="组合 25"/>
            <p:cNvGrpSpPr/>
            <p:nvPr/>
          </p:nvGrpSpPr>
          <p:grpSpPr>
            <a:xfrm>
              <a:off x="25901661" y="3378665"/>
              <a:ext cx="1886973" cy="1737314"/>
              <a:chOff x="3820447" y="6025437"/>
              <a:chExt cx="4064722" cy="4338980"/>
            </a:xfrm>
          </p:grpSpPr>
          <p:sp>
            <p:nvSpPr>
              <p:cNvPr id="35" name="文本框 34"/>
              <p:cNvSpPr txBox="1"/>
              <p:nvPr/>
            </p:nvSpPr>
            <p:spPr>
              <a:xfrm>
                <a:off x="5932622" y="6025437"/>
                <a:ext cx="1826046" cy="4033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36" name="文本框 35"/>
              <p:cNvSpPr txBox="1"/>
              <p:nvPr/>
            </p:nvSpPr>
            <p:spPr>
              <a:xfrm>
                <a:off x="6059123" y="7914504"/>
                <a:ext cx="1826046" cy="4033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sp>
            <p:nvSpPr>
              <p:cNvPr id="37" name="文本框 36"/>
              <p:cNvSpPr txBox="1"/>
              <p:nvPr/>
            </p:nvSpPr>
            <p:spPr>
              <a:xfrm>
                <a:off x="3820447" y="9961018"/>
                <a:ext cx="1826046" cy="4033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350" b="0" i="0" u="none" strike="noStrike" kern="0" cap="none" spc="0" normalizeH="0" baseline="0" noProof="0" dirty="0">
                    <a:ln>
                      <a:noFill/>
                    </a:ln>
                    <a:solidFill>
                      <a:srgbClr val="FFFFFF"/>
                    </a:solidFill>
                    <a:effectLst/>
                    <a:uLnTx/>
                    <a:uFillTx/>
                    <a:latin typeface="微软雅黑" panose="020B0503020204020204" pitchFamily="34" charset="-122"/>
                  </a:rPr>
                  <a:t>交换机</a:t>
                </a:r>
                <a:endParaRPr kumimoji="1" lang="en-US" altLang="zh-CN" sz="350" b="0" i="0" u="none" strike="noStrike" kern="0" cap="none" spc="0" normalizeH="0" baseline="0" noProof="0" dirty="0">
                  <a:ln>
                    <a:noFill/>
                  </a:ln>
                  <a:solidFill>
                    <a:srgbClr val="FFFFFF"/>
                  </a:solidFill>
                  <a:effectLst/>
                  <a:uLnTx/>
                  <a:uFillTx/>
                  <a:latin typeface="微软雅黑" panose="020B0503020204020204" pitchFamily="34" charset="-122"/>
                </a:endParaRPr>
              </a:p>
            </p:txBody>
          </p:sp>
        </p:grpSp>
        <p:cxnSp>
          <p:nvCxnSpPr>
            <p:cNvPr id="27" name="直接连接符 26"/>
            <p:cNvCxnSpPr/>
            <p:nvPr/>
          </p:nvCxnSpPr>
          <p:spPr>
            <a:xfrm flipV="1">
              <a:off x="9926409" y="6132720"/>
              <a:ext cx="21872524" cy="6568569"/>
            </a:xfrm>
            <a:prstGeom prst="line">
              <a:avLst/>
            </a:prstGeom>
            <a:noFill/>
            <a:ln w="76200" cap="flat" cmpd="sng" algn="ctr">
              <a:solidFill>
                <a:srgbClr val="0070C0"/>
              </a:solidFill>
              <a:prstDash val="solid"/>
              <a:miter lim="800000"/>
            </a:ln>
            <a:effectLst/>
          </p:spPr>
        </p:cxnSp>
        <p:cxnSp>
          <p:nvCxnSpPr>
            <p:cNvPr id="28" name="直接连接符 27"/>
            <p:cNvCxnSpPr/>
            <p:nvPr/>
          </p:nvCxnSpPr>
          <p:spPr>
            <a:xfrm flipH="1" flipV="1">
              <a:off x="5222923" y="11491177"/>
              <a:ext cx="4741234" cy="1190969"/>
            </a:xfrm>
            <a:prstGeom prst="line">
              <a:avLst/>
            </a:prstGeom>
            <a:noFill/>
            <a:ln w="76200" cap="flat" cmpd="sng" algn="ctr">
              <a:solidFill>
                <a:srgbClr val="0070C0"/>
              </a:solidFill>
              <a:prstDash val="solid"/>
              <a:miter lim="800000"/>
            </a:ln>
            <a:effectLst/>
          </p:spPr>
        </p:cxnSp>
        <p:cxnSp>
          <p:nvCxnSpPr>
            <p:cNvPr id="29" name="直接连接符 28"/>
            <p:cNvCxnSpPr/>
            <p:nvPr/>
          </p:nvCxnSpPr>
          <p:spPr>
            <a:xfrm>
              <a:off x="5222923" y="10149972"/>
              <a:ext cx="0" cy="1368000"/>
            </a:xfrm>
            <a:prstGeom prst="line">
              <a:avLst/>
            </a:prstGeom>
            <a:noFill/>
            <a:ln w="6350" cap="flat" cmpd="sng" algn="ctr">
              <a:solidFill>
                <a:srgbClr val="61B230">
                  <a:lumMod val="75000"/>
                </a:srgbClr>
              </a:solidFill>
              <a:prstDash val="solid"/>
              <a:miter lim="800000"/>
            </a:ln>
            <a:effectLst/>
          </p:spPr>
        </p:cxnSp>
        <p:cxnSp>
          <p:nvCxnSpPr>
            <p:cNvPr id="30" name="直接连接符 29"/>
            <p:cNvCxnSpPr/>
            <p:nvPr/>
          </p:nvCxnSpPr>
          <p:spPr>
            <a:xfrm flipH="1" flipV="1">
              <a:off x="17892643" y="8210611"/>
              <a:ext cx="3985760" cy="873570"/>
            </a:xfrm>
            <a:prstGeom prst="line">
              <a:avLst/>
            </a:prstGeom>
            <a:noFill/>
            <a:ln w="76200" cap="flat" cmpd="sng" algn="ctr">
              <a:solidFill>
                <a:srgbClr val="0070C0"/>
              </a:solidFill>
              <a:prstDash val="solid"/>
              <a:miter lim="800000"/>
            </a:ln>
            <a:effectLst/>
          </p:spPr>
        </p:cxnSp>
        <p:cxnSp>
          <p:nvCxnSpPr>
            <p:cNvPr id="31" name="直接连接符 30"/>
            <p:cNvCxnSpPr/>
            <p:nvPr/>
          </p:nvCxnSpPr>
          <p:spPr>
            <a:xfrm>
              <a:off x="17892642" y="6869404"/>
              <a:ext cx="0" cy="1368000"/>
            </a:xfrm>
            <a:prstGeom prst="line">
              <a:avLst/>
            </a:prstGeom>
            <a:noFill/>
            <a:ln w="6350" cap="flat" cmpd="sng" algn="ctr">
              <a:solidFill>
                <a:srgbClr val="61B230">
                  <a:lumMod val="75000"/>
                </a:srgbClr>
              </a:solidFill>
              <a:prstDash val="solid"/>
              <a:miter lim="800000"/>
            </a:ln>
            <a:effectLst/>
          </p:spPr>
        </p:cxnSp>
        <p:cxnSp>
          <p:nvCxnSpPr>
            <p:cNvPr id="32" name="直接连接符 31"/>
            <p:cNvCxnSpPr/>
            <p:nvPr/>
          </p:nvCxnSpPr>
          <p:spPr>
            <a:xfrm flipH="1" flipV="1">
              <a:off x="26726492" y="6320923"/>
              <a:ext cx="2315031" cy="611631"/>
            </a:xfrm>
            <a:prstGeom prst="line">
              <a:avLst/>
            </a:prstGeom>
            <a:noFill/>
            <a:ln w="76200" cap="flat" cmpd="sng" algn="ctr">
              <a:solidFill>
                <a:srgbClr val="0070C0"/>
              </a:solidFill>
              <a:prstDash val="solid"/>
              <a:miter lim="800000"/>
            </a:ln>
            <a:effectLst/>
          </p:spPr>
        </p:cxnSp>
        <p:cxnSp>
          <p:nvCxnSpPr>
            <p:cNvPr id="33" name="直接连接符 32"/>
            <p:cNvCxnSpPr/>
            <p:nvPr/>
          </p:nvCxnSpPr>
          <p:spPr>
            <a:xfrm>
              <a:off x="26726492" y="4979717"/>
              <a:ext cx="0" cy="1368000"/>
            </a:xfrm>
            <a:prstGeom prst="line">
              <a:avLst/>
            </a:prstGeom>
            <a:noFill/>
            <a:ln w="6350" cap="flat" cmpd="sng" algn="ctr">
              <a:solidFill>
                <a:srgbClr val="61B230">
                  <a:lumMod val="75000"/>
                </a:srgbClr>
              </a:solidFill>
              <a:prstDash val="solid"/>
              <a:miter lim="800000"/>
            </a:ln>
            <a:effectLst/>
          </p:spPr>
        </p:cxnSp>
        <p:sp>
          <p:nvSpPr>
            <p:cNvPr id="34" name="文本框 33"/>
            <p:cNvSpPr txBox="1"/>
            <p:nvPr/>
          </p:nvSpPr>
          <p:spPr>
            <a:xfrm>
              <a:off x="18188605" y="8999196"/>
              <a:ext cx="2275817" cy="43110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935" b="1" i="0" u="none" strike="noStrike" kern="0" cap="none" spc="0" normalizeH="0" baseline="0" noProof="0" dirty="0">
                  <a:ln>
                    <a:noFill/>
                  </a:ln>
                  <a:solidFill>
                    <a:srgbClr val="1D1D1A"/>
                  </a:solidFill>
                  <a:effectLst/>
                  <a:uLnTx/>
                  <a:uFillTx/>
                  <a:latin typeface="微软雅黑" panose="020B0503020204020204" pitchFamily="34" charset="-122"/>
                </a:rPr>
                <a:t>校园内部网络</a:t>
              </a:r>
              <a:endParaRPr kumimoji="1" lang="en-US" altLang="zh-CN" sz="935" b="1" i="0" u="none" strike="noStrike" kern="0" cap="none" spc="0" normalizeH="0" baseline="0" noProof="0" dirty="0">
                <a:ln>
                  <a:noFill/>
                </a:ln>
                <a:solidFill>
                  <a:srgbClr val="1D1D1A"/>
                </a:solidFill>
                <a:effectLst/>
                <a:uLnTx/>
                <a:uFillTx/>
                <a:latin typeface="微软雅黑" panose="020B0503020204020204" pitchFamily="34" charset="-122"/>
              </a:endParaRPr>
            </a:p>
          </p:txBody>
        </p:sp>
      </p:grpSp>
      <p:pic>
        <p:nvPicPr>
          <p:cNvPr id="41" name="图片 40"/>
          <p:cNvPicPr>
            <a:picLocks noChangeAspect="1"/>
          </p:cNvPicPr>
          <p:nvPr/>
        </p:nvPicPr>
        <p:blipFill>
          <a:blip r:embed="rId6"/>
          <a:stretch>
            <a:fillRect/>
          </a:stretch>
        </p:blipFill>
        <p:spPr>
          <a:xfrm>
            <a:off x="5125572" y="1509640"/>
            <a:ext cx="2243166" cy="1665837"/>
          </a:xfrm>
          <a:prstGeom prst="rect">
            <a:avLst/>
          </a:prstGeom>
        </p:spPr>
      </p:pic>
      <p:grpSp>
        <p:nvGrpSpPr>
          <p:cNvPr id="42" name="组合 41"/>
          <p:cNvGrpSpPr/>
          <p:nvPr/>
        </p:nvGrpSpPr>
        <p:grpSpPr>
          <a:xfrm>
            <a:off x="673100" y="1306384"/>
            <a:ext cx="3910861" cy="2906057"/>
            <a:chOff x="961078" y="2205091"/>
            <a:chExt cx="4548966" cy="3380216"/>
          </a:xfrm>
        </p:grpSpPr>
        <p:grpSp>
          <p:nvGrpSpPr>
            <p:cNvPr id="43" name="组合 42"/>
            <p:cNvGrpSpPr/>
            <p:nvPr/>
          </p:nvGrpSpPr>
          <p:grpSpPr>
            <a:xfrm>
              <a:off x="961078" y="2205091"/>
              <a:ext cx="4548966" cy="3380216"/>
              <a:chOff x="1275457" y="1613333"/>
              <a:chExt cx="4548966" cy="2689654"/>
            </a:xfrm>
          </p:grpSpPr>
          <p:pic>
            <p:nvPicPr>
              <p:cNvPr id="110" name="图片 10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30000" contrast="-20000"/>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flipH="1">
                <a:off x="1275457" y="1613333"/>
                <a:ext cx="4548966" cy="2689654"/>
              </a:xfrm>
              <a:prstGeom prst="rect">
                <a:avLst/>
              </a:prstGeom>
              <a:ln>
                <a:noFill/>
              </a:ln>
            </p:spPr>
          </p:pic>
          <p:pic>
            <p:nvPicPr>
              <p:cNvPr id="111" name="图片 110"/>
              <p:cNvPicPr>
                <a:picLocks noChangeAspect="1"/>
              </p:cNvPicPr>
              <p:nvPr/>
            </p:nvPicPr>
            <p:blipFill>
              <a:blip r:embed="rId9"/>
              <a:stretch>
                <a:fillRect/>
              </a:stretch>
            </p:blipFill>
            <p:spPr>
              <a:xfrm>
                <a:off x="1926399" y="2659290"/>
                <a:ext cx="610305" cy="413900"/>
              </a:xfrm>
              <a:prstGeom prst="rect">
                <a:avLst/>
              </a:prstGeom>
            </p:spPr>
          </p:pic>
          <p:pic>
            <p:nvPicPr>
              <p:cNvPr id="112" name="图片 111"/>
              <p:cNvPicPr>
                <a:picLocks noChangeAspect="1"/>
              </p:cNvPicPr>
              <p:nvPr/>
            </p:nvPicPr>
            <p:blipFill>
              <a:blip r:embed="rId9"/>
              <a:stretch>
                <a:fillRect/>
              </a:stretch>
            </p:blipFill>
            <p:spPr>
              <a:xfrm>
                <a:off x="1941245" y="2091517"/>
                <a:ext cx="610305" cy="413900"/>
              </a:xfrm>
              <a:prstGeom prst="rect">
                <a:avLst/>
              </a:prstGeom>
              <a:solidFill>
                <a:srgbClr val="878787"/>
              </a:solidFill>
            </p:spPr>
          </p:pic>
          <p:sp>
            <p:nvSpPr>
              <p:cNvPr id="113" name="Freeform 254"/>
              <p:cNvSpPr/>
              <p:nvPr/>
            </p:nvSpPr>
            <p:spPr bwMode="auto">
              <a:xfrm>
                <a:off x="2010822" y="2127522"/>
                <a:ext cx="356523" cy="51540"/>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14" name="Freeform 255"/>
              <p:cNvSpPr/>
              <p:nvPr/>
            </p:nvSpPr>
            <p:spPr bwMode="auto">
              <a:xfrm>
                <a:off x="2047409"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15" name="Freeform 256"/>
              <p:cNvSpPr/>
              <p:nvPr/>
            </p:nvSpPr>
            <p:spPr bwMode="auto">
              <a:xfrm>
                <a:off x="2085701" y="2145275"/>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16" name="Freeform 257"/>
              <p:cNvSpPr/>
              <p:nvPr/>
            </p:nvSpPr>
            <p:spPr bwMode="auto">
              <a:xfrm>
                <a:off x="2123991" y="2145275"/>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17" name="Freeform 258"/>
              <p:cNvSpPr/>
              <p:nvPr/>
            </p:nvSpPr>
            <p:spPr bwMode="auto">
              <a:xfrm>
                <a:off x="216313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18" name="Freeform 259"/>
              <p:cNvSpPr/>
              <p:nvPr/>
            </p:nvSpPr>
            <p:spPr bwMode="auto">
              <a:xfrm>
                <a:off x="2201421" y="2145275"/>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19" name="Freeform 260"/>
              <p:cNvSpPr/>
              <p:nvPr/>
            </p:nvSpPr>
            <p:spPr bwMode="auto">
              <a:xfrm>
                <a:off x="2269491" y="214241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20" name="Freeform 261"/>
              <p:cNvSpPr/>
              <p:nvPr/>
            </p:nvSpPr>
            <p:spPr bwMode="auto">
              <a:xfrm>
                <a:off x="2269491"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21" name="Freeform 262"/>
              <p:cNvSpPr/>
              <p:nvPr/>
            </p:nvSpPr>
            <p:spPr bwMode="auto">
              <a:xfrm>
                <a:off x="2287361" y="2153292"/>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22" name="Freeform 263"/>
              <p:cNvSpPr/>
              <p:nvPr/>
            </p:nvSpPr>
            <p:spPr bwMode="auto">
              <a:xfrm>
                <a:off x="2306080" y="2153292"/>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23" name="Freeform 264"/>
              <p:cNvSpPr/>
              <p:nvPr/>
            </p:nvSpPr>
            <p:spPr bwMode="auto">
              <a:xfrm>
                <a:off x="2010822" y="2168752"/>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24" name="Freeform 265"/>
              <p:cNvSpPr/>
              <p:nvPr/>
            </p:nvSpPr>
            <p:spPr bwMode="auto">
              <a:xfrm>
                <a:off x="2047409"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25" name="Freeform 266"/>
              <p:cNvSpPr/>
              <p:nvPr/>
            </p:nvSpPr>
            <p:spPr bwMode="auto">
              <a:xfrm>
                <a:off x="2085701" y="2185932"/>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26" name="Freeform 267"/>
              <p:cNvSpPr/>
              <p:nvPr/>
            </p:nvSpPr>
            <p:spPr bwMode="auto">
              <a:xfrm>
                <a:off x="2123991" y="2185932"/>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27" name="Freeform 268"/>
              <p:cNvSpPr/>
              <p:nvPr/>
            </p:nvSpPr>
            <p:spPr bwMode="auto">
              <a:xfrm>
                <a:off x="216313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28" name="Freeform 269"/>
              <p:cNvSpPr/>
              <p:nvPr/>
            </p:nvSpPr>
            <p:spPr bwMode="auto">
              <a:xfrm>
                <a:off x="2201421" y="2185932"/>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29" name="Freeform 270"/>
              <p:cNvSpPr/>
              <p:nvPr/>
            </p:nvSpPr>
            <p:spPr bwMode="auto">
              <a:xfrm>
                <a:off x="2269491" y="2183642"/>
                <a:ext cx="47649" cy="744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30" name="Freeform 271"/>
              <p:cNvSpPr/>
              <p:nvPr/>
            </p:nvSpPr>
            <p:spPr bwMode="auto">
              <a:xfrm>
                <a:off x="2269491"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31" name="Freeform 272"/>
              <p:cNvSpPr/>
              <p:nvPr/>
            </p:nvSpPr>
            <p:spPr bwMode="auto">
              <a:xfrm>
                <a:off x="2287361" y="2193949"/>
                <a:ext cx="1191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32" name="Freeform 273"/>
              <p:cNvSpPr/>
              <p:nvPr/>
            </p:nvSpPr>
            <p:spPr bwMode="auto">
              <a:xfrm>
                <a:off x="2306080" y="2193949"/>
                <a:ext cx="11062" cy="8017"/>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33" name="Freeform 274"/>
              <p:cNvSpPr/>
              <p:nvPr/>
            </p:nvSpPr>
            <p:spPr bwMode="auto">
              <a:xfrm>
                <a:off x="2010822" y="2209411"/>
                <a:ext cx="356523" cy="5096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34" name="Freeform 275"/>
              <p:cNvSpPr/>
              <p:nvPr/>
            </p:nvSpPr>
            <p:spPr bwMode="auto">
              <a:xfrm>
                <a:off x="2047409"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35" name="Freeform 276"/>
              <p:cNvSpPr/>
              <p:nvPr/>
            </p:nvSpPr>
            <p:spPr bwMode="auto">
              <a:xfrm>
                <a:off x="2085701" y="2227164"/>
                <a:ext cx="25528" cy="1317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36" name="Freeform 277"/>
              <p:cNvSpPr/>
              <p:nvPr/>
            </p:nvSpPr>
            <p:spPr bwMode="auto">
              <a:xfrm>
                <a:off x="2123991" y="2227164"/>
                <a:ext cx="2637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37" name="Freeform 278"/>
              <p:cNvSpPr/>
              <p:nvPr/>
            </p:nvSpPr>
            <p:spPr bwMode="auto">
              <a:xfrm>
                <a:off x="216313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38" name="Freeform 279"/>
              <p:cNvSpPr/>
              <p:nvPr/>
            </p:nvSpPr>
            <p:spPr bwMode="auto">
              <a:xfrm>
                <a:off x="2201421" y="2227164"/>
                <a:ext cx="25528" cy="1317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39" name="Freeform 280"/>
              <p:cNvSpPr/>
              <p:nvPr/>
            </p:nvSpPr>
            <p:spPr bwMode="auto">
              <a:xfrm>
                <a:off x="2269491" y="2224301"/>
                <a:ext cx="47649" cy="8017"/>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40" name="Freeform 281"/>
              <p:cNvSpPr/>
              <p:nvPr/>
            </p:nvSpPr>
            <p:spPr bwMode="auto">
              <a:xfrm>
                <a:off x="2269491"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41" name="Freeform 282"/>
              <p:cNvSpPr/>
              <p:nvPr/>
            </p:nvSpPr>
            <p:spPr bwMode="auto">
              <a:xfrm>
                <a:off x="2287361" y="2235181"/>
                <a:ext cx="1191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142" name="Freeform 283"/>
              <p:cNvSpPr/>
              <p:nvPr/>
            </p:nvSpPr>
            <p:spPr bwMode="auto">
              <a:xfrm>
                <a:off x="2306080" y="2235181"/>
                <a:ext cx="11062" cy="744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solidFill>
                <a:srgbClr val="FFFFFF">
                  <a:lumMod val="95000"/>
                </a:srgbClr>
              </a:solid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cxnSp>
            <p:nvCxnSpPr>
              <p:cNvPr id="143" name="直接连接符 142"/>
              <p:cNvCxnSpPr/>
              <p:nvPr/>
            </p:nvCxnSpPr>
            <p:spPr>
              <a:xfrm flipV="1">
                <a:off x="2269491" y="3212485"/>
                <a:ext cx="0" cy="146270"/>
              </a:xfrm>
              <a:prstGeom prst="line">
                <a:avLst/>
              </a:prstGeom>
              <a:noFill/>
              <a:ln w="12700" cap="flat" cmpd="sng" algn="ctr">
                <a:solidFill>
                  <a:srgbClr val="4DB3E4"/>
                </a:solidFill>
                <a:prstDash val="solid"/>
                <a:miter lim="800000"/>
                <a:tailEnd type="none" w="sm" len="sm"/>
              </a:ln>
              <a:effectLst/>
            </p:spPr>
          </p:cxnSp>
          <p:grpSp>
            <p:nvGrpSpPr>
              <p:cNvPr id="144" name="组合 143"/>
              <p:cNvGrpSpPr/>
              <p:nvPr/>
            </p:nvGrpSpPr>
            <p:grpSpPr>
              <a:xfrm>
                <a:off x="2096156" y="2689566"/>
                <a:ext cx="356523" cy="179240"/>
                <a:chOff x="2578055" y="2373219"/>
                <a:chExt cx="244519" cy="137321"/>
              </a:xfrm>
              <a:solidFill>
                <a:srgbClr val="FFFFFF"/>
              </a:solidFill>
            </p:grpSpPr>
            <p:sp>
              <p:nvSpPr>
                <p:cNvPr id="261" name="Freeform 252"/>
                <p:cNvSpPr/>
                <p:nvPr/>
              </p:nvSpPr>
              <p:spPr bwMode="auto">
                <a:xfrm>
                  <a:off x="2744958" y="2494307"/>
                  <a:ext cx="21009"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62" name="Freeform 253"/>
                <p:cNvSpPr/>
                <p:nvPr/>
              </p:nvSpPr>
              <p:spPr bwMode="auto">
                <a:xfrm>
                  <a:off x="2777639" y="2494307"/>
                  <a:ext cx="21593" cy="16233"/>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63" name="Freeform 274"/>
                <p:cNvSpPr/>
                <p:nvPr/>
              </p:nvSpPr>
              <p:spPr bwMode="auto">
                <a:xfrm>
                  <a:off x="2578055" y="2373219"/>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64" name="Freeform 275"/>
                <p:cNvSpPr/>
                <p:nvPr/>
              </p:nvSpPr>
              <p:spPr bwMode="auto">
                <a:xfrm>
                  <a:off x="2603148"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65" name="Freeform 276"/>
                <p:cNvSpPr/>
                <p:nvPr/>
              </p:nvSpPr>
              <p:spPr bwMode="auto">
                <a:xfrm>
                  <a:off x="2629410" y="2386820"/>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66" name="Freeform 277"/>
                <p:cNvSpPr/>
                <p:nvPr/>
              </p:nvSpPr>
              <p:spPr bwMode="auto">
                <a:xfrm>
                  <a:off x="2655671" y="2386820"/>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67" name="Freeform 278"/>
                <p:cNvSpPr/>
                <p:nvPr/>
              </p:nvSpPr>
              <p:spPr bwMode="auto">
                <a:xfrm>
                  <a:off x="2682515"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68" name="Freeform 279"/>
                <p:cNvSpPr/>
                <p:nvPr/>
              </p:nvSpPr>
              <p:spPr bwMode="auto">
                <a:xfrm>
                  <a:off x="2708776" y="2386820"/>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69" name="Freeform 281"/>
                <p:cNvSpPr/>
                <p:nvPr/>
              </p:nvSpPr>
              <p:spPr bwMode="auto">
                <a:xfrm>
                  <a:off x="2755462"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70" name="Freeform 282"/>
                <p:cNvSpPr/>
                <p:nvPr/>
              </p:nvSpPr>
              <p:spPr bwMode="auto">
                <a:xfrm>
                  <a:off x="2767718" y="2392962"/>
                  <a:ext cx="8170"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71" name="Freeform 283"/>
                <p:cNvSpPr/>
                <p:nvPr/>
              </p:nvSpPr>
              <p:spPr bwMode="auto">
                <a:xfrm>
                  <a:off x="2780556" y="2392962"/>
                  <a:ext cx="7587" cy="5704"/>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72" name="Freeform 284"/>
                <p:cNvSpPr/>
                <p:nvPr/>
              </p:nvSpPr>
              <p:spPr bwMode="auto">
                <a:xfrm>
                  <a:off x="2578055" y="240480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73" name="Freeform 285"/>
                <p:cNvSpPr/>
                <p:nvPr/>
              </p:nvSpPr>
              <p:spPr bwMode="auto">
                <a:xfrm>
                  <a:off x="2603148"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74" name="Freeform 286"/>
                <p:cNvSpPr/>
                <p:nvPr/>
              </p:nvSpPr>
              <p:spPr bwMode="auto">
                <a:xfrm>
                  <a:off x="2629410" y="2417969"/>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75" name="Freeform 287"/>
                <p:cNvSpPr/>
                <p:nvPr/>
              </p:nvSpPr>
              <p:spPr bwMode="auto">
                <a:xfrm>
                  <a:off x="2655671" y="2417969"/>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76" name="Freeform 288"/>
                <p:cNvSpPr/>
                <p:nvPr/>
              </p:nvSpPr>
              <p:spPr bwMode="auto">
                <a:xfrm>
                  <a:off x="2682515"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77" name="Freeform 289"/>
                <p:cNvSpPr/>
                <p:nvPr/>
              </p:nvSpPr>
              <p:spPr bwMode="auto">
                <a:xfrm>
                  <a:off x="2708776" y="2417969"/>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78" name="Freeform 290"/>
                <p:cNvSpPr/>
                <p:nvPr/>
              </p:nvSpPr>
              <p:spPr bwMode="auto">
                <a:xfrm>
                  <a:off x="2755462" y="2416214"/>
                  <a:ext cx="32680" cy="5704"/>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79" name="Freeform 291"/>
                <p:cNvSpPr/>
                <p:nvPr/>
              </p:nvSpPr>
              <p:spPr bwMode="auto">
                <a:xfrm>
                  <a:off x="2755462"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80" name="Freeform 292"/>
                <p:cNvSpPr/>
                <p:nvPr/>
              </p:nvSpPr>
              <p:spPr bwMode="auto">
                <a:xfrm>
                  <a:off x="2767718" y="2424111"/>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81" name="Freeform 293"/>
                <p:cNvSpPr/>
                <p:nvPr/>
              </p:nvSpPr>
              <p:spPr bwMode="auto">
                <a:xfrm>
                  <a:off x="2780556" y="2424111"/>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82" name="Freeform 294"/>
                <p:cNvSpPr/>
                <p:nvPr/>
              </p:nvSpPr>
              <p:spPr bwMode="auto">
                <a:xfrm>
                  <a:off x="2578055" y="2435957"/>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83" name="Freeform 295"/>
                <p:cNvSpPr/>
                <p:nvPr/>
              </p:nvSpPr>
              <p:spPr bwMode="auto">
                <a:xfrm>
                  <a:off x="2603148"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84" name="Freeform 296"/>
                <p:cNvSpPr/>
                <p:nvPr/>
              </p:nvSpPr>
              <p:spPr bwMode="auto">
                <a:xfrm>
                  <a:off x="2629410" y="2449118"/>
                  <a:ext cx="17508" cy="1053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85" name="Freeform 297"/>
                <p:cNvSpPr/>
                <p:nvPr/>
              </p:nvSpPr>
              <p:spPr bwMode="auto">
                <a:xfrm>
                  <a:off x="2655671" y="2449118"/>
                  <a:ext cx="18091"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86" name="Freeform 298"/>
                <p:cNvSpPr/>
                <p:nvPr/>
              </p:nvSpPr>
              <p:spPr bwMode="auto">
                <a:xfrm>
                  <a:off x="2682515"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87" name="Freeform 299"/>
                <p:cNvSpPr/>
                <p:nvPr/>
              </p:nvSpPr>
              <p:spPr bwMode="auto">
                <a:xfrm>
                  <a:off x="2708776" y="2449118"/>
                  <a:ext cx="17508" cy="1053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88" name="Freeform 300"/>
                <p:cNvSpPr/>
                <p:nvPr/>
              </p:nvSpPr>
              <p:spPr bwMode="auto">
                <a:xfrm>
                  <a:off x="2755462" y="2447364"/>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89" name="Freeform 301"/>
                <p:cNvSpPr/>
                <p:nvPr/>
              </p:nvSpPr>
              <p:spPr bwMode="auto">
                <a:xfrm>
                  <a:off x="2755462"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90" name="Freeform 302"/>
                <p:cNvSpPr/>
                <p:nvPr/>
              </p:nvSpPr>
              <p:spPr bwMode="auto">
                <a:xfrm>
                  <a:off x="2767718" y="2455260"/>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91" name="Freeform 303"/>
                <p:cNvSpPr/>
                <p:nvPr/>
              </p:nvSpPr>
              <p:spPr bwMode="auto">
                <a:xfrm>
                  <a:off x="2780556" y="2455260"/>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92" name="Freeform 304"/>
                <p:cNvSpPr/>
                <p:nvPr/>
              </p:nvSpPr>
              <p:spPr bwMode="auto">
                <a:xfrm>
                  <a:off x="2578055" y="2467106"/>
                  <a:ext cx="244519" cy="39047"/>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93" name="Freeform 305"/>
                <p:cNvSpPr/>
                <p:nvPr/>
              </p:nvSpPr>
              <p:spPr bwMode="auto">
                <a:xfrm>
                  <a:off x="2603148"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94" name="Freeform 306"/>
                <p:cNvSpPr/>
                <p:nvPr/>
              </p:nvSpPr>
              <p:spPr bwMode="auto">
                <a:xfrm>
                  <a:off x="2629410" y="2480707"/>
                  <a:ext cx="17508" cy="1009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95" name="Freeform 307"/>
                <p:cNvSpPr/>
                <p:nvPr/>
              </p:nvSpPr>
              <p:spPr bwMode="auto">
                <a:xfrm>
                  <a:off x="2655671" y="2480707"/>
                  <a:ext cx="18091"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96" name="Freeform 308"/>
                <p:cNvSpPr/>
                <p:nvPr/>
              </p:nvSpPr>
              <p:spPr bwMode="auto">
                <a:xfrm>
                  <a:off x="2682515"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97" name="Freeform 309"/>
                <p:cNvSpPr/>
                <p:nvPr/>
              </p:nvSpPr>
              <p:spPr bwMode="auto">
                <a:xfrm>
                  <a:off x="2708776" y="2480707"/>
                  <a:ext cx="17508" cy="1009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98" name="Freeform 310"/>
                <p:cNvSpPr/>
                <p:nvPr/>
              </p:nvSpPr>
              <p:spPr bwMode="auto">
                <a:xfrm>
                  <a:off x="2755462" y="2478513"/>
                  <a:ext cx="32680" cy="614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99" name="Freeform 311"/>
                <p:cNvSpPr/>
                <p:nvPr/>
              </p:nvSpPr>
              <p:spPr bwMode="auto">
                <a:xfrm>
                  <a:off x="2755462"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00" name="Freeform 312"/>
                <p:cNvSpPr/>
                <p:nvPr/>
              </p:nvSpPr>
              <p:spPr bwMode="auto">
                <a:xfrm>
                  <a:off x="2767718" y="2486849"/>
                  <a:ext cx="8170"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301" name="Freeform 313"/>
                <p:cNvSpPr/>
                <p:nvPr/>
              </p:nvSpPr>
              <p:spPr bwMode="auto">
                <a:xfrm>
                  <a:off x="2780556" y="2486849"/>
                  <a:ext cx="7587" cy="6142"/>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grpSp>
          <p:cxnSp>
            <p:nvCxnSpPr>
              <p:cNvPr id="145" name="直接连接符 144"/>
              <p:cNvCxnSpPr/>
              <p:nvPr/>
            </p:nvCxnSpPr>
            <p:spPr>
              <a:xfrm flipV="1">
                <a:off x="2337543" y="3212484"/>
                <a:ext cx="0" cy="146272"/>
              </a:xfrm>
              <a:prstGeom prst="line">
                <a:avLst/>
              </a:prstGeom>
              <a:noFill/>
              <a:ln w="12700" cap="flat" cmpd="sng" algn="ctr">
                <a:solidFill>
                  <a:srgbClr val="4DB3E4"/>
                </a:solidFill>
                <a:prstDash val="solid"/>
                <a:miter lim="800000"/>
                <a:tailEnd type="none" w="sm" len="sm"/>
              </a:ln>
              <a:effectLst/>
            </p:spPr>
          </p:cxnSp>
          <p:cxnSp>
            <p:nvCxnSpPr>
              <p:cNvPr id="146" name="直接连接符 145"/>
              <p:cNvCxnSpPr/>
              <p:nvPr/>
            </p:nvCxnSpPr>
            <p:spPr>
              <a:xfrm flipV="1">
                <a:off x="2407017" y="3212483"/>
                <a:ext cx="0" cy="146273"/>
              </a:xfrm>
              <a:prstGeom prst="line">
                <a:avLst/>
              </a:prstGeom>
              <a:noFill/>
              <a:ln w="12700" cap="flat" cmpd="sng" algn="ctr">
                <a:solidFill>
                  <a:srgbClr val="4DB3E4"/>
                </a:solidFill>
                <a:prstDash val="solid"/>
                <a:miter lim="800000"/>
                <a:tailEnd type="none" w="sm" len="sm"/>
              </a:ln>
              <a:effectLst/>
            </p:spPr>
          </p:cxnSp>
          <p:cxnSp>
            <p:nvCxnSpPr>
              <p:cNvPr id="147" name="直接连接符 146"/>
              <p:cNvCxnSpPr/>
              <p:nvPr/>
            </p:nvCxnSpPr>
            <p:spPr>
              <a:xfrm flipH="1">
                <a:off x="2261229" y="3210101"/>
                <a:ext cx="402870" cy="0"/>
              </a:xfrm>
              <a:prstGeom prst="line">
                <a:avLst/>
              </a:prstGeom>
              <a:noFill/>
              <a:ln w="25400" cap="flat" cmpd="sng" algn="ctr">
                <a:solidFill>
                  <a:srgbClr val="4DB3E4"/>
                </a:solidFill>
                <a:prstDash val="solid"/>
                <a:miter lim="800000"/>
                <a:tailEnd type="none" w="sm" len="sm"/>
              </a:ln>
              <a:effectLst/>
            </p:spPr>
          </p:cxnSp>
          <p:cxnSp>
            <p:nvCxnSpPr>
              <p:cNvPr id="148" name="直接连接符 147"/>
              <p:cNvCxnSpPr/>
              <p:nvPr/>
            </p:nvCxnSpPr>
            <p:spPr>
              <a:xfrm flipH="1">
                <a:off x="2657171" y="3202118"/>
                <a:ext cx="2101" cy="402396"/>
              </a:xfrm>
              <a:prstGeom prst="line">
                <a:avLst/>
              </a:prstGeom>
              <a:noFill/>
              <a:ln w="25400" cap="flat" cmpd="sng" algn="ctr">
                <a:solidFill>
                  <a:srgbClr val="4DB3E4"/>
                </a:solidFill>
                <a:prstDash val="solid"/>
                <a:miter lim="800000"/>
                <a:tailEnd type="none" w="sm" len="sm"/>
              </a:ln>
              <a:effectLst/>
            </p:spPr>
          </p:cxnSp>
          <p:grpSp>
            <p:nvGrpSpPr>
              <p:cNvPr id="149" name="组合 148"/>
              <p:cNvGrpSpPr/>
              <p:nvPr/>
            </p:nvGrpSpPr>
            <p:grpSpPr>
              <a:xfrm>
                <a:off x="2201419" y="3358757"/>
                <a:ext cx="356524" cy="261130"/>
                <a:chOff x="4375797" y="2655177"/>
                <a:chExt cx="483276" cy="512121"/>
              </a:xfrm>
              <a:solidFill>
                <a:srgbClr val="FFFFFF"/>
              </a:solidFill>
            </p:grpSpPr>
            <p:sp>
              <p:nvSpPr>
                <p:cNvPr id="199" name="Freeform 252"/>
                <p:cNvSpPr/>
                <p:nvPr/>
              </p:nvSpPr>
              <p:spPr bwMode="auto">
                <a:xfrm>
                  <a:off x="4705671" y="3125744"/>
                  <a:ext cx="41523"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00" name="Freeform 253"/>
                <p:cNvSpPr/>
                <p:nvPr/>
              </p:nvSpPr>
              <p:spPr bwMode="auto">
                <a:xfrm>
                  <a:off x="4770262" y="3125742"/>
                  <a:ext cx="42677" cy="41554"/>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01" name="Freeform 254"/>
                <p:cNvSpPr/>
                <p:nvPr/>
              </p:nvSpPr>
              <p:spPr bwMode="auto">
                <a:xfrm>
                  <a:off x="4375799" y="2655177"/>
                  <a:ext cx="483274" cy="10107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02" name="Freeform 255"/>
                <p:cNvSpPr/>
                <p:nvPr/>
              </p:nvSpPr>
              <p:spPr bwMode="auto">
                <a:xfrm>
                  <a:off x="4425393"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03" name="Freeform 256"/>
                <p:cNvSpPr/>
                <p:nvPr/>
              </p:nvSpPr>
              <p:spPr bwMode="auto">
                <a:xfrm>
                  <a:off x="4477298" y="2689993"/>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04" name="Freeform 257"/>
                <p:cNvSpPr/>
                <p:nvPr/>
              </p:nvSpPr>
              <p:spPr bwMode="auto">
                <a:xfrm>
                  <a:off x="4529201" y="2689993"/>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05" name="Freeform 258"/>
                <p:cNvSpPr/>
                <p:nvPr/>
              </p:nvSpPr>
              <p:spPr bwMode="auto">
                <a:xfrm>
                  <a:off x="4582257"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06" name="Freeform 259"/>
                <p:cNvSpPr/>
                <p:nvPr/>
              </p:nvSpPr>
              <p:spPr bwMode="auto">
                <a:xfrm>
                  <a:off x="4634160" y="2689993"/>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07" name="Freeform 260"/>
                <p:cNvSpPr/>
                <p:nvPr/>
              </p:nvSpPr>
              <p:spPr bwMode="auto">
                <a:xfrm>
                  <a:off x="4726431" y="2684377"/>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08" name="Freeform 261"/>
                <p:cNvSpPr/>
                <p:nvPr/>
              </p:nvSpPr>
              <p:spPr bwMode="auto">
                <a:xfrm>
                  <a:off x="4726431"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09" name="Freeform 262"/>
                <p:cNvSpPr/>
                <p:nvPr/>
              </p:nvSpPr>
              <p:spPr bwMode="auto">
                <a:xfrm>
                  <a:off x="4750654" y="2705716"/>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10" name="Freeform 263"/>
                <p:cNvSpPr/>
                <p:nvPr/>
              </p:nvSpPr>
              <p:spPr bwMode="auto">
                <a:xfrm>
                  <a:off x="4776027" y="270571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11" name="Freeform 264"/>
                <p:cNvSpPr/>
                <p:nvPr/>
              </p:nvSpPr>
              <p:spPr bwMode="auto">
                <a:xfrm>
                  <a:off x="4375799" y="273603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12" name="Freeform 265"/>
                <p:cNvSpPr/>
                <p:nvPr/>
              </p:nvSpPr>
              <p:spPr bwMode="auto">
                <a:xfrm>
                  <a:off x="4425393"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13" name="Freeform 266"/>
                <p:cNvSpPr/>
                <p:nvPr/>
              </p:nvSpPr>
              <p:spPr bwMode="auto">
                <a:xfrm>
                  <a:off x="4477298" y="2769728"/>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14" name="Freeform 267"/>
                <p:cNvSpPr/>
                <p:nvPr/>
              </p:nvSpPr>
              <p:spPr bwMode="auto">
                <a:xfrm>
                  <a:off x="4529201" y="2769728"/>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15" name="Freeform 268"/>
                <p:cNvSpPr/>
                <p:nvPr/>
              </p:nvSpPr>
              <p:spPr bwMode="auto">
                <a:xfrm>
                  <a:off x="4582257"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16" name="Freeform 269"/>
                <p:cNvSpPr/>
                <p:nvPr/>
              </p:nvSpPr>
              <p:spPr bwMode="auto">
                <a:xfrm>
                  <a:off x="4634160" y="2769728"/>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17" name="Freeform 270"/>
                <p:cNvSpPr/>
                <p:nvPr/>
              </p:nvSpPr>
              <p:spPr bwMode="auto">
                <a:xfrm>
                  <a:off x="4726431" y="2765233"/>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18" name="Freeform 271"/>
                <p:cNvSpPr/>
                <p:nvPr/>
              </p:nvSpPr>
              <p:spPr bwMode="auto">
                <a:xfrm>
                  <a:off x="4726431" y="2785449"/>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19" name="Freeform 272"/>
                <p:cNvSpPr/>
                <p:nvPr/>
              </p:nvSpPr>
              <p:spPr bwMode="auto">
                <a:xfrm>
                  <a:off x="4750654" y="2785449"/>
                  <a:ext cx="16147"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20" name="Freeform 273"/>
                <p:cNvSpPr/>
                <p:nvPr/>
              </p:nvSpPr>
              <p:spPr bwMode="auto">
                <a:xfrm>
                  <a:off x="4776027" y="2785446"/>
                  <a:ext cx="14995" cy="15723"/>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21" name="Freeform 274"/>
                <p:cNvSpPr/>
                <p:nvPr/>
              </p:nvSpPr>
              <p:spPr bwMode="auto">
                <a:xfrm>
                  <a:off x="4375799" y="28157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22" name="Freeform 275"/>
                <p:cNvSpPr/>
                <p:nvPr/>
              </p:nvSpPr>
              <p:spPr bwMode="auto">
                <a:xfrm>
                  <a:off x="4425393"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23" name="Freeform 276"/>
                <p:cNvSpPr/>
                <p:nvPr/>
              </p:nvSpPr>
              <p:spPr bwMode="auto">
                <a:xfrm>
                  <a:off x="4477298" y="285058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24" name="Freeform 277"/>
                <p:cNvSpPr/>
                <p:nvPr/>
              </p:nvSpPr>
              <p:spPr bwMode="auto">
                <a:xfrm>
                  <a:off x="4529201" y="285058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25" name="Freeform 278"/>
                <p:cNvSpPr/>
                <p:nvPr/>
              </p:nvSpPr>
              <p:spPr bwMode="auto">
                <a:xfrm>
                  <a:off x="4582257"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26" name="Freeform 279"/>
                <p:cNvSpPr/>
                <p:nvPr/>
              </p:nvSpPr>
              <p:spPr bwMode="auto">
                <a:xfrm>
                  <a:off x="4634160" y="285058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27" name="Freeform 280"/>
                <p:cNvSpPr/>
                <p:nvPr/>
              </p:nvSpPr>
              <p:spPr bwMode="auto">
                <a:xfrm>
                  <a:off x="4726431" y="2844963"/>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28" name="Freeform 281"/>
                <p:cNvSpPr/>
                <p:nvPr/>
              </p:nvSpPr>
              <p:spPr bwMode="auto">
                <a:xfrm>
                  <a:off x="4726431" y="2866302"/>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29" name="Freeform 282"/>
                <p:cNvSpPr/>
                <p:nvPr/>
              </p:nvSpPr>
              <p:spPr bwMode="auto">
                <a:xfrm>
                  <a:off x="4750654" y="2866297"/>
                  <a:ext cx="16147"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30" name="Freeform 283"/>
                <p:cNvSpPr/>
                <p:nvPr/>
              </p:nvSpPr>
              <p:spPr bwMode="auto">
                <a:xfrm>
                  <a:off x="4776027" y="2866300"/>
                  <a:ext cx="14995" cy="14601"/>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31" name="Freeform 284"/>
                <p:cNvSpPr/>
                <p:nvPr/>
              </p:nvSpPr>
              <p:spPr bwMode="auto">
                <a:xfrm>
                  <a:off x="4375799" y="2896621"/>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32" name="Freeform 285"/>
                <p:cNvSpPr/>
                <p:nvPr/>
              </p:nvSpPr>
              <p:spPr bwMode="auto">
                <a:xfrm>
                  <a:off x="4425393"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33" name="Freeform 286"/>
                <p:cNvSpPr/>
                <p:nvPr/>
              </p:nvSpPr>
              <p:spPr bwMode="auto">
                <a:xfrm>
                  <a:off x="4477298" y="2930314"/>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34" name="Freeform 287"/>
                <p:cNvSpPr/>
                <p:nvPr/>
              </p:nvSpPr>
              <p:spPr bwMode="auto">
                <a:xfrm>
                  <a:off x="4529201" y="2930314"/>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35" name="Freeform 288"/>
                <p:cNvSpPr/>
                <p:nvPr/>
              </p:nvSpPr>
              <p:spPr bwMode="auto">
                <a:xfrm>
                  <a:off x="4582257"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36" name="Freeform 289"/>
                <p:cNvSpPr/>
                <p:nvPr/>
              </p:nvSpPr>
              <p:spPr bwMode="auto">
                <a:xfrm>
                  <a:off x="4634160" y="2930314"/>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37" name="Freeform 290"/>
                <p:cNvSpPr/>
                <p:nvPr/>
              </p:nvSpPr>
              <p:spPr bwMode="auto">
                <a:xfrm>
                  <a:off x="4726431" y="2925821"/>
                  <a:ext cx="64590" cy="14601"/>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38" name="Freeform 291"/>
                <p:cNvSpPr/>
                <p:nvPr/>
              </p:nvSpPr>
              <p:spPr bwMode="auto">
                <a:xfrm>
                  <a:off x="4726431"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39" name="Freeform 292"/>
                <p:cNvSpPr/>
                <p:nvPr/>
              </p:nvSpPr>
              <p:spPr bwMode="auto">
                <a:xfrm>
                  <a:off x="4750654" y="2946036"/>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40" name="Freeform 293"/>
                <p:cNvSpPr/>
                <p:nvPr/>
              </p:nvSpPr>
              <p:spPr bwMode="auto">
                <a:xfrm>
                  <a:off x="4776027" y="2946036"/>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41" name="Freeform 294"/>
                <p:cNvSpPr/>
                <p:nvPr/>
              </p:nvSpPr>
              <p:spPr bwMode="auto">
                <a:xfrm>
                  <a:off x="4375799" y="2976365"/>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42" name="Freeform 295"/>
                <p:cNvSpPr/>
                <p:nvPr/>
              </p:nvSpPr>
              <p:spPr bwMode="auto">
                <a:xfrm>
                  <a:off x="4425393"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43" name="Freeform 296"/>
                <p:cNvSpPr/>
                <p:nvPr/>
              </p:nvSpPr>
              <p:spPr bwMode="auto">
                <a:xfrm>
                  <a:off x="4477298" y="3010055"/>
                  <a:ext cx="34603" cy="26955"/>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44" name="Freeform 297"/>
                <p:cNvSpPr/>
                <p:nvPr/>
              </p:nvSpPr>
              <p:spPr bwMode="auto">
                <a:xfrm>
                  <a:off x="4529201" y="3010055"/>
                  <a:ext cx="35756"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45" name="Freeform 298"/>
                <p:cNvSpPr/>
                <p:nvPr/>
              </p:nvSpPr>
              <p:spPr bwMode="auto">
                <a:xfrm>
                  <a:off x="4582257"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46" name="Freeform 299"/>
                <p:cNvSpPr/>
                <p:nvPr/>
              </p:nvSpPr>
              <p:spPr bwMode="auto">
                <a:xfrm>
                  <a:off x="4634160" y="3010055"/>
                  <a:ext cx="34603" cy="26955"/>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47" name="Freeform 300"/>
                <p:cNvSpPr/>
                <p:nvPr/>
              </p:nvSpPr>
              <p:spPr bwMode="auto">
                <a:xfrm>
                  <a:off x="4726431" y="3005570"/>
                  <a:ext cx="64590" cy="15723"/>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48" name="Freeform 301"/>
                <p:cNvSpPr/>
                <p:nvPr/>
              </p:nvSpPr>
              <p:spPr bwMode="auto">
                <a:xfrm>
                  <a:off x="4726431" y="302578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49" name="Freeform 302"/>
                <p:cNvSpPr/>
                <p:nvPr/>
              </p:nvSpPr>
              <p:spPr bwMode="auto">
                <a:xfrm>
                  <a:off x="4750654" y="3025782"/>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50" name="Freeform 303"/>
                <p:cNvSpPr/>
                <p:nvPr/>
              </p:nvSpPr>
              <p:spPr bwMode="auto">
                <a:xfrm>
                  <a:off x="4776027" y="3025772"/>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51" name="Freeform 304"/>
                <p:cNvSpPr/>
                <p:nvPr/>
              </p:nvSpPr>
              <p:spPr bwMode="auto">
                <a:xfrm>
                  <a:off x="4375797" y="3056086"/>
                  <a:ext cx="483274" cy="99954"/>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52" name="Freeform 305"/>
                <p:cNvSpPr/>
                <p:nvPr/>
              </p:nvSpPr>
              <p:spPr bwMode="auto">
                <a:xfrm>
                  <a:off x="4425389"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53" name="Freeform 306"/>
                <p:cNvSpPr/>
                <p:nvPr/>
              </p:nvSpPr>
              <p:spPr bwMode="auto">
                <a:xfrm>
                  <a:off x="4477292" y="3090902"/>
                  <a:ext cx="34603" cy="25831"/>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54" name="Freeform 307"/>
                <p:cNvSpPr/>
                <p:nvPr/>
              </p:nvSpPr>
              <p:spPr bwMode="auto">
                <a:xfrm>
                  <a:off x="4529197" y="3090902"/>
                  <a:ext cx="35756"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55" name="Freeform 308"/>
                <p:cNvSpPr/>
                <p:nvPr/>
              </p:nvSpPr>
              <p:spPr bwMode="auto">
                <a:xfrm>
                  <a:off x="4582254"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56" name="Freeform 309"/>
                <p:cNvSpPr/>
                <p:nvPr/>
              </p:nvSpPr>
              <p:spPr bwMode="auto">
                <a:xfrm>
                  <a:off x="4634141" y="3090902"/>
                  <a:ext cx="34603" cy="25831"/>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57" name="Freeform 310"/>
                <p:cNvSpPr/>
                <p:nvPr/>
              </p:nvSpPr>
              <p:spPr bwMode="auto">
                <a:xfrm>
                  <a:off x="4726383" y="3085250"/>
                  <a:ext cx="64589" cy="15722"/>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58" name="Freeform 311"/>
                <p:cNvSpPr/>
                <p:nvPr/>
              </p:nvSpPr>
              <p:spPr bwMode="auto">
                <a:xfrm>
                  <a:off x="4726417" y="3106635"/>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59" name="Freeform 312"/>
                <p:cNvSpPr/>
                <p:nvPr/>
              </p:nvSpPr>
              <p:spPr bwMode="auto">
                <a:xfrm>
                  <a:off x="4750604" y="3106729"/>
                  <a:ext cx="16147"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sp>
              <p:nvSpPr>
                <p:cNvPr id="260" name="Freeform 313"/>
                <p:cNvSpPr/>
                <p:nvPr/>
              </p:nvSpPr>
              <p:spPr bwMode="auto">
                <a:xfrm>
                  <a:off x="4776096" y="3106709"/>
                  <a:ext cx="14995" cy="15723"/>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9525" cap="flat">
                  <a:noFill/>
                  <a:prstDash val="solid"/>
                  <a:miter/>
                </a:ln>
              </p:spPr>
              <p:txBody>
                <a:bodyPr rtlCol="0" anchor="ctr"/>
                <a:lstStyle/>
                <a:p>
                  <a:pPr marL="0" marR="0" lvl="0" indent="0" defTabSz="64008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0070C0"/>
                    </a:solidFill>
                    <a:effectLst/>
                    <a:uLnTx/>
                    <a:uFillTx/>
                    <a:latin typeface="微软雅黑" panose="020B0503020204020204" pitchFamily="34" charset="-122"/>
                    <a:sym typeface="Arial" panose="020B0604020202020204" pitchFamily="34" charset="0"/>
                  </a:endParaRPr>
                </a:p>
              </p:txBody>
            </p:sp>
          </p:grpSp>
          <p:cxnSp>
            <p:nvCxnSpPr>
              <p:cNvPr id="150" name="直接连接符 149"/>
              <p:cNvCxnSpPr/>
              <p:nvPr/>
            </p:nvCxnSpPr>
            <p:spPr>
              <a:xfrm flipV="1">
                <a:off x="2171035" y="2592812"/>
                <a:ext cx="852" cy="96754"/>
              </a:xfrm>
              <a:prstGeom prst="line">
                <a:avLst/>
              </a:prstGeom>
              <a:noFill/>
              <a:ln w="12700" cap="flat" cmpd="sng" algn="ctr">
                <a:solidFill>
                  <a:srgbClr val="4DB3E4"/>
                </a:solidFill>
                <a:prstDash val="solid"/>
                <a:miter lim="800000"/>
                <a:tailEnd type="none" w="sm" len="sm"/>
              </a:ln>
              <a:effectLst/>
            </p:spPr>
          </p:cxnSp>
          <p:cxnSp>
            <p:nvCxnSpPr>
              <p:cNvPr id="151" name="直接连接符 150"/>
              <p:cNvCxnSpPr/>
              <p:nvPr/>
            </p:nvCxnSpPr>
            <p:spPr>
              <a:xfrm flipV="1">
                <a:off x="2387161" y="2586597"/>
                <a:ext cx="0" cy="102968"/>
              </a:xfrm>
              <a:prstGeom prst="line">
                <a:avLst/>
              </a:prstGeom>
              <a:noFill/>
              <a:ln w="12700" cap="flat" cmpd="sng" algn="ctr">
                <a:solidFill>
                  <a:srgbClr val="4DB3E4"/>
                </a:solidFill>
                <a:prstDash val="solid"/>
                <a:miter lim="800000"/>
                <a:tailEnd type="none" w="sm" len="sm"/>
              </a:ln>
              <a:effectLst/>
            </p:spPr>
          </p:cxnSp>
          <p:cxnSp>
            <p:nvCxnSpPr>
              <p:cNvPr id="152" name="直接连接符 151"/>
              <p:cNvCxnSpPr/>
              <p:nvPr/>
            </p:nvCxnSpPr>
            <p:spPr>
              <a:xfrm flipH="1">
                <a:off x="2158271" y="2592506"/>
                <a:ext cx="512497" cy="13618"/>
              </a:xfrm>
              <a:prstGeom prst="line">
                <a:avLst/>
              </a:prstGeom>
              <a:noFill/>
              <a:ln w="25400" cap="flat" cmpd="sng" algn="ctr">
                <a:solidFill>
                  <a:srgbClr val="4DB3E4"/>
                </a:solidFill>
                <a:prstDash val="solid"/>
                <a:miter lim="800000"/>
                <a:tailEnd type="none" w="sm" len="sm"/>
              </a:ln>
              <a:effectLst/>
            </p:spPr>
          </p:cxnSp>
          <p:cxnSp>
            <p:nvCxnSpPr>
              <p:cNvPr id="153" name="直接连接符 152"/>
              <p:cNvCxnSpPr/>
              <p:nvPr/>
            </p:nvCxnSpPr>
            <p:spPr>
              <a:xfrm flipH="1">
                <a:off x="2668471" y="2580290"/>
                <a:ext cx="4414" cy="476605"/>
              </a:xfrm>
              <a:prstGeom prst="line">
                <a:avLst/>
              </a:prstGeom>
              <a:noFill/>
              <a:ln w="25400" cap="flat" cmpd="sng" algn="ctr">
                <a:solidFill>
                  <a:srgbClr val="4DB3E4"/>
                </a:solidFill>
                <a:prstDash val="solid"/>
                <a:miter lim="800000"/>
                <a:tailEnd type="none" w="sm" len="sm"/>
              </a:ln>
              <a:effectLst/>
            </p:spPr>
          </p:cxnSp>
          <p:cxnSp>
            <p:nvCxnSpPr>
              <p:cNvPr id="154" name="直接连接符 153"/>
              <p:cNvCxnSpPr/>
              <p:nvPr/>
            </p:nvCxnSpPr>
            <p:spPr>
              <a:xfrm flipV="1">
                <a:off x="2062985" y="2028773"/>
                <a:ext cx="1874" cy="99439"/>
              </a:xfrm>
              <a:prstGeom prst="line">
                <a:avLst/>
              </a:prstGeom>
              <a:noFill/>
              <a:ln w="12700" cap="flat" cmpd="sng" algn="ctr">
                <a:solidFill>
                  <a:srgbClr val="4DB3E4"/>
                </a:solidFill>
                <a:prstDash val="solid"/>
                <a:miter lim="800000"/>
                <a:tailEnd type="none" w="sm" len="sm"/>
              </a:ln>
              <a:effectLst/>
            </p:spPr>
          </p:cxnSp>
          <p:cxnSp>
            <p:nvCxnSpPr>
              <p:cNvPr id="155" name="直接连接符 154"/>
              <p:cNvCxnSpPr/>
              <p:nvPr/>
            </p:nvCxnSpPr>
            <p:spPr>
              <a:xfrm flipH="1">
                <a:off x="2061972" y="2027451"/>
                <a:ext cx="606499" cy="12129"/>
              </a:xfrm>
              <a:prstGeom prst="line">
                <a:avLst/>
              </a:prstGeom>
              <a:noFill/>
              <a:ln w="25400" cap="flat" cmpd="sng" algn="ctr">
                <a:solidFill>
                  <a:srgbClr val="4DB3E4"/>
                </a:solidFill>
                <a:prstDash val="solid"/>
                <a:miter lim="800000"/>
                <a:tailEnd type="none" w="sm" len="sm"/>
              </a:ln>
              <a:effectLst/>
            </p:spPr>
          </p:cxnSp>
          <p:cxnSp>
            <p:nvCxnSpPr>
              <p:cNvPr id="156" name="直接连接符 155"/>
              <p:cNvCxnSpPr/>
              <p:nvPr/>
            </p:nvCxnSpPr>
            <p:spPr>
              <a:xfrm flipH="1">
                <a:off x="2659277" y="2009386"/>
                <a:ext cx="4414" cy="524265"/>
              </a:xfrm>
              <a:prstGeom prst="line">
                <a:avLst/>
              </a:prstGeom>
              <a:noFill/>
              <a:ln w="25400" cap="flat" cmpd="sng" algn="ctr">
                <a:solidFill>
                  <a:srgbClr val="4DB3E4"/>
                </a:solidFill>
                <a:prstDash val="solid"/>
                <a:miter lim="800000"/>
                <a:tailEnd type="none" w="sm" len="sm"/>
              </a:ln>
              <a:effectLst/>
            </p:spPr>
          </p:cxnSp>
          <p:cxnSp>
            <p:nvCxnSpPr>
              <p:cNvPr id="157" name="直接连接符 156"/>
              <p:cNvCxnSpPr/>
              <p:nvPr/>
            </p:nvCxnSpPr>
            <p:spPr>
              <a:xfrm>
                <a:off x="2668471" y="3596243"/>
                <a:ext cx="1210716" cy="290561"/>
              </a:xfrm>
              <a:prstGeom prst="line">
                <a:avLst/>
              </a:prstGeom>
              <a:noFill/>
              <a:ln w="25400" cap="flat" cmpd="sng" algn="ctr">
                <a:solidFill>
                  <a:srgbClr val="4DB3E4"/>
                </a:solidFill>
                <a:prstDash val="solid"/>
                <a:miter lim="800000"/>
                <a:tailEnd type="none" w="sm" len="sm"/>
              </a:ln>
              <a:effectLst/>
            </p:spPr>
          </p:cxnSp>
          <p:cxnSp>
            <p:nvCxnSpPr>
              <p:cNvPr id="158" name="直接连接符 157"/>
              <p:cNvCxnSpPr/>
              <p:nvPr/>
            </p:nvCxnSpPr>
            <p:spPr>
              <a:xfrm flipV="1">
                <a:off x="3864637" y="3748588"/>
                <a:ext cx="853046" cy="132689"/>
              </a:xfrm>
              <a:prstGeom prst="line">
                <a:avLst/>
              </a:prstGeom>
              <a:noFill/>
              <a:ln w="25400" cap="flat" cmpd="sng" algn="ctr">
                <a:solidFill>
                  <a:srgbClr val="4DB3E4"/>
                </a:solidFill>
                <a:prstDash val="solid"/>
                <a:miter lim="800000"/>
                <a:tailEnd type="none" w="sm" len="sm"/>
              </a:ln>
              <a:effectLst/>
            </p:spPr>
          </p:cxnSp>
          <p:cxnSp>
            <p:nvCxnSpPr>
              <p:cNvPr id="159" name="直接连接符 158"/>
              <p:cNvCxnSpPr/>
              <p:nvPr/>
            </p:nvCxnSpPr>
            <p:spPr>
              <a:xfrm>
                <a:off x="3876155" y="3604513"/>
                <a:ext cx="830121" cy="150261"/>
              </a:xfrm>
              <a:prstGeom prst="line">
                <a:avLst/>
              </a:prstGeom>
              <a:noFill/>
              <a:ln w="25400" cap="flat" cmpd="sng" algn="ctr">
                <a:solidFill>
                  <a:srgbClr val="4DB3E4"/>
                </a:solidFill>
                <a:prstDash val="solid"/>
                <a:miter lim="800000"/>
                <a:tailEnd type="none" w="sm" len="sm"/>
              </a:ln>
              <a:effectLst/>
            </p:spPr>
          </p:cxnSp>
          <p:cxnSp>
            <p:nvCxnSpPr>
              <p:cNvPr id="160" name="直接连接符 159"/>
              <p:cNvCxnSpPr/>
              <p:nvPr/>
            </p:nvCxnSpPr>
            <p:spPr>
              <a:xfrm>
                <a:off x="2657171" y="3124893"/>
                <a:ext cx="1182660" cy="76545"/>
              </a:xfrm>
              <a:prstGeom prst="line">
                <a:avLst/>
              </a:prstGeom>
              <a:noFill/>
              <a:ln w="12700" cap="flat" cmpd="sng" algn="ctr">
                <a:solidFill>
                  <a:srgbClr val="4DB3E4"/>
                </a:solidFill>
                <a:prstDash val="solid"/>
                <a:miter lim="800000"/>
                <a:tailEnd type="none" w="sm" len="sm"/>
              </a:ln>
              <a:effectLst/>
            </p:spPr>
          </p:cxnSp>
          <p:cxnSp>
            <p:nvCxnSpPr>
              <p:cNvPr id="161" name="直接连接符 160"/>
              <p:cNvCxnSpPr/>
              <p:nvPr/>
            </p:nvCxnSpPr>
            <p:spPr>
              <a:xfrm flipV="1">
                <a:off x="3842726" y="3187965"/>
                <a:ext cx="435300" cy="15191"/>
              </a:xfrm>
              <a:prstGeom prst="line">
                <a:avLst/>
              </a:prstGeom>
              <a:noFill/>
              <a:ln w="12700" cap="flat" cmpd="sng" algn="ctr">
                <a:solidFill>
                  <a:srgbClr val="4DB3E4"/>
                </a:solidFill>
                <a:prstDash val="solid"/>
                <a:miter lim="800000"/>
                <a:tailEnd type="none" w="sm" len="sm"/>
              </a:ln>
              <a:effectLst/>
            </p:spPr>
          </p:cxnSp>
          <p:cxnSp>
            <p:nvCxnSpPr>
              <p:cNvPr id="162" name="直接连接符 161"/>
              <p:cNvCxnSpPr/>
              <p:nvPr/>
            </p:nvCxnSpPr>
            <p:spPr>
              <a:xfrm flipV="1">
                <a:off x="1774557" y="3124893"/>
                <a:ext cx="879720" cy="20196"/>
              </a:xfrm>
              <a:prstGeom prst="line">
                <a:avLst/>
              </a:prstGeom>
              <a:noFill/>
              <a:ln w="12700" cap="flat" cmpd="sng" algn="ctr">
                <a:solidFill>
                  <a:srgbClr val="4DB3E4"/>
                </a:solidFill>
                <a:prstDash val="solid"/>
                <a:miter lim="800000"/>
                <a:tailEnd type="none" w="sm" len="sm"/>
              </a:ln>
              <a:effectLst/>
            </p:spPr>
          </p:cxnSp>
          <p:cxnSp>
            <p:nvCxnSpPr>
              <p:cNvPr id="163" name="直接连接符 162"/>
              <p:cNvCxnSpPr/>
              <p:nvPr/>
            </p:nvCxnSpPr>
            <p:spPr>
              <a:xfrm>
                <a:off x="1385833" y="3118376"/>
                <a:ext cx="276483" cy="33103"/>
              </a:xfrm>
              <a:prstGeom prst="line">
                <a:avLst/>
              </a:prstGeom>
              <a:noFill/>
              <a:ln w="12700" cap="flat" cmpd="sng" algn="ctr">
                <a:solidFill>
                  <a:srgbClr val="4DB3E4"/>
                </a:solidFill>
                <a:prstDash val="solid"/>
                <a:miter lim="800000"/>
                <a:tailEnd type="none" w="sm" len="sm"/>
              </a:ln>
              <a:effectLst/>
            </p:spPr>
          </p:cxnSp>
          <p:cxnSp>
            <p:nvCxnSpPr>
              <p:cNvPr id="164" name="直接连接符 163"/>
              <p:cNvCxnSpPr/>
              <p:nvPr/>
            </p:nvCxnSpPr>
            <p:spPr>
              <a:xfrm flipV="1">
                <a:off x="1646187" y="3145089"/>
                <a:ext cx="93929" cy="6391"/>
              </a:xfrm>
              <a:prstGeom prst="line">
                <a:avLst/>
              </a:prstGeom>
              <a:noFill/>
              <a:ln w="12700" cap="flat" cmpd="sng" algn="ctr">
                <a:solidFill>
                  <a:srgbClr val="4DB3E4"/>
                </a:solidFill>
                <a:prstDash val="solid"/>
                <a:miter lim="800000"/>
                <a:tailEnd type="none" w="sm" len="sm"/>
              </a:ln>
              <a:effectLst/>
            </p:spPr>
          </p:cxnSp>
          <p:cxnSp>
            <p:nvCxnSpPr>
              <p:cNvPr id="165" name="直接连接符 164"/>
              <p:cNvCxnSpPr/>
              <p:nvPr/>
            </p:nvCxnSpPr>
            <p:spPr>
              <a:xfrm flipV="1">
                <a:off x="2659277" y="3122380"/>
                <a:ext cx="0" cy="88826"/>
              </a:xfrm>
              <a:prstGeom prst="line">
                <a:avLst/>
              </a:prstGeom>
              <a:noFill/>
              <a:ln w="25400" cap="flat" cmpd="sng" algn="ctr">
                <a:solidFill>
                  <a:srgbClr val="4DB3E4"/>
                </a:solidFill>
                <a:prstDash val="solid"/>
                <a:miter lim="800000"/>
                <a:tailEnd type="none" w="sm" len="sm"/>
              </a:ln>
              <a:effectLst/>
            </p:spPr>
          </p:cxnSp>
          <p:pic>
            <p:nvPicPr>
              <p:cNvPr id="166" name="图片 165"/>
              <p:cNvPicPr>
                <a:picLocks noChangeAspect="1"/>
              </p:cNvPicPr>
              <p:nvPr/>
            </p:nvPicPr>
            <p:blipFill>
              <a:blip r:embed="rId10"/>
              <a:stretch>
                <a:fillRect/>
              </a:stretch>
            </p:blipFill>
            <p:spPr>
              <a:xfrm>
                <a:off x="4677606" y="3174186"/>
                <a:ext cx="66661" cy="559468"/>
              </a:xfrm>
              <a:prstGeom prst="rect">
                <a:avLst/>
              </a:prstGeom>
              <a:ln>
                <a:solidFill>
                  <a:srgbClr val="4DB3E4"/>
                </a:solidFill>
              </a:ln>
            </p:spPr>
          </p:pic>
          <p:pic>
            <p:nvPicPr>
              <p:cNvPr id="167" name="图片 166"/>
              <p:cNvPicPr>
                <a:picLocks noChangeAspect="1"/>
              </p:cNvPicPr>
              <p:nvPr/>
            </p:nvPicPr>
            <p:blipFill>
              <a:blip r:embed="rId11"/>
              <a:stretch>
                <a:fillRect/>
              </a:stretch>
            </p:blipFill>
            <p:spPr>
              <a:xfrm>
                <a:off x="4662508" y="3099592"/>
                <a:ext cx="66661" cy="74594"/>
              </a:xfrm>
              <a:prstGeom prst="rect">
                <a:avLst/>
              </a:prstGeom>
              <a:ln>
                <a:solidFill>
                  <a:srgbClr val="4DB3E4"/>
                </a:solidFill>
              </a:ln>
            </p:spPr>
          </p:pic>
          <p:cxnSp>
            <p:nvCxnSpPr>
              <p:cNvPr id="168" name="直接连接符 167"/>
              <p:cNvCxnSpPr/>
              <p:nvPr/>
            </p:nvCxnSpPr>
            <p:spPr>
              <a:xfrm>
                <a:off x="2646644" y="3060232"/>
                <a:ext cx="1210716" cy="62149"/>
              </a:xfrm>
              <a:prstGeom prst="line">
                <a:avLst/>
              </a:prstGeom>
              <a:noFill/>
              <a:ln w="25400" cap="flat" cmpd="sng" algn="ctr">
                <a:solidFill>
                  <a:srgbClr val="4DB3E4"/>
                </a:solidFill>
                <a:prstDash val="solid"/>
                <a:miter lim="800000"/>
                <a:tailEnd type="none" w="sm" len="sm"/>
              </a:ln>
              <a:effectLst/>
            </p:spPr>
          </p:cxnSp>
          <p:cxnSp>
            <p:nvCxnSpPr>
              <p:cNvPr id="169" name="直接连接符 168"/>
              <p:cNvCxnSpPr/>
              <p:nvPr/>
            </p:nvCxnSpPr>
            <p:spPr>
              <a:xfrm flipV="1">
                <a:off x="3857360" y="3090978"/>
                <a:ext cx="1033084" cy="33915"/>
              </a:xfrm>
              <a:prstGeom prst="line">
                <a:avLst/>
              </a:prstGeom>
              <a:noFill/>
              <a:ln w="25400" cap="flat" cmpd="sng" algn="ctr">
                <a:solidFill>
                  <a:srgbClr val="4DB3E4"/>
                </a:solidFill>
                <a:prstDash val="solid"/>
                <a:miter lim="800000"/>
                <a:tailEnd type="none" w="sm" len="sm"/>
              </a:ln>
              <a:effectLst/>
            </p:spPr>
          </p:cxnSp>
          <p:cxnSp>
            <p:nvCxnSpPr>
              <p:cNvPr id="170" name="直接连接符 169"/>
              <p:cNvCxnSpPr/>
              <p:nvPr/>
            </p:nvCxnSpPr>
            <p:spPr>
              <a:xfrm>
                <a:off x="4871272" y="2510354"/>
                <a:ext cx="3198" cy="597581"/>
              </a:xfrm>
              <a:prstGeom prst="line">
                <a:avLst/>
              </a:prstGeom>
              <a:noFill/>
              <a:ln w="25400" cap="flat" cmpd="sng" algn="ctr">
                <a:solidFill>
                  <a:srgbClr val="4DB3E4"/>
                </a:solidFill>
                <a:prstDash val="solid"/>
                <a:miter lim="800000"/>
                <a:tailEnd type="none" w="sm" len="sm"/>
              </a:ln>
              <a:effectLst/>
            </p:spPr>
          </p:cxnSp>
          <p:cxnSp>
            <p:nvCxnSpPr>
              <p:cNvPr id="171" name="直接连接符 170"/>
              <p:cNvCxnSpPr/>
              <p:nvPr/>
            </p:nvCxnSpPr>
            <p:spPr>
              <a:xfrm flipH="1" flipV="1">
                <a:off x="4350351" y="2463824"/>
                <a:ext cx="524119" cy="40950"/>
              </a:xfrm>
              <a:prstGeom prst="line">
                <a:avLst/>
              </a:prstGeom>
              <a:noFill/>
              <a:ln w="25400" cap="flat" cmpd="sng" algn="ctr">
                <a:solidFill>
                  <a:srgbClr val="4DB3E4"/>
                </a:solidFill>
                <a:prstDash val="solid"/>
                <a:miter lim="800000"/>
                <a:tailEnd type="none" w="sm" len="sm"/>
              </a:ln>
              <a:effectLst/>
            </p:spPr>
          </p:cxnSp>
          <p:cxnSp>
            <p:nvCxnSpPr>
              <p:cNvPr id="172" name="直接连接符 171"/>
              <p:cNvCxnSpPr/>
              <p:nvPr/>
            </p:nvCxnSpPr>
            <p:spPr>
              <a:xfrm flipV="1">
                <a:off x="4058321" y="2461134"/>
                <a:ext cx="313071" cy="43191"/>
              </a:xfrm>
              <a:prstGeom prst="line">
                <a:avLst/>
              </a:prstGeom>
              <a:noFill/>
              <a:ln w="25400" cap="flat" cmpd="sng" algn="ctr">
                <a:solidFill>
                  <a:srgbClr val="4DB3E4"/>
                </a:solidFill>
                <a:prstDash val="solid"/>
                <a:miter lim="800000"/>
                <a:tailEnd type="none" w="sm" len="sm"/>
              </a:ln>
              <a:effectLst/>
            </p:spPr>
          </p:cxnSp>
          <p:cxnSp>
            <p:nvCxnSpPr>
              <p:cNvPr id="173" name="直接连接符 172"/>
              <p:cNvCxnSpPr/>
              <p:nvPr/>
            </p:nvCxnSpPr>
            <p:spPr>
              <a:xfrm flipV="1">
                <a:off x="3626394" y="2522925"/>
                <a:ext cx="283251" cy="15333"/>
              </a:xfrm>
              <a:prstGeom prst="line">
                <a:avLst/>
              </a:prstGeom>
              <a:noFill/>
              <a:ln w="22225" cap="flat" cmpd="sng" algn="ctr">
                <a:solidFill>
                  <a:srgbClr val="4DB3E4"/>
                </a:solidFill>
                <a:prstDash val="solid"/>
                <a:miter lim="800000"/>
                <a:tailEnd type="none" w="sm" len="sm"/>
              </a:ln>
              <a:effectLst/>
            </p:spPr>
          </p:cxnSp>
          <p:cxnSp>
            <p:nvCxnSpPr>
              <p:cNvPr id="174" name="直接连接符 173"/>
              <p:cNvCxnSpPr/>
              <p:nvPr/>
            </p:nvCxnSpPr>
            <p:spPr>
              <a:xfrm flipV="1">
                <a:off x="3310061" y="2548953"/>
                <a:ext cx="213201" cy="29381"/>
              </a:xfrm>
              <a:prstGeom prst="line">
                <a:avLst/>
              </a:prstGeom>
              <a:noFill/>
              <a:ln w="22225" cap="flat" cmpd="sng" algn="ctr">
                <a:solidFill>
                  <a:srgbClr val="4DB3E4"/>
                </a:solidFill>
                <a:prstDash val="solid"/>
                <a:miter lim="800000"/>
                <a:tailEnd type="none" w="sm" len="sm"/>
              </a:ln>
              <a:effectLst/>
            </p:spPr>
          </p:cxnSp>
          <p:cxnSp>
            <p:nvCxnSpPr>
              <p:cNvPr id="175" name="直接连接符 174"/>
              <p:cNvCxnSpPr/>
              <p:nvPr/>
            </p:nvCxnSpPr>
            <p:spPr>
              <a:xfrm flipV="1">
                <a:off x="2887527" y="2589022"/>
                <a:ext cx="300051" cy="29381"/>
              </a:xfrm>
              <a:prstGeom prst="line">
                <a:avLst/>
              </a:prstGeom>
              <a:noFill/>
              <a:ln w="12700" cap="flat" cmpd="sng" algn="ctr">
                <a:solidFill>
                  <a:srgbClr val="4DB3E4"/>
                </a:solidFill>
                <a:prstDash val="solid"/>
                <a:miter lim="800000"/>
                <a:tailEnd type="none" w="sm" len="sm"/>
              </a:ln>
              <a:effectLst/>
            </p:spPr>
          </p:cxnSp>
          <p:cxnSp>
            <p:nvCxnSpPr>
              <p:cNvPr id="176" name="直接连接符 175"/>
              <p:cNvCxnSpPr/>
              <p:nvPr/>
            </p:nvCxnSpPr>
            <p:spPr>
              <a:xfrm>
                <a:off x="2879478" y="2616982"/>
                <a:ext cx="335449" cy="19298"/>
              </a:xfrm>
              <a:prstGeom prst="line">
                <a:avLst/>
              </a:prstGeom>
              <a:noFill/>
              <a:ln w="12700" cap="flat" cmpd="sng" algn="ctr">
                <a:solidFill>
                  <a:srgbClr val="4DB3E4"/>
                </a:solidFill>
                <a:prstDash val="solid"/>
                <a:miter lim="800000"/>
                <a:tailEnd type="none" w="sm" len="sm"/>
              </a:ln>
              <a:effectLst/>
            </p:spPr>
          </p:cxnSp>
          <p:cxnSp>
            <p:nvCxnSpPr>
              <p:cNvPr id="177" name="直接连接符 176"/>
              <p:cNvCxnSpPr/>
              <p:nvPr/>
            </p:nvCxnSpPr>
            <p:spPr>
              <a:xfrm>
                <a:off x="3214117" y="2636281"/>
                <a:ext cx="811" cy="324297"/>
              </a:xfrm>
              <a:prstGeom prst="line">
                <a:avLst/>
              </a:prstGeom>
              <a:noFill/>
              <a:ln w="12700" cap="flat" cmpd="sng" algn="ctr">
                <a:solidFill>
                  <a:srgbClr val="4DB3E4"/>
                </a:solidFill>
                <a:prstDash val="solid"/>
                <a:miter lim="800000"/>
                <a:tailEnd type="none" w="sm" len="sm"/>
              </a:ln>
              <a:effectLst/>
            </p:spPr>
          </p:cxnSp>
          <p:cxnSp>
            <p:nvCxnSpPr>
              <p:cNvPr id="178" name="直接连接符 177"/>
              <p:cNvCxnSpPr/>
              <p:nvPr/>
            </p:nvCxnSpPr>
            <p:spPr>
              <a:xfrm flipV="1">
                <a:off x="2644657" y="2381252"/>
                <a:ext cx="1212704" cy="145683"/>
              </a:xfrm>
              <a:prstGeom prst="line">
                <a:avLst/>
              </a:prstGeom>
              <a:noFill/>
              <a:ln w="25400" cap="flat" cmpd="sng" algn="ctr">
                <a:solidFill>
                  <a:srgbClr val="4DB3E4"/>
                </a:solidFill>
                <a:prstDash val="solid"/>
                <a:miter lim="800000"/>
                <a:tailEnd type="none" w="sm" len="sm"/>
              </a:ln>
              <a:effectLst/>
            </p:spPr>
          </p:cxnSp>
          <p:cxnSp>
            <p:nvCxnSpPr>
              <p:cNvPr id="179" name="直接连接符 178"/>
              <p:cNvCxnSpPr/>
              <p:nvPr/>
            </p:nvCxnSpPr>
            <p:spPr>
              <a:xfrm>
                <a:off x="3842726" y="2380591"/>
                <a:ext cx="834880" cy="47656"/>
              </a:xfrm>
              <a:prstGeom prst="line">
                <a:avLst/>
              </a:prstGeom>
              <a:noFill/>
              <a:ln w="25400" cap="flat" cmpd="sng" algn="ctr">
                <a:solidFill>
                  <a:srgbClr val="4DB3E4"/>
                </a:solidFill>
                <a:prstDash val="solid"/>
                <a:miter lim="800000"/>
                <a:tailEnd type="none" w="sm" len="sm"/>
              </a:ln>
              <a:effectLst/>
            </p:spPr>
          </p:cxnSp>
          <p:cxnSp>
            <p:nvCxnSpPr>
              <p:cNvPr id="180" name="直接连接符 179"/>
              <p:cNvCxnSpPr/>
              <p:nvPr/>
            </p:nvCxnSpPr>
            <p:spPr>
              <a:xfrm>
                <a:off x="4874470" y="1886437"/>
                <a:ext cx="5705" cy="510504"/>
              </a:xfrm>
              <a:prstGeom prst="line">
                <a:avLst/>
              </a:prstGeom>
              <a:noFill/>
              <a:ln w="25400" cap="flat" cmpd="sng" algn="ctr">
                <a:solidFill>
                  <a:srgbClr val="4DB3E4"/>
                </a:solidFill>
                <a:prstDash val="solid"/>
                <a:miter lim="800000"/>
                <a:tailEnd type="none" w="sm" len="sm"/>
              </a:ln>
              <a:effectLst/>
            </p:spPr>
          </p:cxnSp>
          <p:cxnSp>
            <p:nvCxnSpPr>
              <p:cNvPr id="181" name="直接连接符 180"/>
              <p:cNvCxnSpPr/>
              <p:nvPr/>
            </p:nvCxnSpPr>
            <p:spPr>
              <a:xfrm>
                <a:off x="4398525" y="1775935"/>
                <a:ext cx="491919" cy="108492"/>
              </a:xfrm>
              <a:prstGeom prst="line">
                <a:avLst/>
              </a:prstGeom>
              <a:noFill/>
              <a:ln w="25400" cap="flat" cmpd="sng" algn="ctr">
                <a:solidFill>
                  <a:srgbClr val="4DB3E4"/>
                </a:solidFill>
                <a:prstDash val="solid"/>
                <a:miter lim="800000"/>
                <a:tailEnd type="none" w="sm" len="sm"/>
              </a:ln>
              <a:effectLst/>
            </p:spPr>
          </p:cxnSp>
          <p:pic>
            <p:nvPicPr>
              <p:cNvPr id="182" name="图片 181"/>
              <p:cNvPicPr>
                <a:picLocks noChangeAspect="1"/>
              </p:cNvPicPr>
              <p:nvPr/>
            </p:nvPicPr>
            <p:blipFill>
              <a:blip r:embed="rId12"/>
              <a:stretch>
                <a:fillRect/>
              </a:stretch>
            </p:blipFill>
            <p:spPr>
              <a:xfrm>
                <a:off x="4657357" y="1805784"/>
                <a:ext cx="111101" cy="59675"/>
              </a:xfrm>
              <a:prstGeom prst="rect">
                <a:avLst/>
              </a:prstGeom>
            </p:spPr>
          </p:pic>
          <p:cxnSp>
            <p:nvCxnSpPr>
              <p:cNvPr id="183" name="直接连接符 182"/>
              <p:cNvCxnSpPr/>
              <p:nvPr/>
            </p:nvCxnSpPr>
            <p:spPr>
              <a:xfrm flipV="1">
                <a:off x="4081709" y="1773925"/>
                <a:ext cx="316817" cy="85488"/>
              </a:xfrm>
              <a:prstGeom prst="line">
                <a:avLst/>
              </a:prstGeom>
              <a:noFill/>
              <a:ln w="22225" cap="flat" cmpd="sng" algn="ctr">
                <a:solidFill>
                  <a:srgbClr val="4DB3E4"/>
                </a:solidFill>
                <a:prstDash val="solid"/>
                <a:miter lim="800000"/>
                <a:tailEnd type="none" w="sm" len="sm"/>
              </a:ln>
              <a:effectLst/>
            </p:spPr>
          </p:cxnSp>
          <p:cxnSp>
            <p:nvCxnSpPr>
              <p:cNvPr id="184" name="直接连接符 183"/>
              <p:cNvCxnSpPr/>
              <p:nvPr/>
            </p:nvCxnSpPr>
            <p:spPr>
              <a:xfrm flipV="1">
                <a:off x="3637366" y="1885509"/>
                <a:ext cx="316817" cy="77909"/>
              </a:xfrm>
              <a:prstGeom prst="line">
                <a:avLst/>
              </a:prstGeom>
              <a:noFill/>
              <a:ln w="19050" cap="flat" cmpd="sng" algn="ctr">
                <a:solidFill>
                  <a:srgbClr val="4DB3E4"/>
                </a:solidFill>
                <a:prstDash val="solid"/>
                <a:miter lim="800000"/>
                <a:tailEnd type="none" w="sm" len="sm"/>
              </a:ln>
              <a:effectLst/>
            </p:spPr>
          </p:cxnSp>
          <p:cxnSp>
            <p:nvCxnSpPr>
              <p:cNvPr id="185" name="直接连接符 184"/>
              <p:cNvCxnSpPr/>
              <p:nvPr/>
            </p:nvCxnSpPr>
            <p:spPr>
              <a:xfrm flipV="1">
                <a:off x="3300135" y="1986446"/>
                <a:ext cx="249804" cy="66027"/>
              </a:xfrm>
              <a:prstGeom prst="line">
                <a:avLst/>
              </a:prstGeom>
              <a:noFill/>
              <a:ln w="19050" cap="flat" cmpd="sng" algn="ctr">
                <a:solidFill>
                  <a:srgbClr val="4DB3E4"/>
                </a:solidFill>
                <a:prstDash val="solid"/>
                <a:miter lim="800000"/>
                <a:tailEnd type="none" w="sm" len="sm"/>
              </a:ln>
              <a:effectLst/>
            </p:spPr>
          </p:cxnSp>
          <p:cxnSp>
            <p:nvCxnSpPr>
              <p:cNvPr id="186" name="直接连接符 185"/>
              <p:cNvCxnSpPr/>
              <p:nvPr/>
            </p:nvCxnSpPr>
            <p:spPr>
              <a:xfrm>
                <a:off x="3394748" y="2073462"/>
                <a:ext cx="392242" cy="54061"/>
              </a:xfrm>
              <a:prstGeom prst="line">
                <a:avLst/>
              </a:prstGeom>
              <a:noFill/>
              <a:ln w="19050" cap="flat" cmpd="sng" algn="ctr">
                <a:solidFill>
                  <a:srgbClr val="4DB3E4"/>
                </a:solidFill>
                <a:prstDash val="solid"/>
                <a:miter lim="800000"/>
                <a:tailEnd type="none" w="sm" len="sm"/>
              </a:ln>
              <a:effectLst/>
            </p:spPr>
          </p:cxnSp>
          <p:cxnSp>
            <p:nvCxnSpPr>
              <p:cNvPr id="187" name="直接连接符 186"/>
              <p:cNvCxnSpPr/>
              <p:nvPr/>
            </p:nvCxnSpPr>
            <p:spPr>
              <a:xfrm flipV="1">
                <a:off x="3909645" y="2080579"/>
                <a:ext cx="240794" cy="46944"/>
              </a:xfrm>
              <a:prstGeom prst="line">
                <a:avLst/>
              </a:prstGeom>
              <a:noFill/>
              <a:ln w="15875" cap="flat" cmpd="sng" algn="ctr">
                <a:solidFill>
                  <a:srgbClr val="4DB3E4"/>
                </a:solidFill>
                <a:prstDash val="solid"/>
                <a:miter lim="800000"/>
                <a:tailEnd type="none" w="sm" len="sm"/>
              </a:ln>
              <a:effectLst/>
            </p:spPr>
          </p:cxnSp>
          <p:cxnSp>
            <p:nvCxnSpPr>
              <p:cNvPr id="188" name="直接连接符 187"/>
              <p:cNvCxnSpPr/>
              <p:nvPr/>
            </p:nvCxnSpPr>
            <p:spPr>
              <a:xfrm flipV="1">
                <a:off x="4260166" y="1996346"/>
                <a:ext cx="340895" cy="59611"/>
              </a:xfrm>
              <a:prstGeom prst="line">
                <a:avLst/>
              </a:prstGeom>
              <a:noFill/>
              <a:ln w="15875" cap="flat" cmpd="sng" algn="ctr">
                <a:solidFill>
                  <a:srgbClr val="4DB3E4"/>
                </a:solidFill>
                <a:prstDash val="solid"/>
                <a:miter lim="800000"/>
                <a:tailEnd type="none" w="sm" len="sm"/>
              </a:ln>
              <a:effectLst/>
            </p:spPr>
          </p:cxnSp>
          <p:sp>
            <p:nvSpPr>
              <p:cNvPr id="189" name="TextBox 17"/>
              <p:cNvSpPr txBox="1">
                <a:spLocks noChangeArrowheads="1"/>
              </p:cNvSpPr>
              <p:nvPr/>
            </p:nvSpPr>
            <p:spPr bwMode="auto">
              <a:xfrm>
                <a:off x="2540845" y="3289732"/>
                <a:ext cx="2030605" cy="213643"/>
              </a:xfrm>
              <a:prstGeom prst="rect">
                <a:avLst/>
              </a:prstGeom>
              <a:noFill/>
              <a:ln w="9525">
                <a:noFill/>
                <a:miter lim="800000"/>
              </a:ln>
            </p:spPr>
            <p:txBody>
              <a:bodyPr wrap="square">
                <a:spAutoFit/>
              </a:bodyPr>
              <a:lstStyle>
                <a:defPPr>
                  <a:defRPr lang="en-US"/>
                </a:defPPr>
                <a:lvl1pPr defTabSz="914400">
                  <a:defRPr sz="900" b="1">
                    <a:solidFill>
                      <a:srgbClr val="1D1D1B"/>
                    </a:solidFill>
                    <a:latin typeface="Arial" panose="020B0604020202020204" pitchFamily="34" charset="0"/>
                  </a:defRPr>
                </a:lvl1pPr>
              </a:lstStyle>
              <a:p>
                <a:pPr marL="0" marR="0" lvl="0" indent="0" defTabSz="68453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核心交换机</a:t>
                </a:r>
                <a:endPar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endParaRPr>
              </a:p>
            </p:txBody>
          </p:sp>
          <p:sp>
            <p:nvSpPr>
              <p:cNvPr id="190" name="TextBox 17"/>
              <p:cNvSpPr txBox="1">
                <a:spLocks noChangeArrowheads="1"/>
              </p:cNvSpPr>
              <p:nvPr/>
            </p:nvSpPr>
            <p:spPr bwMode="auto">
              <a:xfrm>
                <a:off x="2424700" y="2642523"/>
                <a:ext cx="1973825" cy="213643"/>
              </a:xfrm>
              <a:prstGeom prst="rect">
                <a:avLst/>
              </a:prstGeom>
              <a:noFill/>
              <a:ln w="9525">
                <a:noFill/>
                <a:miter lim="800000"/>
              </a:ln>
            </p:spPr>
            <p:txBody>
              <a:bodyPr wrap="square">
                <a:spAutoFit/>
              </a:bodyPr>
              <a:lstStyle>
                <a:defPPr>
                  <a:defRPr lang="en-US"/>
                </a:defPPr>
                <a:lvl1pPr defTabSz="914400">
                  <a:defRPr sz="900" b="1">
                    <a:solidFill>
                      <a:srgbClr val="1D1D1B"/>
                    </a:solidFill>
                    <a:latin typeface="Arial" panose="020B0604020202020204" pitchFamily="34" charset="0"/>
                  </a:defRPr>
                </a:lvl1pPr>
              </a:lstStyle>
              <a:p>
                <a:pPr marL="0" marR="0" lvl="0" indent="0" defTabSz="68453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汇聚交换机</a:t>
                </a:r>
                <a:endPar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endParaRPr>
              </a:p>
            </p:txBody>
          </p:sp>
          <p:cxnSp>
            <p:nvCxnSpPr>
              <p:cNvPr id="191" name="肘形连接符 86"/>
              <p:cNvCxnSpPr/>
              <p:nvPr/>
            </p:nvCxnSpPr>
            <p:spPr>
              <a:xfrm rot="16200000" flipH="1">
                <a:off x="2095850" y="2941661"/>
                <a:ext cx="511300" cy="312482"/>
              </a:xfrm>
              <a:prstGeom prst="bentConnector3">
                <a:avLst>
                  <a:gd name="adj1" fmla="val 50000"/>
                </a:avLst>
              </a:prstGeom>
              <a:noFill/>
              <a:ln w="28575" cap="rnd" cmpd="sng" algn="ctr">
                <a:solidFill>
                  <a:srgbClr val="FFC000"/>
                </a:solidFill>
                <a:prstDash val="solid"/>
                <a:round/>
                <a:headEnd type="oval" w="sm" len="sm"/>
                <a:tailEnd type="oval" w="sm" len="sm"/>
              </a:ln>
              <a:effectLst/>
            </p:spPr>
          </p:cxnSp>
          <p:cxnSp>
            <p:nvCxnSpPr>
              <p:cNvPr id="192" name="肘形连接符 87"/>
              <p:cNvCxnSpPr>
                <a:stCxn id="112" idx="1"/>
              </p:cNvCxnSpPr>
              <p:nvPr/>
            </p:nvCxnSpPr>
            <p:spPr>
              <a:xfrm rot="10800000" flipH="1" flipV="1">
                <a:off x="1941245" y="2298468"/>
                <a:ext cx="233065" cy="1261902"/>
              </a:xfrm>
              <a:prstGeom prst="bentConnector4">
                <a:avLst>
                  <a:gd name="adj1" fmla="val -5298"/>
                  <a:gd name="adj2" fmla="val 99798"/>
                </a:avLst>
              </a:prstGeom>
              <a:noFill/>
              <a:ln w="28575" cap="rnd" cmpd="sng" algn="ctr">
                <a:solidFill>
                  <a:srgbClr val="FFC000"/>
                </a:solidFill>
                <a:prstDash val="solid"/>
                <a:round/>
                <a:headEnd type="oval" w="sm" len="sm"/>
                <a:tailEnd type="oval" w="sm" len="sm"/>
              </a:ln>
              <a:effectLst/>
            </p:spPr>
          </p:cxnSp>
          <p:cxnSp>
            <p:nvCxnSpPr>
              <p:cNvPr id="193" name="直接连接符 192"/>
              <p:cNvCxnSpPr/>
              <p:nvPr/>
            </p:nvCxnSpPr>
            <p:spPr>
              <a:xfrm flipV="1">
                <a:off x="2281366" y="2589022"/>
                <a:ext cx="0" cy="102968"/>
              </a:xfrm>
              <a:prstGeom prst="line">
                <a:avLst/>
              </a:prstGeom>
              <a:noFill/>
              <a:ln w="12700" cap="flat" cmpd="sng" algn="ctr">
                <a:solidFill>
                  <a:srgbClr val="4DB3E4"/>
                </a:solidFill>
                <a:prstDash val="solid"/>
                <a:miter lim="800000"/>
                <a:tailEnd type="none" w="sm" len="sm"/>
              </a:ln>
              <a:effectLst/>
            </p:spPr>
          </p:cxnSp>
          <p:cxnSp>
            <p:nvCxnSpPr>
              <p:cNvPr id="194" name="直接连接符 193"/>
              <p:cNvCxnSpPr/>
              <p:nvPr/>
            </p:nvCxnSpPr>
            <p:spPr>
              <a:xfrm flipV="1">
                <a:off x="2163131" y="2023000"/>
                <a:ext cx="0" cy="102968"/>
              </a:xfrm>
              <a:prstGeom prst="line">
                <a:avLst/>
              </a:prstGeom>
              <a:noFill/>
              <a:ln w="12700" cap="flat" cmpd="sng" algn="ctr">
                <a:solidFill>
                  <a:srgbClr val="4DB3E4"/>
                </a:solidFill>
                <a:prstDash val="solid"/>
                <a:miter lim="800000"/>
                <a:tailEnd type="none" w="sm" len="sm"/>
              </a:ln>
              <a:effectLst/>
            </p:spPr>
          </p:cxnSp>
          <p:cxnSp>
            <p:nvCxnSpPr>
              <p:cNvPr id="195" name="直接连接符 194"/>
              <p:cNvCxnSpPr/>
              <p:nvPr/>
            </p:nvCxnSpPr>
            <p:spPr>
              <a:xfrm flipV="1">
                <a:off x="2261229" y="2023000"/>
                <a:ext cx="0" cy="102968"/>
              </a:xfrm>
              <a:prstGeom prst="line">
                <a:avLst/>
              </a:prstGeom>
              <a:noFill/>
              <a:ln w="12700" cap="flat" cmpd="sng" algn="ctr">
                <a:solidFill>
                  <a:srgbClr val="4DB3E4"/>
                </a:solidFill>
                <a:prstDash val="solid"/>
                <a:miter lim="800000"/>
                <a:tailEnd type="none" w="sm" len="sm"/>
              </a:ln>
              <a:effectLst/>
            </p:spPr>
          </p:cxnSp>
          <p:sp>
            <p:nvSpPr>
              <p:cNvPr id="196" name="TextBox 17"/>
              <p:cNvSpPr txBox="1">
                <a:spLocks noChangeArrowheads="1"/>
              </p:cNvSpPr>
              <p:nvPr/>
            </p:nvSpPr>
            <p:spPr bwMode="auto">
              <a:xfrm>
                <a:off x="2309891" y="2099391"/>
                <a:ext cx="1973825" cy="213643"/>
              </a:xfrm>
              <a:prstGeom prst="rect">
                <a:avLst/>
              </a:prstGeom>
              <a:noFill/>
              <a:ln w="9525">
                <a:noFill/>
                <a:miter lim="800000"/>
              </a:ln>
            </p:spPr>
            <p:txBody>
              <a:bodyPr wrap="square">
                <a:spAutoFit/>
              </a:bodyPr>
              <a:lstStyle>
                <a:defPPr>
                  <a:defRPr lang="en-US"/>
                </a:defPPr>
                <a:lvl1pPr defTabSz="914400">
                  <a:defRPr sz="900" b="1">
                    <a:solidFill>
                      <a:srgbClr val="1D1D1B"/>
                    </a:solidFill>
                    <a:latin typeface="Arial" panose="020B0604020202020204" pitchFamily="34" charset="0"/>
                  </a:defRPr>
                </a:lvl1pPr>
              </a:lstStyle>
              <a:p>
                <a:pPr marL="0" marR="0" lvl="0" indent="0" defTabSz="68453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汇聚交换机</a:t>
                </a:r>
                <a:endPar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endParaRPr>
              </a:p>
            </p:txBody>
          </p:sp>
          <p:sp>
            <p:nvSpPr>
              <p:cNvPr id="197" name="Freeform 13"/>
              <p:cNvSpPr>
                <a:spLocks noEditPoints="1"/>
              </p:cNvSpPr>
              <p:nvPr/>
            </p:nvSpPr>
            <p:spPr bwMode="auto">
              <a:xfrm>
                <a:off x="4441308" y="1818345"/>
                <a:ext cx="509059" cy="82627"/>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8635" algn="l" defTabSz="1219200" rtl="0" eaLnBrk="1" latinLnBrk="0" hangingPunct="1">
                  <a:defRPr sz="2400" kern="1200">
                    <a:solidFill>
                      <a:schemeClr val="tx1"/>
                    </a:solidFill>
                    <a:latin typeface="+mn-lt"/>
                    <a:ea typeface="+mn-ea"/>
                    <a:cs typeface="+mn-cs"/>
                  </a:defRPr>
                </a:lvl6pPr>
                <a:lvl7pPr marL="3658235" algn="l" defTabSz="1219200" rtl="0" eaLnBrk="1" latinLnBrk="0" hangingPunct="1">
                  <a:defRPr sz="2400" kern="1200">
                    <a:solidFill>
                      <a:schemeClr val="tx1"/>
                    </a:solidFill>
                    <a:latin typeface="+mn-lt"/>
                    <a:ea typeface="+mn-ea"/>
                    <a:cs typeface="+mn-cs"/>
                  </a:defRPr>
                </a:lvl7pPr>
                <a:lvl8pPr marL="4267835" algn="l" defTabSz="1219200" rtl="0" eaLnBrk="1" latinLnBrk="0" hangingPunct="1">
                  <a:defRPr sz="2400" kern="1200">
                    <a:solidFill>
                      <a:schemeClr val="tx1"/>
                    </a:solidFill>
                    <a:latin typeface="+mn-lt"/>
                    <a:ea typeface="+mn-ea"/>
                    <a:cs typeface="+mn-cs"/>
                  </a:defRPr>
                </a:lvl8pPr>
                <a:lvl9pPr marL="4878070" algn="l" defTabSz="1219200" rtl="0" eaLnBrk="1" latinLnBrk="0" hangingPunct="1">
                  <a:defRPr sz="2400" kern="1200">
                    <a:solidFill>
                      <a:schemeClr val="tx1"/>
                    </a:solidFill>
                    <a:latin typeface="+mn-lt"/>
                    <a:ea typeface="+mn-ea"/>
                    <a:cs typeface="+mn-cs"/>
                  </a:defRPr>
                </a:lvl9pPr>
              </a:lstStyle>
              <a:p>
                <a:pPr marL="0" marR="0" lvl="0" indent="0" algn="l" defTabSz="47942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等线" panose="02010600030101010101" pitchFamily="2" charset="-122"/>
                  <a:cs typeface="+mn-cs"/>
                  <a:sym typeface="Arial" panose="020B0604020202020204" pitchFamily="34" charset="0"/>
                </a:endParaRPr>
              </a:p>
            </p:txBody>
          </p:sp>
          <p:sp>
            <p:nvSpPr>
              <p:cNvPr id="198" name="TextBox 17"/>
              <p:cNvSpPr txBox="1">
                <a:spLocks noChangeArrowheads="1"/>
              </p:cNvSpPr>
              <p:nvPr/>
            </p:nvSpPr>
            <p:spPr bwMode="auto">
              <a:xfrm>
                <a:off x="4470203" y="1895136"/>
                <a:ext cx="1027381" cy="213643"/>
              </a:xfrm>
              <a:prstGeom prst="rect">
                <a:avLst/>
              </a:prstGeom>
              <a:noFill/>
              <a:ln w="9525">
                <a:noFill/>
                <a:miter lim="800000"/>
              </a:ln>
            </p:spPr>
            <p:txBody>
              <a:bodyPr wrap="square">
                <a:spAutoFit/>
              </a:bodyPr>
              <a:lstStyle>
                <a:defPPr>
                  <a:defRPr lang="en-US"/>
                </a:defPPr>
                <a:lvl1pPr defTabSz="914400">
                  <a:defRPr sz="900" b="1">
                    <a:solidFill>
                      <a:srgbClr val="1D1D1B"/>
                    </a:solidFill>
                    <a:latin typeface="Arial" panose="020B0604020202020204" pitchFamily="34" charset="0"/>
                  </a:defRPr>
                </a:lvl1pPr>
              </a:lstStyle>
              <a:p>
                <a:pPr marL="0" marR="0" lvl="0" indent="0" defTabSz="68453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接入交换机</a:t>
                </a:r>
                <a:endPar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endParaRPr>
              </a:p>
            </p:txBody>
          </p:sp>
        </p:grpSp>
        <p:sp>
          <p:nvSpPr>
            <p:cNvPr id="44" name="Freeform 235"/>
            <p:cNvSpPr/>
            <p:nvPr/>
          </p:nvSpPr>
          <p:spPr bwMode="auto">
            <a:xfrm rot="10800000" flipH="1">
              <a:off x="3227959" y="2896696"/>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rgbClr val="666666">
                <a:lumMod val="20000"/>
                <a:lumOff val="8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45" name="Freeform 236"/>
            <p:cNvSpPr/>
            <p:nvPr/>
          </p:nvSpPr>
          <p:spPr bwMode="auto">
            <a:xfrm rot="10800000" flipH="1">
              <a:off x="3202562" y="2922834"/>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rgbClr val="666666">
                <a:lumMod val="20000"/>
                <a:lumOff val="8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46" name="Freeform 237"/>
            <p:cNvSpPr/>
            <p:nvPr/>
          </p:nvSpPr>
          <p:spPr bwMode="auto">
            <a:xfrm rot="10800000" flipH="1">
              <a:off x="3177160" y="2947728"/>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rgbClr val="666666">
                <a:lumMod val="20000"/>
                <a:lumOff val="8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47" name="Freeform 238"/>
            <p:cNvSpPr/>
            <p:nvPr/>
          </p:nvSpPr>
          <p:spPr bwMode="auto">
            <a:xfrm rot="10800000" flipH="1">
              <a:off x="3263525" y="2854374"/>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rgbClr val="666666">
                <a:lumMod val="20000"/>
                <a:lumOff val="8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48" name="任意多边形 39"/>
            <p:cNvSpPr>
              <a:spLocks noChangeArrowheads="1"/>
            </p:cNvSpPr>
            <p:nvPr/>
          </p:nvSpPr>
          <p:spPr bwMode="auto">
            <a:xfrm>
              <a:off x="3134918" y="2509157"/>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49" name="任意多边形 40"/>
            <p:cNvSpPr>
              <a:spLocks noChangeArrowheads="1"/>
            </p:cNvSpPr>
            <p:nvPr/>
          </p:nvSpPr>
          <p:spPr bwMode="auto">
            <a:xfrm>
              <a:off x="3152539" y="2524672"/>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50" name="任意多边形 41"/>
            <p:cNvSpPr>
              <a:spLocks noChangeArrowheads="1"/>
            </p:cNvSpPr>
            <p:nvPr/>
          </p:nvSpPr>
          <p:spPr bwMode="auto">
            <a:xfrm>
              <a:off x="3258260" y="2769983"/>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51" name="任意多边形 42"/>
            <p:cNvSpPr>
              <a:spLocks noChangeArrowheads="1"/>
            </p:cNvSpPr>
            <p:nvPr/>
          </p:nvSpPr>
          <p:spPr bwMode="auto">
            <a:xfrm>
              <a:off x="3299665" y="2612298"/>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52" name="任意多边形 43"/>
            <p:cNvSpPr>
              <a:spLocks noChangeArrowheads="1"/>
            </p:cNvSpPr>
            <p:nvPr/>
          </p:nvSpPr>
          <p:spPr bwMode="auto">
            <a:xfrm>
              <a:off x="3313984" y="2612298"/>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53" name="任意多边形 44"/>
            <p:cNvSpPr>
              <a:spLocks noChangeArrowheads="1"/>
            </p:cNvSpPr>
            <p:nvPr/>
          </p:nvSpPr>
          <p:spPr bwMode="auto">
            <a:xfrm>
              <a:off x="3338212" y="2612298"/>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54" name="任意多边形 45"/>
            <p:cNvSpPr>
              <a:spLocks noChangeArrowheads="1"/>
            </p:cNvSpPr>
            <p:nvPr/>
          </p:nvSpPr>
          <p:spPr bwMode="auto">
            <a:xfrm>
              <a:off x="3358693" y="2612298"/>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55" name="任意多边形 46"/>
            <p:cNvSpPr>
              <a:spLocks noChangeArrowheads="1"/>
            </p:cNvSpPr>
            <p:nvPr/>
          </p:nvSpPr>
          <p:spPr bwMode="auto">
            <a:xfrm>
              <a:off x="3370808" y="2612298"/>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56" name="任意多边形 47"/>
            <p:cNvSpPr>
              <a:spLocks noChangeArrowheads="1"/>
            </p:cNvSpPr>
            <p:nvPr/>
          </p:nvSpPr>
          <p:spPr bwMode="auto">
            <a:xfrm>
              <a:off x="3326097" y="2612298"/>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57" name="任意多边形 48"/>
            <p:cNvSpPr>
              <a:spLocks noChangeArrowheads="1"/>
            </p:cNvSpPr>
            <p:nvPr/>
          </p:nvSpPr>
          <p:spPr bwMode="auto">
            <a:xfrm>
              <a:off x="3304736" y="2557987"/>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58" name="任意多边形 50"/>
            <p:cNvSpPr>
              <a:spLocks noChangeArrowheads="1"/>
            </p:cNvSpPr>
            <p:nvPr/>
          </p:nvSpPr>
          <p:spPr bwMode="auto">
            <a:xfrm>
              <a:off x="3306276" y="2597923"/>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59" name="任意多边形 52"/>
            <p:cNvSpPr>
              <a:spLocks noChangeArrowheads="1"/>
            </p:cNvSpPr>
            <p:nvPr/>
          </p:nvSpPr>
          <p:spPr bwMode="auto">
            <a:xfrm>
              <a:off x="3298566" y="2578068"/>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60" name="任意多边形 212"/>
            <p:cNvSpPr>
              <a:spLocks noChangeArrowheads="1"/>
            </p:cNvSpPr>
            <p:nvPr/>
          </p:nvSpPr>
          <p:spPr bwMode="auto">
            <a:xfrm>
              <a:off x="3319051" y="2547719"/>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61" name="任意多边形 56"/>
            <p:cNvSpPr>
              <a:spLocks noChangeArrowheads="1"/>
            </p:cNvSpPr>
            <p:nvPr/>
          </p:nvSpPr>
          <p:spPr bwMode="auto">
            <a:xfrm>
              <a:off x="3335571" y="2547719"/>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62" name="任意多边形 58"/>
            <p:cNvSpPr>
              <a:spLocks noChangeArrowheads="1"/>
            </p:cNvSpPr>
            <p:nvPr/>
          </p:nvSpPr>
          <p:spPr bwMode="auto">
            <a:xfrm>
              <a:off x="3343721" y="2597923"/>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63" name="任意多边形 60"/>
            <p:cNvSpPr>
              <a:spLocks noChangeArrowheads="1"/>
            </p:cNvSpPr>
            <p:nvPr/>
          </p:nvSpPr>
          <p:spPr bwMode="auto">
            <a:xfrm>
              <a:off x="3343717" y="2578068"/>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64" name="任意多边形 62"/>
            <p:cNvSpPr>
              <a:spLocks noChangeArrowheads="1"/>
            </p:cNvSpPr>
            <p:nvPr/>
          </p:nvSpPr>
          <p:spPr bwMode="auto">
            <a:xfrm>
              <a:off x="3341514" y="2557987"/>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65" name="任意多边形 64"/>
            <p:cNvSpPr>
              <a:spLocks noChangeArrowheads="1"/>
            </p:cNvSpPr>
            <p:nvPr/>
          </p:nvSpPr>
          <p:spPr bwMode="auto">
            <a:xfrm>
              <a:off x="3291959"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66" name="任意多边形 65"/>
            <p:cNvSpPr>
              <a:spLocks noChangeArrowheads="1"/>
            </p:cNvSpPr>
            <p:nvPr/>
          </p:nvSpPr>
          <p:spPr bwMode="auto">
            <a:xfrm>
              <a:off x="3344820" y="2795085"/>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67" name="任意多边形 66"/>
            <p:cNvSpPr>
              <a:spLocks noChangeArrowheads="1"/>
            </p:cNvSpPr>
            <p:nvPr/>
          </p:nvSpPr>
          <p:spPr bwMode="auto">
            <a:xfrm>
              <a:off x="3176767" y="2729024"/>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68" name="任意多边形 67"/>
            <p:cNvSpPr>
              <a:spLocks noChangeArrowheads="1"/>
            </p:cNvSpPr>
            <p:nvPr/>
          </p:nvSpPr>
          <p:spPr bwMode="auto">
            <a:xfrm>
              <a:off x="3177953" y="2608191"/>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69" name="任意多边形 68"/>
            <p:cNvSpPr>
              <a:spLocks noChangeArrowheads="1"/>
            </p:cNvSpPr>
            <p:nvPr/>
          </p:nvSpPr>
          <p:spPr bwMode="auto">
            <a:xfrm>
              <a:off x="3297346" y="2698304"/>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70" name="任意多边形 69"/>
            <p:cNvSpPr>
              <a:spLocks noChangeArrowheads="1"/>
            </p:cNvSpPr>
            <p:nvPr/>
          </p:nvSpPr>
          <p:spPr bwMode="auto">
            <a:xfrm>
              <a:off x="3176764" y="2645054"/>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71" name="任意多边形 70"/>
            <p:cNvSpPr>
              <a:spLocks noChangeArrowheads="1"/>
            </p:cNvSpPr>
            <p:nvPr/>
          </p:nvSpPr>
          <p:spPr bwMode="auto">
            <a:xfrm>
              <a:off x="3261763" y="2706497"/>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72" name="任意多边形 71"/>
            <p:cNvSpPr>
              <a:spLocks noChangeArrowheads="1"/>
            </p:cNvSpPr>
            <p:nvPr/>
          </p:nvSpPr>
          <p:spPr bwMode="auto">
            <a:xfrm>
              <a:off x="3176767" y="2681917"/>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73" name="任意多边形 72"/>
            <p:cNvSpPr>
              <a:spLocks noChangeArrowheads="1"/>
            </p:cNvSpPr>
            <p:nvPr/>
          </p:nvSpPr>
          <p:spPr bwMode="auto">
            <a:xfrm>
              <a:off x="3233300" y="2611057"/>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74" name="任意多边形 73"/>
            <p:cNvSpPr>
              <a:spLocks noChangeArrowheads="1"/>
            </p:cNvSpPr>
            <p:nvPr/>
          </p:nvSpPr>
          <p:spPr bwMode="auto">
            <a:xfrm>
              <a:off x="3267697" y="2654066"/>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75" name="TextBox 17"/>
            <p:cNvSpPr txBox="1">
              <a:spLocks noChangeArrowheads="1"/>
            </p:cNvSpPr>
            <p:nvPr/>
          </p:nvSpPr>
          <p:spPr bwMode="auto">
            <a:xfrm>
              <a:off x="2564468" y="2219361"/>
              <a:ext cx="1027381" cy="268495"/>
            </a:xfrm>
            <a:prstGeom prst="rect">
              <a:avLst/>
            </a:prstGeom>
            <a:noFill/>
            <a:ln w="9525">
              <a:noFill/>
              <a:miter lim="800000"/>
            </a:ln>
          </p:spPr>
          <p:txBody>
            <a:bodyPr wrap="square">
              <a:spAutoFit/>
            </a:bodyPr>
            <a:lstStyle>
              <a:defPPr>
                <a:defRPr lang="en-US"/>
              </a:defPPr>
              <a:lvl1pPr defTabSz="914400">
                <a:defRPr sz="900" b="1">
                  <a:solidFill>
                    <a:srgbClr val="1D1D1B"/>
                  </a:solidFill>
                  <a:latin typeface="Arial" panose="020B0604020202020204" pitchFamily="34" charset="0"/>
                </a:defRPr>
              </a:lvl1pPr>
            </a:lstStyle>
            <a:p>
              <a:pPr marL="0" marR="0" lvl="0" indent="0" defTabSz="684530" eaLnBrk="1" fontAlgn="auto" latinLnBrk="0" hangingPunct="1">
                <a:lnSpc>
                  <a:spcPct val="100000"/>
                </a:lnSpc>
                <a:spcBef>
                  <a:spcPts val="0"/>
                </a:spcBef>
                <a:spcAft>
                  <a:spcPts val="0"/>
                </a:spcAft>
                <a:buClrTx/>
                <a:buSzTx/>
                <a:buFontTx/>
                <a:buNone/>
                <a:defRPr/>
              </a:pPr>
              <a:r>
                <a:rPr kumimoji="0" lang="en-US" altLang="zh-CN" sz="900" b="1" i="0" u="none" strike="noStrike" kern="0" cap="none" spc="0" normalizeH="0" baseline="0" noProof="0" dirty="0">
                  <a:ln>
                    <a:noFill/>
                  </a:ln>
                  <a:solidFill>
                    <a:srgbClr val="1D1D1A"/>
                  </a:solidFill>
                  <a:effectLst/>
                  <a:uLnTx/>
                  <a:uFillTx/>
                  <a:latin typeface="微软雅黑" panose="020B0503020204020204" pitchFamily="34" charset="-122"/>
                  <a:cs typeface="Huawei Sans" panose="020C0503030203020204" pitchFamily="34" charset="0"/>
                  <a:sym typeface="Arial" panose="020B0604020202020204" pitchFamily="34" charset="0"/>
                </a:rPr>
                <a:t>Wi-Fi AP</a:t>
              </a:r>
              <a:endParaRPr kumimoji="0" lang="zh-CN" altLang="en-US" sz="900" b="1" i="0" u="none" strike="noStrike" kern="0" cap="none" spc="0" normalizeH="0" baseline="0" noProof="0" dirty="0">
                <a:ln>
                  <a:noFill/>
                </a:ln>
                <a:solidFill>
                  <a:srgbClr val="1D1D1A"/>
                </a:solidFill>
                <a:effectLst/>
                <a:uLnTx/>
                <a:uFillTx/>
                <a:latin typeface="微软雅黑" panose="020B0503020204020204" pitchFamily="34" charset="-122"/>
                <a:cs typeface="Huawei Sans" panose="020C0503030203020204" pitchFamily="34" charset="0"/>
                <a:sym typeface="Arial" panose="020B0604020202020204" pitchFamily="34" charset="0"/>
              </a:endParaRPr>
            </a:p>
          </p:txBody>
        </p:sp>
        <p:sp>
          <p:nvSpPr>
            <p:cNvPr id="76" name="Freeform 13"/>
            <p:cNvSpPr>
              <a:spLocks noEditPoints="1"/>
            </p:cNvSpPr>
            <p:nvPr/>
          </p:nvSpPr>
          <p:spPr bwMode="auto">
            <a:xfrm>
              <a:off x="4196653" y="3345688"/>
              <a:ext cx="509059" cy="103841"/>
            </a:xfrm>
            <a:custGeom>
              <a:avLst/>
              <a:gdLst/>
              <a:ahLst/>
              <a:cxnLst>
                <a:cxn ang="0">
                  <a:pos x="16278" y="39"/>
                </a:cxn>
                <a:cxn ang="0">
                  <a:pos x="16504" y="184"/>
                </a:cxn>
                <a:cxn ang="0">
                  <a:pos x="16649" y="411"/>
                </a:cxn>
                <a:cxn ang="0">
                  <a:pos x="16687" y="3376"/>
                </a:cxn>
                <a:cxn ang="0">
                  <a:pos x="16612" y="3641"/>
                </a:cxn>
                <a:cxn ang="0">
                  <a:pos x="16437" y="3844"/>
                </a:cxn>
                <a:cxn ang="0">
                  <a:pos x="16189" y="3955"/>
                </a:cxn>
                <a:cxn ang="0">
                  <a:pos x="499" y="3955"/>
                </a:cxn>
                <a:cxn ang="0">
                  <a:pos x="251" y="3844"/>
                </a:cxn>
                <a:cxn ang="0">
                  <a:pos x="75" y="3641"/>
                </a:cxn>
                <a:cxn ang="0">
                  <a:pos x="1" y="3376"/>
                </a:cxn>
                <a:cxn ang="0">
                  <a:pos x="38" y="411"/>
                </a:cxn>
                <a:cxn ang="0">
                  <a:pos x="184" y="184"/>
                </a:cxn>
                <a:cxn ang="0">
                  <a:pos x="410" y="39"/>
                </a:cxn>
                <a:cxn ang="0">
                  <a:pos x="13820" y="2430"/>
                </a:cxn>
                <a:cxn ang="0">
                  <a:pos x="13953" y="2510"/>
                </a:cxn>
                <a:cxn ang="0">
                  <a:pos x="13976" y="2666"/>
                </a:cxn>
                <a:cxn ang="0">
                  <a:pos x="13873" y="2780"/>
                </a:cxn>
                <a:cxn ang="0">
                  <a:pos x="13714" y="2773"/>
                </a:cxn>
                <a:cxn ang="0">
                  <a:pos x="13623" y="2648"/>
                </a:cxn>
                <a:cxn ang="0">
                  <a:pos x="13661" y="2496"/>
                </a:cxn>
                <a:cxn ang="0">
                  <a:pos x="13802" y="2429"/>
                </a:cxn>
                <a:cxn ang="0">
                  <a:pos x="14470" y="2482"/>
                </a:cxn>
                <a:cxn ang="0">
                  <a:pos x="14522" y="2631"/>
                </a:cxn>
                <a:cxn ang="0">
                  <a:pos x="14442" y="2763"/>
                </a:cxn>
                <a:cxn ang="0">
                  <a:pos x="14286" y="2786"/>
                </a:cxn>
                <a:cxn ang="0">
                  <a:pos x="14172" y="2683"/>
                </a:cxn>
                <a:cxn ang="0">
                  <a:pos x="14180" y="2525"/>
                </a:cxn>
                <a:cxn ang="0">
                  <a:pos x="14304" y="2433"/>
                </a:cxn>
                <a:cxn ang="0">
                  <a:pos x="14981" y="2460"/>
                </a:cxn>
                <a:cxn ang="0">
                  <a:pos x="15061" y="2593"/>
                </a:cxn>
                <a:cxn ang="0">
                  <a:pos x="15008" y="2741"/>
                </a:cxn>
                <a:cxn ang="0">
                  <a:pos x="14861" y="2794"/>
                </a:cxn>
                <a:cxn ang="0">
                  <a:pos x="14728" y="2714"/>
                </a:cxn>
                <a:cxn ang="0">
                  <a:pos x="14705" y="2558"/>
                </a:cxn>
                <a:cxn ang="0">
                  <a:pos x="14809" y="2444"/>
                </a:cxn>
                <a:cxn ang="0">
                  <a:pos x="15489" y="2444"/>
                </a:cxn>
                <a:cxn ang="0">
                  <a:pos x="15592" y="2558"/>
                </a:cxn>
                <a:cxn ang="0">
                  <a:pos x="15569" y="2714"/>
                </a:cxn>
                <a:cxn ang="0">
                  <a:pos x="15436" y="2794"/>
                </a:cxn>
                <a:cxn ang="0">
                  <a:pos x="15289" y="2741"/>
                </a:cxn>
                <a:cxn ang="0">
                  <a:pos x="15236" y="2593"/>
                </a:cxn>
                <a:cxn ang="0">
                  <a:pos x="15315" y="2460"/>
                </a:cxn>
                <a:cxn ang="0">
                  <a:pos x="15712" y="1546"/>
                </a:cxn>
                <a:cxn ang="0">
                  <a:pos x="1822" y="1769"/>
                </a:cxn>
                <a:cxn ang="0">
                  <a:pos x="3288" y="1769"/>
                </a:cxn>
                <a:cxn ang="0">
                  <a:pos x="4754" y="1769"/>
                </a:cxn>
                <a:cxn ang="0">
                  <a:pos x="6219" y="1769"/>
                </a:cxn>
                <a:cxn ang="0">
                  <a:pos x="7685" y="1769"/>
                </a:cxn>
                <a:cxn ang="0">
                  <a:pos x="9151" y="1769"/>
                </a:cxn>
                <a:cxn ang="0">
                  <a:pos x="10617" y="1769"/>
                </a:cxn>
                <a:cxn ang="0">
                  <a:pos x="1822" y="2199"/>
                </a:cxn>
                <a:cxn ang="0">
                  <a:pos x="3288" y="2199"/>
                </a:cxn>
                <a:cxn ang="0">
                  <a:pos x="4754" y="2199"/>
                </a:cxn>
                <a:cxn ang="0">
                  <a:pos x="6219" y="2199"/>
                </a:cxn>
                <a:cxn ang="0">
                  <a:pos x="7685" y="2199"/>
                </a:cxn>
                <a:cxn ang="0">
                  <a:pos x="9151" y="2199"/>
                </a:cxn>
                <a:cxn ang="0">
                  <a:pos x="10617" y="2199"/>
                </a:cxn>
                <a:cxn ang="0">
                  <a:pos x="12128" y="1769"/>
                </a:cxn>
                <a:cxn ang="0">
                  <a:pos x="12128" y="2199"/>
                </a:cxn>
              </a:cxnLst>
              <a:rect l="0" t="0" r="r" b="b"/>
              <a:pathLst>
                <a:path w="16688" h="3968">
                  <a:moveTo>
                    <a:pt x="624" y="0"/>
                  </a:moveTo>
                  <a:lnTo>
                    <a:pt x="16064" y="0"/>
                  </a:lnTo>
                  <a:lnTo>
                    <a:pt x="16097" y="1"/>
                  </a:lnTo>
                  <a:lnTo>
                    <a:pt x="16128" y="3"/>
                  </a:lnTo>
                  <a:lnTo>
                    <a:pt x="16159" y="7"/>
                  </a:lnTo>
                  <a:lnTo>
                    <a:pt x="16189" y="13"/>
                  </a:lnTo>
                  <a:lnTo>
                    <a:pt x="16220" y="20"/>
                  </a:lnTo>
                  <a:lnTo>
                    <a:pt x="16249" y="28"/>
                  </a:lnTo>
                  <a:lnTo>
                    <a:pt x="16278" y="39"/>
                  </a:lnTo>
                  <a:lnTo>
                    <a:pt x="16306" y="49"/>
                  </a:lnTo>
                  <a:lnTo>
                    <a:pt x="16334" y="62"/>
                  </a:lnTo>
                  <a:lnTo>
                    <a:pt x="16360" y="76"/>
                  </a:lnTo>
                  <a:lnTo>
                    <a:pt x="16387" y="91"/>
                  </a:lnTo>
                  <a:lnTo>
                    <a:pt x="16413" y="108"/>
                  </a:lnTo>
                  <a:lnTo>
                    <a:pt x="16437" y="124"/>
                  </a:lnTo>
                  <a:lnTo>
                    <a:pt x="16461" y="143"/>
                  </a:lnTo>
                  <a:lnTo>
                    <a:pt x="16484" y="163"/>
                  </a:lnTo>
                  <a:lnTo>
                    <a:pt x="16504" y="184"/>
                  </a:lnTo>
                  <a:lnTo>
                    <a:pt x="16525" y="205"/>
                  </a:lnTo>
                  <a:lnTo>
                    <a:pt x="16545" y="228"/>
                  </a:lnTo>
                  <a:lnTo>
                    <a:pt x="16564" y="252"/>
                  </a:lnTo>
                  <a:lnTo>
                    <a:pt x="16581" y="276"/>
                  </a:lnTo>
                  <a:lnTo>
                    <a:pt x="16597" y="302"/>
                  </a:lnTo>
                  <a:lnTo>
                    <a:pt x="16612" y="328"/>
                  </a:lnTo>
                  <a:lnTo>
                    <a:pt x="16626" y="354"/>
                  </a:lnTo>
                  <a:lnTo>
                    <a:pt x="16639" y="382"/>
                  </a:lnTo>
                  <a:lnTo>
                    <a:pt x="16649" y="411"/>
                  </a:lnTo>
                  <a:lnTo>
                    <a:pt x="16660" y="440"/>
                  </a:lnTo>
                  <a:lnTo>
                    <a:pt x="16668" y="469"/>
                  </a:lnTo>
                  <a:lnTo>
                    <a:pt x="16675" y="499"/>
                  </a:lnTo>
                  <a:lnTo>
                    <a:pt x="16681" y="530"/>
                  </a:lnTo>
                  <a:lnTo>
                    <a:pt x="16685" y="561"/>
                  </a:lnTo>
                  <a:lnTo>
                    <a:pt x="16687" y="592"/>
                  </a:lnTo>
                  <a:lnTo>
                    <a:pt x="16688" y="625"/>
                  </a:lnTo>
                  <a:lnTo>
                    <a:pt x="16688" y="3343"/>
                  </a:lnTo>
                  <a:lnTo>
                    <a:pt x="16687" y="3376"/>
                  </a:lnTo>
                  <a:lnTo>
                    <a:pt x="16685" y="3407"/>
                  </a:lnTo>
                  <a:lnTo>
                    <a:pt x="16681" y="3438"/>
                  </a:lnTo>
                  <a:lnTo>
                    <a:pt x="16675" y="3469"/>
                  </a:lnTo>
                  <a:lnTo>
                    <a:pt x="16668" y="3499"/>
                  </a:lnTo>
                  <a:lnTo>
                    <a:pt x="16660" y="3529"/>
                  </a:lnTo>
                  <a:lnTo>
                    <a:pt x="16649" y="3557"/>
                  </a:lnTo>
                  <a:lnTo>
                    <a:pt x="16639" y="3586"/>
                  </a:lnTo>
                  <a:lnTo>
                    <a:pt x="16626" y="3614"/>
                  </a:lnTo>
                  <a:lnTo>
                    <a:pt x="16612" y="3641"/>
                  </a:lnTo>
                  <a:lnTo>
                    <a:pt x="16597" y="3667"/>
                  </a:lnTo>
                  <a:lnTo>
                    <a:pt x="16581" y="3692"/>
                  </a:lnTo>
                  <a:lnTo>
                    <a:pt x="16564" y="3716"/>
                  </a:lnTo>
                  <a:lnTo>
                    <a:pt x="16545" y="3740"/>
                  </a:lnTo>
                  <a:lnTo>
                    <a:pt x="16525" y="3763"/>
                  </a:lnTo>
                  <a:lnTo>
                    <a:pt x="16504" y="3784"/>
                  </a:lnTo>
                  <a:lnTo>
                    <a:pt x="16484" y="3805"/>
                  </a:lnTo>
                  <a:lnTo>
                    <a:pt x="16461" y="3825"/>
                  </a:lnTo>
                  <a:lnTo>
                    <a:pt x="16437" y="3844"/>
                  </a:lnTo>
                  <a:lnTo>
                    <a:pt x="16413" y="3861"/>
                  </a:lnTo>
                  <a:lnTo>
                    <a:pt x="16387" y="3877"/>
                  </a:lnTo>
                  <a:lnTo>
                    <a:pt x="16360" y="3893"/>
                  </a:lnTo>
                  <a:lnTo>
                    <a:pt x="16334" y="3906"/>
                  </a:lnTo>
                  <a:lnTo>
                    <a:pt x="16306" y="3919"/>
                  </a:lnTo>
                  <a:lnTo>
                    <a:pt x="16278" y="3930"/>
                  </a:lnTo>
                  <a:lnTo>
                    <a:pt x="16249" y="3940"/>
                  </a:lnTo>
                  <a:lnTo>
                    <a:pt x="16220" y="3948"/>
                  </a:lnTo>
                  <a:lnTo>
                    <a:pt x="16189" y="3955"/>
                  </a:lnTo>
                  <a:lnTo>
                    <a:pt x="16159" y="3961"/>
                  </a:lnTo>
                  <a:lnTo>
                    <a:pt x="16128" y="3965"/>
                  </a:lnTo>
                  <a:lnTo>
                    <a:pt x="16097" y="3967"/>
                  </a:lnTo>
                  <a:lnTo>
                    <a:pt x="16064" y="3968"/>
                  </a:lnTo>
                  <a:lnTo>
                    <a:pt x="624" y="3968"/>
                  </a:lnTo>
                  <a:lnTo>
                    <a:pt x="591" y="3967"/>
                  </a:lnTo>
                  <a:lnTo>
                    <a:pt x="560" y="3965"/>
                  </a:lnTo>
                  <a:lnTo>
                    <a:pt x="529" y="3961"/>
                  </a:lnTo>
                  <a:lnTo>
                    <a:pt x="499" y="3955"/>
                  </a:lnTo>
                  <a:lnTo>
                    <a:pt x="468" y="3948"/>
                  </a:lnTo>
                  <a:lnTo>
                    <a:pt x="438" y="3940"/>
                  </a:lnTo>
                  <a:lnTo>
                    <a:pt x="410" y="3930"/>
                  </a:lnTo>
                  <a:lnTo>
                    <a:pt x="382" y="3919"/>
                  </a:lnTo>
                  <a:lnTo>
                    <a:pt x="354" y="3906"/>
                  </a:lnTo>
                  <a:lnTo>
                    <a:pt x="326" y="3893"/>
                  </a:lnTo>
                  <a:lnTo>
                    <a:pt x="300" y="3877"/>
                  </a:lnTo>
                  <a:lnTo>
                    <a:pt x="275" y="3861"/>
                  </a:lnTo>
                  <a:lnTo>
                    <a:pt x="251" y="3844"/>
                  </a:lnTo>
                  <a:lnTo>
                    <a:pt x="227" y="3825"/>
                  </a:lnTo>
                  <a:lnTo>
                    <a:pt x="204" y="3805"/>
                  </a:lnTo>
                  <a:lnTo>
                    <a:pt x="184" y="3784"/>
                  </a:lnTo>
                  <a:lnTo>
                    <a:pt x="163" y="3763"/>
                  </a:lnTo>
                  <a:lnTo>
                    <a:pt x="143" y="3740"/>
                  </a:lnTo>
                  <a:lnTo>
                    <a:pt x="124" y="3716"/>
                  </a:lnTo>
                  <a:lnTo>
                    <a:pt x="106" y="3692"/>
                  </a:lnTo>
                  <a:lnTo>
                    <a:pt x="91" y="3667"/>
                  </a:lnTo>
                  <a:lnTo>
                    <a:pt x="75" y="3641"/>
                  </a:lnTo>
                  <a:lnTo>
                    <a:pt x="62" y="3614"/>
                  </a:lnTo>
                  <a:lnTo>
                    <a:pt x="49" y="3586"/>
                  </a:lnTo>
                  <a:lnTo>
                    <a:pt x="38" y="3557"/>
                  </a:lnTo>
                  <a:lnTo>
                    <a:pt x="28" y="3529"/>
                  </a:lnTo>
                  <a:lnTo>
                    <a:pt x="20" y="3499"/>
                  </a:lnTo>
                  <a:lnTo>
                    <a:pt x="13" y="3469"/>
                  </a:lnTo>
                  <a:lnTo>
                    <a:pt x="7" y="3438"/>
                  </a:lnTo>
                  <a:lnTo>
                    <a:pt x="3" y="3407"/>
                  </a:lnTo>
                  <a:lnTo>
                    <a:pt x="1" y="3376"/>
                  </a:lnTo>
                  <a:lnTo>
                    <a:pt x="0" y="3343"/>
                  </a:lnTo>
                  <a:lnTo>
                    <a:pt x="0" y="625"/>
                  </a:lnTo>
                  <a:lnTo>
                    <a:pt x="1" y="592"/>
                  </a:lnTo>
                  <a:lnTo>
                    <a:pt x="3" y="561"/>
                  </a:lnTo>
                  <a:lnTo>
                    <a:pt x="7" y="530"/>
                  </a:lnTo>
                  <a:lnTo>
                    <a:pt x="13" y="499"/>
                  </a:lnTo>
                  <a:lnTo>
                    <a:pt x="20" y="469"/>
                  </a:lnTo>
                  <a:lnTo>
                    <a:pt x="28" y="440"/>
                  </a:lnTo>
                  <a:lnTo>
                    <a:pt x="38" y="411"/>
                  </a:lnTo>
                  <a:lnTo>
                    <a:pt x="49" y="382"/>
                  </a:lnTo>
                  <a:lnTo>
                    <a:pt x="62" y="354"/>
                  </a:lnTo>
                  <a:lnTo>
                    <a:pt x="75" y="328"/>
                  </a:lnTo>
                  <a:lnTo>
                    <a:pt x="91" y="302"/>
                  </a:lnTo>
                  <a:lnTo>
                    <a:pt x="106" y="276"/>
                  </a:lnTo>
                  <a:lnTo>
                    <a:pt x="124" y="252"/>
                  </a:lnTo>
                  <a:lnTo>
                    <a:pt x="143" y="228"/>
                  </a:lnTo>
                  <a:lnTo>
                    <a:pt x="163" y="205"/>
                  </a:lnTo>
                  <a:lnTo>
                    <a:pt x="184" y="184"/>
                  </a:lnTo>
                  <a:lnTo>
                    <a:pt x="204" y="163"/>
                  </a:lnTo>
                  <a:lnTo>
                    <a:pt x="227" y="143"/>
                  </a:lnTo>
                  <a:lnTo>
                    <a:pt x="251" y="124"/>
                  </a:lnTo>
                  <a:lnTo>
                    <a:pt x="275" y="108"/>
                  </a:lnTo>
                  <a:lnTo>
                    <a:pt x="300" y="91"/>
                  </a:lnTo>
                  <a:lnTo>
                    <a:pt x="326" y="76"/>
                  </a:lnTo>
                  <a:lnTo>
                    <a:pt x="354" y="62"/>
                  </a:lnTo>
                  <a:lnTo>
                    <a:pt x="382" y="49"/>
                  </a:lnTo>
                  <a:lnTo>
                    <a:pt x="410" y="39"/>
                  </a:lnTo>
                  <a:lnTo>
                    <a:pt x="438" y="28"/>
                  </a:lnTo>
                  <a:lnTo>
                    <a:pt x="468" y="20"/>
                  </a:lnTo>
                  <a:lnTo>
                    <a:pt x="499" y="13"/>
                  </a:lnTo>
                  <a:lnTo>
                    <a:pt x="529" y="7"/>
                  </a:lnTo>
                  <a:lnTo>
                    <a:pt x="560" y="3"/>
                  </a:lnTo>
                  <a:lnTo>
                    <a:pt x="591" y="1"/>
                  </a:lnTo>
                  <a:lnTo>
                    <a:pt x="624" y="0"/>
                  </a:lnTo>
                  <a:close/>
                  <a:moveTo>
                    <a:pt x="13802" y="2429"/>
                  </a:moveTo>
                  <a:lnTo>
                    <a:pt x="13820" y="2430"/>
                  </a:lnTo>
                  <a:lnTo>
                    <a:pt x="13839" y="2433"/>
                  </a:lnTo>
                  <a:lnTo>
                    <a:pt x="13856" y="2437"/>
                  </a:lnTo>
                  <a:lnTo>
                    <a:pt x="13873" y="2444"/>
                  </a:lnTo>
                  <a:lnTo>
                    <a:pt x="13889" y="2451"/>
                  </a:lnTo>
                  <a:lnTo>
                    <a:pt x="13903" y="2460"/>
                  </a:lnTo>
                  <a:lnTo>
                    <a:pt x="13918" y="2471"/>
                  </a:lnTo>
                  <a:lnTo>
                    <a:pt x="13930" y="2482"/>
                  </a:lnTo>
                  <a:lnTo>
                    <a:pt x="13942" y="2496"/>
                  </a:lnTo>
                  <a:lnTo>
                    <a:pt x="13953" y="2510"/>
                  </a:lnTo>
                  <a:lnTo>
                    <a:pt x="13962" y="2525"/>
                  </a:lnTo>
                  <a:lnTo>
                    <a:pt x="13970" y="2541"/>
                  </a:lnTo>
                  <a:lnTo>
                    <a:pt x="13976" y="2558"/>
                  </a:lnTo>
                  <a:lnTo>
                    <a:pt x="13980" y="2575"/>
                  </a:lnTo>
                  <a:lnTo>
                    <a:pt x="13984" y="2593"/>
                  </a:lnTo>
                  <a:lnTo>
                    <a:pt x="13985" y="2612"/>
                  </a:lnTo>
                  <a:lnTo>
                    <a:pt x="13984" y="2631"/>
                  </a:lnTo>
                  <a:lnTo>
                    <a:pt x="13980" y="2648"/>
                  </a:lnTo>
                  <a:lnTo>
                    <a:pt x="13976" y="2666"/>
                  </a:lnTo>
                  <a:lnTo>
                    <a:pt x="13970" y="2683"/>
                  </a:lnTo>
                  <a:lnTo>
                    <a:pt x="13962" y="2699"/>
                  </a:lnTo>
                  <a:lnTo>
                    <a:pt x="13953" y="2714"/>
                  </a:lnTo>
                  <a:lnTo>
                    <a:pt x="13942" y="2728"/>
                  </a:lnTo>
                  <a:lnTo>
                    <a:pt x="13930" y="2741"/>
                  </a:lnTo>
                  <a:lnTo>
                    <a:pt x="13918" y="2753"/>
                  </a:lnTo>
                  <a:lnTo>
                    <a:pt x="13903" y="2763"/>
                  </a:lnTo>
                  <a:lnTo>
                    <a:pt x="13889" y="2773"/>
                  </a:lnTo>
                  <a:lnTo>
                    <a:pt x="13873" y="2780"/>
                  </a:lnTo>
                  <a:lnTo>
                    <a:pt x="13856" y="2786"/>
                  </a:lnTo>
                  <a:lnTo>
                    <a:pt x="13839" y="2791"/>
                  </a:lnTo>
                  <a:lnTo>
                    <a:pt x="13820" y="2794"/>
                  </a:lnTo>
                  <a:lnTo>
                    <a:pt x="13802" y="2795"/>
                  </a:lnTo>
                  <a:lnTo>
                    <a:pt x="13783" y="2794"/>
                  </a:lnTo>
                  <a:lnTo>
                    <a:pt x="13764" y="2791"/>
                  </a:lnTo>
                  <a:lnTo>
                    <a:pt x="13748" y="2786"/>
                  </a:lnTo>
                  <a:lnTo>
                    <a:pt x="13731" y="2780"/>
                  </a:lnTo>
                  <a:lnTo>
                    <a:pt x="13714" y="2773"/>
                  </a:lnTo>
                  <a:lnTo>
                    <a:pt x="13700" y="2763"/>
                  </a:lnTo>
                  <a:lnTo>
                    <a:pt x="13685" y="2753"/>
                  </a:lnTo>
                  <a:lnTo>
                    <a:pt x="13673" y="2741"/>
                  </a:lnTo>
                  <a:lnTo>
                    <a:pt x="13661" y="2728"/>
                  </a:lnTo>
                  <a:lnTo>
                    <a:pt x="13651" y="2714"/>
                  </a:lnTo>
                  <a:lnTo>
                    <a:pt x="13641" y="2699"/>
                  </a:lnTo>
                  <a:lnTo>
                    <a:pt x="13634" y="2683"/>
                  </a:lnTo>
                  <a:lnTo>
                    <a:pt x="13628" y="2666"/>
                  </a:lnTo>
                  <a:lnTo>
                    <a:pt x="13623" y="2648"/>
                  </a:lnTo>
                  <a:lnTo>
                    <a:pt x="13621" y="2631"/>
                  </a:lnTo>
                  <a:lnTo>
                    <a:pt x="13619" y="2612"/>
                  </a:lnTo>
                  <a:lnTo>
                    <a:pt x="13621" y="2593"/>
                  </a:lnTo>
                  <a:lnTo>
                    <a:pt x="13623" y="2575"/>
                  </a:lnTo>
                  <a:lnTo>
                    <a:pt x="13628" y="2558"/>
                  </a:lnTo>
                  <a:lnTo>
                    <a:pt x="13634" y="2541"/>
                  </a:lnTo>
                  <a:lnTo>
                    <a:pt x="13641" y="2525"/>
                  </a:lnTo>
                  <a:lnTo>
                    <a:pt x="13651" y="2510"/>
                  </a:lnTo>
                  <a:lnTo>
                    <a:pt x="13661" y="2496"/>
                  </a:lnTo>
                  <a:lnTo>
                    <a:pt x="13673" y="2482"/>
                  </a:lnTo>
                  <a:lnTo>
                    <a:pt x="13685" y="2471"/>
                  </a:lnTo>
                  <a:lnTo>
                    <a:pt x="13700" y="2460"/>
                  </a:lnTo>
                  <a:lnTo>
                    <a:pt x="13714" y="2451"/>
                  </a:lnTo>
                  <a:lnTo>
                    <a:pt x="13731" y="2444"/>
                  </a:lnTo>
                  <a:lnTo>
                    <a:pt x="13748" y="2437"/>
                  </a:lnTo>
                  <a:lnTo>
                    <a:pt x="13764" y="2433"/>
                  </a:lnTo>
                  <a:lnTo>
                    <a:pt x="13783" y="2430"/>
                  </a:lnTo>
                  <a:lnTo>
                    <a:pt x="13802" y="2429"/>
                  </a:lnTo>
                  <a:close/>
                  <a:moveTo>
                    <a:pt x="14340" y="2429"/>
                  </a:moveTo>
                  <a:lnTo>
                    <a:pt x="14359" y="2430"/>
                  </a:lnTo>
                  <a:lnTo>
                    <a:pt x="14377" y="2433"/>
                  </a:lnTo>
                  <a:lnTo>
                    <a:pt x="14394" y="2437"/>
                  </a:lnTo>
                  <a:lnTo>
                    <a:pt x="14411" y="2444"/>
                  </a:lnTo>
                  <a:lnTo>
                    <a:pt x="14427" y="2451"/>
                  </a:lnTo>
                  <a:lnTo>
                    <a:pt x="14442" y="2460"/>
                  </a:lnTo>
                  <a:lnTo>
                    <a:pt x="14456" y="2471"/>
                  </a:lnTo>
                  <a:lnTo>
                    <a:pt x="14470" y="2482"/>
                  </a:lnTo>
                  <a:lnTo>
                    <a:pt x="14481" y="2496"/>
                  </a:lnTo>
                  <a:lnTo>
                    <a:pt x="14491" y="2510"/>
                  </a:lnTo>
                  <a:lnTo>
                    <a:pt x="14501" y="2525"/>
                  </a:lnTo>
                  <a:lnTo>
                    <a:pt x="14508" y="2541"/>
                  </a:lnTo>
                  <a:lnTo>
                    <a:pt x="14514" y="2558"/>
                  </a:lnTo>
                  <a:lnTo>
                    <a:pt x="14519" y="2575"/>
                  </a:lnTo>
                  <a:lnTo>
                    <a:pt x="14522" y="2593"/>
                  </a:lnTo>
                  <a:lnTo>
                    <a:pt x="14523" y="2612"/>
                  </a:lnTo>
                  <a:lnTo>
                    <a:pt x="14522" y="2631"/>
                  </a:lnTo>
                  <a:lnTo>
                    <a:pt x="14519" y="2648"/>
                  </a:lnTo>
                  <a:lnTo>
                    <a:pt x="14514" y="2666"/>
                  </a:lnTo>
                  <a:lnTo>
                    <a:pt x="14508" y="2683"/>
                  </a:lnTo>
                  <a:lnTo>
                    <a:pt x="14501" y="2699"/>
                  </a:lnTo>
                  <a:lnTo>
                    <a:pt x="14491" y="2714"/>
                  </a:lnTo>
                  <a:lnTo>
                    <a:pt x="14481" y="2728"/>
                  </a:lnTo>
                  <a:lnTo>
                    <a:pt x="14470" y="2741"/>
                  </a:lnTo>
                  <a:lnTo>
                    <a:pt x="14456" y="2753"/>
                  </a:lnTo>
                  <a:lnTo>
                    <a:pt x="14442" y="2763"/>
                  </a:lnTo>
                  <a:lnTo>
                    <a:pt x="14427" y="2773"/>
                  </a:lnTo>
                  <a:lnTo>
                    <a:pt x="14411" y="2780"/>
                  </a:lnTo>
                  <a:lnTo>
                    <a:pt x="14394" y="2786"/>
                  </a:lnTo>
                  <a:lnTo>
                    <a:pt x="14377" y="2791"/>
                  </a:lnTo>
                  <a:lnTo>
                    <a:pt x="14359" y="2794"/>
                  </a:lnTo>
                  <a:lnTo>
                    <a:pt x="14340" y="2795"/>
                  </a:lnTo>
                  <a:lnTo>
                    <a:pt x="14321" y="2794"/>
                  </a:lnTo>
                  <a:lnTo>
                    <a:pt x="14304" y="2791"/>
                  </a:lnTo>
                  <a:lnTo>
                    <a:pt x="14286" y="2786"/>
                  </a:lnTo>
                  <a:lnTo>
                    <a:pt x="14269" y="2780"/>
                  </a:lnTo>
                  <a:lnTo>
                    <a:pt x="14254" y="2773"/>
                  </a:lnTo>
                  <a:lnTo>
                    <a:pt x="14238" y="2763"/>
                  </a:lnTo>
                  <a:lnTo>
                    <a:pt x="14224" y="2753"/>
                  </a:lnTo>
                  <a:lnTo>
                    <a:pt x="14212" y="2741"/>
                  </a:lnTo>
                  <a:lnTo>
                    <a:pt x="14199" y="2728"/>
                  </a:lnTo>
                  <a:lnTo>
                    <a:pt x="14189" y="2714"/>
                  </a:lnTo>
                  <a:lnTo>
                    <a:pt x="14180" y="2699"/>
                  </a:lnTo>
                  <a:lnTo>
                    <a:pt x="14172" y="2683"/>
                  </a:lnTo>
                  <a:lnTo>
                    <a:pt x="14166" y="2666"/>
                  </a:lnTo>
                  <a:lnTo>
                    <a:pt x="14162" y="2648"/>
                  </a:lnTo>
                  <a:lnTo>
                    <a:pt x="14159" y="2631"/>
                  </a:lnTo>
                  <a:lnTo>
                    <a:pt x="14158" y="2612"/>
                  </a:lnTo>
                  <a:lnTo>
                    <a:pt x="14159" y="2593"/>
                  </a:lnTo>
                  <a:lnTo>
                    <a:pt x="14162" y="2575"/>
                  </a:lnTo>
                  <a:lnTo>
                    <a:pt x="14166" y="2558"/>
                  </a:lnTo>
                  <a:lnTo>
                    <a:pt x="14172" y="2541"/>
                  </a:lnTo>
                  <a:lnTo>
                    <a:pt x="14180" y="2525"/>
                  </a:lnTo>
                  <a:lnTo>
                    <a:pt x="14189" y="2510"/>
                  </a:lnTo>
                  <a:lnTo>
                    <a:pt x="14199" y="2496"/>
                  </a:lnTo>
                  <a:lnTo>
                    <a:pt x="14212" y="2482"/>
                  </a:lnTo>
                  <a:lnTo>
                    <a:pt x="14224" y="2471"/>
                  </a:lnTo>
                  <a:lnTo>
                    <a:pt x="14238" y="2460"/>
                  </a:lnTo>
                  <a:lnTo>
                    <a:pt x="14254" y="2451"/>
                  </a:lnTo>
                  <a:lnTo>
                    <a:pt x="14269" y="2444"/>
                  </a:lnTo>
                  <a:lnTo>
                    <a:pt x="14286" y="2437"/>
                  </a:lnTo>
                  <a:lnTo>
                    <a:pt x="14304" y="2433"/>
                  </a:lnTo>
                  <a:lnTo>
                    <a:pt x="14321" y="2430"/>
                  </a:lnTo>
                  <a:lnTo>
                    <a:pt x="14340" y="2429"/>
                  </a:lnTo>
                  <a:close/>
                  <a:moveTo>
                    <a:pt x="14879" y="2429"/>
                  </a:moveTo>
                  <a:lnTo>
                    <a:pt x="14897" y="2430"/>
                  </a:lnTo>
                  <a:lnTo>
                    <a:pt x="14916" y="2433"/>
                  </a:lnTo>
                  <a:lnTo>
                    <a:pt x="14933" y="2437"/>
                  </a:lnTo>
                  <a:lnTo>
                    <a:pt x="14950" y="2444"/>
                  </a:lnTo>
                  <a:lnTo>
                    <a:pt x="14966" y="2451"/>
                  </a:lnTo>
                  <a:lnTo>
                    <a:pt x="14981" y="2460"/>
                  </a:lnTo>
                  <a:lnTo>
                    <a:pt x="14995" y="2471"/>
                  </a:lnTo>
                  <a:lnTo>
                    <a:pt x="15008" y="2482"/>
                  </a:lnTo>
                  <a:lnTo>
                    <a:pt x="15019" y="2496"/>
                  </a:lnTo>
                  <a:lnTo>
                    <a:pt x="15031" y="2510"/>
                  </a:lnTo>
                  <a:lnTo>
                    <a:pt x="15039" y="2525"/>
                  </a:lnTo>
                  <a:lnTo>
                    <a:pt x="15047" y="2541"/>
                  </a:lnTo>
                  <a:lnTo>
                    <a:pt x="15054" y="2558"/>
                  </a:lnTo>
                  <a:lnTo>
                    <a:pt x="15058" y="2575"/>
                  </a:lnTo>
                  <a:lnTo>
                    <a:pt x="15061" y="2593"/>
                  </a:lnTo>
                  <a:lnTo>
                    <a:pt x="15062" y="2612"/>
                  </a:lnTo>
                  <a:lnTo>
                    <a:pt x="15061" y="2631"/>
                  </a:lnTo>
                  <a:lnTo>
                    <a:pt x="15058" y="2648"/>
                  </a:lnTo>
                  <a:lnTo>
                    <a:pt x="15054" y="2666"/>
                  </a:lnTo>
                  <a:lnTo>
                    <a:pt x="15047" y="2683"/>
                  </a:lnTo>
                  <a:lnTo>
                    <a:pt x="15039" y="2699"/>
                  </a:lnTo>
                  <a:lnTo>
                    <a:pt x="15031" y="2714"/>
                  </a:lnTo>
                  <a:lnTo>
                    <a:pt x="15019" y="2728"/>
                  </a:lnTo>
                  <a:lnTo>
                    <a:pt x="15008" y="2741"/>
                  </a:lnTo>
                  <a:lnTo>
                    <a:pt x="14995" y="2753"/>
                  </a:lnTo>
                  <a:lnTo>
                    <a:pt x="14981" y="2763"/>
                  </a:lnTo>
                  <a:lnTo>
                    <a:pt x="14966" y="2773"/>
                  </a:lnTo>
                  <a:lnTo>
                    <a:pt x="14950" y="2780"/>
                  </a:lnTo>
                  <a:lnTo>
                    <a:pt x="14933" y="2786"/>
                  </a:lnTo>
                  <a:lnTo>
                    <a:pt x="14916" y="2791"/>
                  </a:lnTo>
                  <a:lnTo>
                    <a:pt x="14897" y="2794"/>
                  </a:lnTo>
                  <a:lnTo>
                    <a:pt x="14879" y="2795"/>
                  </a:lnTo>
                  <a:lnTo>
                    <a:pt x="14861" y="2794"/>
                  </a:lnTo>
                  <a:lnTo>
                    <a:pt x="14842" y="2791"/>
                  </a:lnTo>
                  <a:lnTo>
                    <a:pt x="14825" y="2786"/>
                  </a:lnTo>
                  <a:lnTo>
                    <a:pt x="14809" y="2780"/>
                  </a:lnTo>
                  <a:lnTo>
                    <a:pt x="14792" y="2773"/>
                  </a:lnTo>
                  <a:lnTo>
                    <a:pt x="14777" y="2763"/>
                  </a:lnTo>
                  <a:lnTo>
                    <a:pt x="14763" y="2753"/>
                  </a:lnTo>
                  <a:lnTo>
                    <a:pt x="14750" y="2741"/>
                  </a:lnTo>
                  <a:lnTo>
                    <a:pt x="14739" y="2728"/>
                  </a:lnTo>
                  <a:lnTo>
                    <a:pt x="14728" y="2714"/>
                  </a:lnTo>
                  <a:lnTo>
                    <a:pt x="14719" y="2699"/>
                  </a:lnTo>
                  <a:lnTo>
                    <a:pt x="14710" y="2683"/>
                  </a:lnTo>
                  <a:lnTo>
                    <a:pt x="14705" y="2666"/>
                  </a:lnTo>
                  <a:lnTo>
                    <a:pt x="14700" y="2648"/>
                  </a:lnTo>
                  <a:lnTo>
                    <a:pt x="14698" y="2631"/>
                  </a:lnTo>
                  <a:lnTo>
                    <a:pt x="14697" y="2612"/>
                  </a:lnTo>
                  <a:lnTo>
                    <a:pt x="14698" y="2593"/>
                  </a:lnTo>
                  <a:lnTo>
                    <a:pt x="14700" y="2575"/>
                  </a:lnTo>
                  <a:lnTo>
                    <a:pt x="14705" y="2558"/>
                  </a:lnTo>
                  <a:lnTo>
                    <a:pt x="14710" y="2541"/>
                  </a:lnTo>
                  <a:lnTo>
                    <a:pt x="14719" y="2525"/>
                  </a:lnTo>
                  <a:lnTo>
                    <a:pt x="14728" y="2510"/>
                  </a:lnTo>
                  <a:lnTo>
                    <a:pt x="14739" y="2496"/>
                  </a:lnTo>
                  <a:lnTo>
                    <a:pt x="14750" y="2482"/>
                  </a:lnTo>
                  <a:lnTo>
                    <a:pt x="14763" y="2471"/>
                  </a:lnTo>
                  <a:lnTo>
                    <a:pt x="14777" y="2460"/>
                  </a:lnTo>
                  <a:lnTo>
                    <a:pt x="14792" y="2451"/>
                  </a:lnTo>
                  <a:lnTo>
                    <a:pt x="14809" y="2444"/>
                  </a:lnTo>
                  <a:lnTo>
                    <a:pt x="14825" y="2437"/>
                  </a:lnTo>
                  <a:lnTo>
                    <a:pt x="14842" y="2433"/>
                  </a:lnTo>
                  <a:lnTo>
                    <a:pt x="14861" y="2430"/>
                  </a:lnTo>
                  <a:lnTo>
                    <a:pt x="14879" y="2429"/>
                  </a:lnTo>
                  <a:close/>
                  <a:moveTo>
                    <a:pt x="15418" y="2429"/>
                  </a:moveTo>
                  <a:lnTo>
                    <a:pt x="15436" y="2430"/>
                  </a:lnTo>
                  <a:lnTo>
                    <a:pt x="15454" y="2433"/>
                  </a:lnTo>
                  <a:lnTo>
                    <a:pt x="15472" y="2437"/>
                  </a:lnTo>
                  <a:lnTo>
                    <a:pt x="15489" y="2444"/>
                  </a:lnTo>
                  <a:lnTo>
                    <a:pt x="15504" y="2451"/>
                  </a:lnTo>
                  <a:lnTo>
                    <a:pt x="15520" y="2460"/>
                  </a:lnTo>
                  <a:lnTo>
                    <a:pt x="15533" y="2471"/>
                  </a:lnTo>
                  <a:lnTo>
                    <a:pt x="15547" y="2482"/>
                  </a:lnTo>
                  <a:lnTo>
                    <a:pt x="15558" y="2496"/>
                  </a:lnTo>
                  <a:lnTo>
                    <a:pt x="15569" y="2510"/>
                  </a:lnTo>
                  <a:lnTo>
                    <a:pt x="15578" y="2525"/>
                  </a:lnTo>
                  <a:lnTo>
                    <a:pt x="15586" y="2541"/>
                  </a:lnTo>
                  <a:lnTo>
                    <a:pt x="15592" y="2558"/>
                  </a:lnTo>
                  <a:lnTo>
                    <a:pt x="15596" y="2575"/>
                  </a:lnTo>
                  <a:lnTo>
                    <a:pt x="15599" y="2593"/>
                  </a:lnTo>
                  <a:lnTo>
                    <a:pt x="15600" y="2612"/>
                  </a:lnTo>
                  <a:lnTo>
                    <a:pt x="15599" y="2631"/>
                  </a:lnTo>
                  <a:lnTo>
                    <a:pt x="15596" y="2648"/>
                  </a:lnTo>
                  <a:lnTo>
                    <a:pt x="15592" y="2666"/>
                  </a:lnTo>
                  <a:lnTo>
                    <a:pt x="15586" y="2683"/>
                  </a:lnTo>
                  <a:lnTo>
                    <a:pt x="15578" y="2699"/>
                  </a:lnTo>
                  <a:lnTo>
                    <a:pt x="15569" y="2714"/>
                  </a:lnTo>
                  <a:lnTo>
                    <a:pt x="15558" y="2728"/>
                  </a:lnTo>
                  <a:lnTo>
                    <a:pt x="15547" y="2741"/>
                  </a:lnTo>
                  <a:lnTo>
                    <a:pt x="15533" y="2753"/>
                  </a:lnTo>
                  <a:lnTo>
                    <a:pt x="15520" y="2763"/>
                  </a:lnTo>
                  <a:lnTo>
                    <a:pt x="15504" y="2773"/>
                  </a:lnTo>
                  <a:lnTo>
                    <a:pt x="15489" y="2780"/>
                  </a:lnTo>
                  <a:lnTo>
                    <a:pt x="15472" y="2786"/>
                  </a:lnTo>
                  <a:lnTo>
                    <a:pt x="15454" y="2791"/>
                  </a:lnTo>
                  <a:lnTo>
                    <a:pt x="15436" y="2794"/>
                  </a:lnTo>
                  <a:lnTo>
                    <a:pt x="15418" y="2795"/>
                  </a:lnTo>
                  <a:lnTo>
                    <a:pt x="15399" y="2794"/>
                  </a:lnTo>
                  <a:lnTo>
                    <a:pt x="15381" y="2791"/>
                  </a:lnTo>
                  <a:lnTo>
                    <a:pt x="15363" y="2786"/>
                  </a:lnTo>
                  <a:lnTo>
                    <a:pt x="15347" y="2780"/>
                  </a:lnTo>
                  <a:lnTo>
                    <a:pt x="15331" y="2773"/>
                  </a:lnTo>
                  <a:lnTo>
                    <a:pt x="15315" y="2763"/>
                  </a:lnTo>
                  <a:lnTo>
                    <a:pt x="15302" y="2753"/>
                  </a:lnTo>
                  <a:lnTo>
                    <a:pt x="15289" y="2741"/>
                  </a:lnTo>
                  <a:lnTo>
                    <a:pt x="15277" y="2728"/>
                  </a:lnTo>
                  <a:lnTo>
                    <a:pt x="15266" y="2714"/>
                  </a:lnTo>
                  <a:lnTo>
                    <a:pt x="15257" y="2699"/>
                  </a:lnTo>
                  <a:lnTo>
                    <a:pt x="15250" y="2683"/>
                  </a:lnTo>
                  <a:lnTo>
                    <a:pt x="15243" y="2666"/>
                  </a:lnTo>
                  <a:lnTo>
                    <a:pt x="15239" y="2648"/>
                  </a:lnTo>
                  <a:lnTo>
                    <a:pt x="15236" y="2631"/>
                  </a:lnTo>
                  <a:lnTo>
                    <a:pt x="15235" y="2612"/>
                  </a:lnTo>
                  <a:lnTo>
                    <a:pt x="15236" y="2593"/>
                  </a:lnTo>
                  <a:lnTo>
                    <a:pt x="15239" y="2575"/>
                  </a:lnTo>
                  <a:lnTo>
                    <a:pt x="15243" y="2558"/>
                  </a:lnTo>
                  <a:lnTo>
                    <a:pt x="15250" y="2541"/>
                  </a:lnTo>
                  <a:lnTo>
                    <a:pt x="15257" y="2525"/>
                  </a:lnTo>
                  <a:lnTo>
                    <a:pt x="15266" y="2510"/>
                  </a:lnTo>
                  <a:lnTo>
                    <a:pt x="15277" y="2496"/>
                  </a:lnTo>
                  <a:lnTo>
                    <a:pt x="15289" y="2482"/>
                  </a:lnTo>
                  <a:lnTo>
                    <a:pt x="15302" y="2471"/>
                  </a:lnTo>
                  <a:lnTo>
                    <a:pt x="15315" y="2460"/>
                  </a:lnTo>
                  <a:lnTo>
                    <a:pt x="15331" y="2451"/>
                  </a:lnTo>
                  <a:lnTo>
                    <a:pt x="15347" y="2444"/>
                  </a:lnTo>
                  <a:lnTo>
                    <a:pt x="15363" y="2437"/>
                  </a:lnTo>
                  <a:lnTo>
                    <a:pt x="15381" y="2433"/>
                  </a:lnTo>
                  <a:lnTo>
                    <a:pt x="15399" y="2430"/>
                  </a:lnTo>
                  <a:lnTo>
                    <a:pt x="15418" y="2429"/>
                  </a:lnTo>
                  <a:close/>
                  <a:moveTo>
                    <a:pt x="13682" y="943"/>
                  </a:moveTo>
                  <a:lnTo>
                    <a:pt x="15712" y="943"/>
                  </a:lnTo>
                  <a:lnTo>
                    <a:pt x="15712" y="1546"/>
                  </a:lnTo>
                  <a:lnTo>
                    <a:pt x="13682" y="1546"/>
                  </a:lnTo>
                  <a:lnTo>
                    <a:pt x="13682" y="943"/>
                  </a:lnTo>
                  <a:close/>
                  <a:moveTo>
                    <a:pt x="1545" y="1123"/>
                  </a:moveTo>
                  <a:lnTo>
                    <a:pt x="1545" y="943"/>
                  </a:lnTo>
                  <a:lnTo>
                    <a:pt x="1089" y="943"/>
                  </a:lnTo>
                  <a:lnTo>
                    <a:pt x="1089" y="1123"/>
                  </a:lnTo>
                  <a:lnTo>
                    <a:pt x="811" y="1123"/>
                  </a:lnTo>
                  <a:lnTo>
                    <a:pt x="811" y="1769"/>
                  </a:lnTo>
                  <a:lnTo>
                    <a:pt x="1822" y="1769"/>
                  </a:lnTo>
                  <a:lnTo>
                    <a:pt x="1822" y="1123"/>
                  </a:lnTo>
                  <a:lnTo>
                    <a:pt x="1545" y="1123"/>
                  </a:lnTo>
                  <a:close/>
                  <a:moveTo>
                    <a:pt x="3010" y="1123"/>
                  </a:moveTo>
                  <a:lnTo>
                    <a:pt x="3010" y="943"/>
                  </a:lnTo>
                  <a:lnTo>
                    <a:pt x="2555" y="943"/>
                  </a:lnTo>
                  <a:lnTo>
                    <a:pt x="2555" y="1123"/>
                  </a:lnTo>
                  <a:lnTo>
                    <a:pt x="2278" y="1123"/>
                  </a:lnTo>
                  <a:lnTo>
                    <a:pt x="2278" y="1769"/>
                  </a:lnTo>
                  <a:lnTo>
                    <a:pt x="3288" y="1769"/>
                  </a:lnTo>
                  <a:lnTo>
                    <a:pt x="3288" y="1123"/>
                  </a:lnTo>
                  <a:lnTo>
                    <a:pt x="3010" y="1123"/>
                  </a:lnTo>
                  <a:close/>
                  <a:moveTo>
                    <a:pt x="4477" y="1123"/>
                  </a:moveTo>
                  <a:lnTo>
                    <a:pt x="4477" y="943"/>
                  </a:lnTo>
                  <a:lnTo>
                    <a:pt x="4021" y="943"/>
                  </a:lnTo>
                  <a:lnTo>
                    <a:pt x="4021" y="1123"/>
                  </a:lnTo>
                  <a:lnTo>
                    <a:pt x="3743" y="1123"/>
                  </a:lnTo>
                  <a:lnTo>
                    <a:pt x="3743" y="1769"/>
                  </a:lnTo>
                  <a:lnTo>
                    <a:pt x="4754" y="1769"/>
                  </a:lnTo>
                  <a:lnTo>
                    <a:pt x="4754" y="1123"/>
                  </a:lnTo>
                  <a:lnTo>
                    <a:pt x="4477" y="1123"/>
                  </a:lnTo>
                  <a:close/>
                  <a:moveTo>
                    <a:pt x="5942" y="1123"/>
                  </a:moveTo>
                  <a:lnTo>
                    <a:pt x="5942" y="943"/>
                  </a:lnTo>
                  <a:lnTo>
                    <a:pt x="5486" y="943"/>
                  </a:lnTo>
                  <a:lnTo>
                    <a:pt x="5486" y="1123"/>
                  </a:lnTo>
                  <a:lnTo>
                    <a:pt x="5209" y="1123"/>
                  </a:lnTo>
                  <a:lnTo>
                    <a:pt x="5209" y="1769"/>
                  </a:lnTo>
                  <a:lnTo>
                    <a:pt x="6219" y="1769"/>
                  </a:lnTo>
                  <a:lnTo>
                    <a:pt x="6219" y="1123"/>
                  </a:lnTo>
                  <a:lnTo>
                    <a:pt x="5942" y="1123"/>
                  </a:lnTo>
                  <a:close/>
                  <a:moveTo>
                    <a:pt x="7407" y="1123"/>
                  </a:moveTo>
                  <a:lnTo>
                    <a:pt x="7407" y="943"/>
                  </a:lnTo>
                  <a:lnTo>
                    <a:pt x="6953" y="943"/>
                  </a:lnTo>
                  <a:lnTo>
                    <a:pt x="6953" y="1123"/>
                  </a:lnTo>
                  <a:lnTo>
                    <a:pt x="6675" y="1123"/>
                  </a:lnTo>
                  <a:lnTo>
                    <a:pt x="6675" y="1769"/>
                  </a:lnTo>
                  <a:lnTo>
                    <a:pt x="7685" y="1769"/>
                  </a:lnTo>
                  <a:lnTo>
                    <a:pt x="7685" y="1123"/>
                  </a:lnTo>
                  <a:lnTo>
                    <a:pt x="7407" y="1123"/>
                  </a:lnTo>
                  <a:close/>
                  <a:moveTo>
                    <a:pt x="8874" y="1123"/>
                  </a:moveTo>
                  <a:lnTo>
                    <a:pt x="8874" y="943"/>
                  </a:lnTo>
                  <a:lnTo>
                    <a:pt x="8418" y="943"/>
                  </a:lnTo>
                  <a:lnTo>
                    <a:pt x="8418" y="1123"/>
                  </a:lnTo>
                  <a:lnTo>
                    <a:pt x="8141" y="1123"/>
                  </a:lnTo>
                  <a:lnTo>
                    <a:pt x="8141" y="1769"/>
                  </a:lnTo>
                  <a:lnTo>
                    <a:pt x="9151" y="1769"/>
                  </a:lnTo>
                  <a:lnTo>
                    <a:pt x="9151" y="1123"/>
                  </a:lnTo>
                  <a:lnTo>
                    <a:pt x="8874" y="1123"/>
                  </a:lnTo>
                  <a:close/>
                  <a:moveTo>
                    <a:pt x="10339" y="1123"/>
                  </a:moveTo>
                  <a:lnTo>
                    <a:pt x="10339" y="943"/>
                  </a:lnTo>
                  <a:lnTo>
                    <a:pt x="9883" y="943"/>
                  </a:lnTo>
                  <a:lnTo>
                    <a:pt x="9883" y="1123"/>
                  </a:lnTo>
                  <a:lnTo>
                    <a:pt x="9606" y="1123"/>
                  </a:lnTo>
                  <a:lnTo>
                    <a:pt x="9606" y="1769"/>
                  </a:lnTo>
                  <a:lnTo>
                    <a:pt x="10617" y="1769"/>
                  </a:lnTo>
                  <a:lnTo>
                    <a:pt x="10617" y="1123"/>
                  </a:lnTo>
                  <a:lnTo>
                    <a:pt x="10339" y="1123"/>
                  </a:lnTo>
                  <a:close/>
                  <a:moveTo>
                    <a:pt x="1545" y="2845"/>
                  </a:moveTo>
                  <a:lnTo>
                    <a:pt x="1545" y="3025"/>
                  </a:lnTo>
                  <a:lnTo>
                    <a:pt x="1089" y="3025"/>
                  </a:lnTo>
                  <a:lnTo>
                    <a:pt x="1089" y="2845"/>
                  </a:lnTo>
                  <a:lnTo>
                    <a:pt x="811" y="2845"/>
                  </a:lnTo>
                  <a:lnTo>
                    <a:pt x="811" y="2199"/>
                  </a:lnTo>
                  <a:lnTo>
                    <a:pt x="1822" y="2199"/>
                  </a:lnTo>
                  <a:lnTo>
                    <a:pt x="1822" y="2845"/>
                  </a:lnTo>
                  <a:lnTo>
                    <a:pt x="1545" y="2845"/>
                  </a:lnTo>
                  <a:close/>
                  <a:moveTo>
                    <a:pt x="3010" y="2845"/>
                  </a:moveTo>
                  <a:lnTo>
                    <a:pt x="3010" y="3025"/>
                  </a:lnTo>
                  <a:lnTo>
                    <a:pt x="2555" y="3025"/>
                  </a:lnTo>
                  <a:lnTo>
                    <a:pt x="2555" y="2845"/>
                  </a:lnTo>
                  <a:lnTo>
                    <a:pt x="2278" y="2845"/>
                  </a:lnTo>
                  <a:lnTo>
                    <a:pt x="2278" y="2199"/>
                  </a:lnTo>
                  <a:lnTo>
                    <a:pt x="3288" y="2199"/>
                  </a:lnTo>
                  <a:lnTo>
                    <a:pt x="3288" y="2845"/>
                  </a:lnTo>
                  <a:lnTo>
                    <a:pt x="3010" y="2845"/>
                  </a:lnTo>
                  <a:close/>
                  <a:moveTo>
                    <a:pt x="4477" y="2845"/>
                  </a:moveTo>
                  <a:lnTo>
                    <a:pt x="4477" y="3025"/>
                  </a:lnTo>
                  <a:lnTo>
                    <a:pt x="4021" y="3025"/>
                  </a:lnTo>
                  <a:lnTo>
                    <a:pt x="4021" y="2845"/>
                  </a:lnTo>
                  <a:lnTo>
                    <a:pt x="3743" y="2845"/>
                  </a:lnTo>
                  <a:lnTo>
                    <a:pt x="3743" y="2199"/>
                  </a:lnTo>
                  <a:lnTo>
                    <a:pt x="4754" y="2199"/>
                  </a:lnTo>
                  <a:lnTo>
                    <a:pt x="4754" y="2845"/>
                  </a:lnTo>
                  <a:lnTo>
                    <a:pt x="4477" y="2845"/>
                  </a:lnTo>
                  <a:close/>
                  <a:moveTo>
                    <a:pt x="5942" y="2845"/>
                  </a:moveTo>
                  <a:lnTo>
                    <a:pt x="5942" y="3025"/>
                  </a:lnTo>
                  <a:lnTo>
                    <a:pt x="5486" y="3025"/>
                  </a:lnTo>
                  <a:lnTo>
                    <a:pt x="5486" y="2845"/>
                  </a:lnTo>
                  <a:lnTo>
                    <a:pt x="5209" y="2845"/>
                  </a:lnTo>
                  <a:lnTo>
                    <a:pt x="5209" y="2199"/>
                  </a:lnTo>
                  <a:lnTo>
                    <a:pt x="6219" y="2199"/>
                  </a:lnTo>
                  <a:lnTo>
                    <a:pt x="6219" y="2845"/>
                  </a:lnTo>
                  <a:lnTo>
                    <a:pt x="5942" y="2845"/>
                  </a:lnTo>
                  <a:close/>
                  <a:moveTo>
                    <a:pt x="7407" y="2845"/>
                  </a:moveTo>
                  <a:lnTo>
                    <a:pt x="7407" y="3025"/>
                  </a:lnTo>
                  <a:lnTo>
                    <a:pt x="6953" y="3025"/>
                  </a:lnTo>
                  <a:lnTo>
                    <a:pt x="6953" y="2845"/>
                  </a:lnTo>
                  <a:lnTo>
                    <a:pt x="6675" y="2845"/>
                  </a:lnTo>
                  <a:lnTo>
                    <a:pt x="6675" y="2199"/>
                  </a:lnTo>
                  <a:lnTo>
                    <a:pt x="7685" y="2199"/>
                  </a:lnTo>
                  <a:lnTo>
                    <a:pt x="7685" y="2845"/>
                  </a:lnTo>
                  <a:lnTo>
                    <a:pt x="7407" y="2845"/>
                  </a:lnTo>
                  <a:close/>
                  <a:moveTo>
                    <a:pt x="8874" y="2845"/>
                  </a:moveTo>
                  <a:lnTo>
                    <a:pt x="8874" y="3025"/>
                  </a:lnTo>
                  <a:lnTo>
                    <a:pt x="8418" y="3025"/>
                  </a:lnTo>
                  <a:lnTo>
                    <a:pt x="8418" y="2845"/>
                  </a:lnTo>
                  <a:lnTo>
                    <a:pt x="8141" y="2845"/>
                  </a:lnTo>
                  <a:lnTo>
                    <a:pt x="8141" y="2199"/>
                  </a:lnTo>
                  <a:lnTo>
                    <a:pt x="9151" y="2199"/>
                  </a:lnTo>
                  <a:lnTo>
                    <a:pt x="9151" y="2845"/>
                  </a:lnTo>
                  <a:lnTo>
                    <a:pt x="8874" y="2845"/>
                  </a:lnTo>
                  <a:close/>
                  <a:moveTo>
                    <a:pt x="10339" y="2845"/>
                  </a:moveTo>
                  <a:lnTo>
                    <a:pt x="10339" y="3025"/>
                  </a:lnTo>
                  <a:lnTo>
                    <a:pt x="9883" y="3025"/>
                  </a:lnTo>
                  <a:lnTo>
                    <a:pt x="9883" y="2845"/>
                  </a:lnTo>
                  <a:lnTo>
                    <a:pt x="9606" y="2845"/>
                  </a:lnTo>
                  <a:lnTo>
                    <a:pt x="9606" y="2199"/>
                  </a:lnTo>
                  <a:lnTo>
                    <a:pt x="10617" y="2199"/>
                  </a:lnTo>
                  <a:lnTo>
                    <a:pt x="10617" y="2845"/>
                  </a:lnTo>
                  <a:lnTo>
                    <a:pt x="10339" y="2845"/>
                  </a:lnTo>
                  <a:close/>
                  <a:moveTo>
                    <a:pt x="11851" y="1123"/>
                  </a:moveTo>
                  <a:lnTo>
                    <a:pt x="11851" y="943"/>
                  </a:lnTo>
                  <a:lnTo>
                    <a:pt x="11395" y="943"/>
                  </a:lnTo>
                  <a:lnTo>
                    <a:pt x="11395" y="1123"/>
                  </a:lnTo>
                  <a:lnTo>
                    <a:pt x="11117" y="1123"/>
                  </a:lnTo>
                  <a:lnTo>
                    <a:pt x="11117" y="1769"/>
                  </a:lnTo>
                  <a:lnTo>
                    <a:pt x="12128" y="1769"/>
                  </a:lnTo>
                  <a:lnTo>
                    <a:pt x="12128" y="1123"/>
                  </a:lnTo>
                  <a:lnTo>
                    <a:pt x="11851" y="1123"/>
                  </a:lnTo>
                  <a:close/>
                  <a:moveTo>
                    <a:pt x="11851" y="2845"/>
                  </a:moveTo>
                  <a:lnTo>
                    <a:pt x="11851" y="3025"/>
                  </a:lnTo>
                  <a:lnTo>
                    <a:pt x="11395" y="3025"/>
                  </a:lnTo>
                  <a:lnTo>
                    <a:pt x="11395" y="2845"/>
                  </a:lnTo>
                  <a:lnTo>
                    <a:pt x="11117" y="2845"/>
                  </a:lnTo>
                  <a:lnTo>
                    <a:pt x="11117" y="2199"/>
                  </a:lnTo>
                  <a:lnTo>
                    <a:pt x="12128" y="2199"/>
                  </a:lnTo>
                  <a:lnTo>
                    <a:pt x="12128" y="2845"/>
                  </a:lnTo>
                  <a:lnTo>
                    <a:pt x="11851" y="2845"/>
                  </a:lnTo>
                  <a:close/>
                </a:path>
              </a:pathLst>
            </a:custGeom>
            <a:solidFill>
              <a:srgbClr val="FFFFFF"/>
            </a:solidFill>
            <a:ln w="9525" cap="flat">
              <a:noFill/>
              <a:prstDash val="solid"/>
              <a:miter/>
            </a:ln>
          </p:spPr>
          <p:txBody>
            <a:bodyPr rtlCol="0" anchor="ct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8635" algn="l" defTabSz="1219200" rtl="0" eaLnBrk="1" latinLnBrk="0" hangingPunct="1">
                <a:defRPr sz="2400" kern="1200">
                  <a:solidFill>
                    <a:schemeClr val="tx1"/>
                  </a:solidFill>
                  <a:latin typeface="+mn-lt"/>
                  <a:ea typeface="+mn-ea"/>
                  <a:cs typeface="+mn-cs"/>
                </a:defRPr>
              </a:lvl6pPr>
              <a:lvl7pPr marL="3658235" algn="l" defTabSz="1219200" rtl="0" eaLnBrk="1" latinLnBrk="0" hangingPunct="1">
                <a:defRPr sz="2400" kern="1200">
                  <a:solidFill>
                    <a:schemeClr val="tx1"/>
                  </a:solidFill>
                  <a:latin typeface="+mn-lt"/>
                  <a:ea typeface="+mn-ea"/>
                  <a:cs typeface="+mn-cs"/>
                </a:defRPr>
              </a:lvl7pPr>
              <a:lvl8pPr marL="4267835" algn="l" defTabSz="1219200" rtl="0" eaLnBrk="1" latinLnBrk="0" hangingPunct="1">
                <a:defRPr sz="2400" kern="1200">
                  <a:solidFill>
                    <a:schemeClr val="tx1"/>
                  </a:solidFill>
                  <a:latin typeface="+mn-lt"/>
                  <a:ea typeface="+mn-ea"/>
                  <a:cs typeface="+mn-cs"/>
                </a:defRPr>
              </a:lvl8pPr>
              <a:lvl9pPr marL="4878070" algn="l" defTabSz="1219200" rtl="0" eaLnBrk="1" latinLnBrk="0" hangingPunct="1">
                <a:defRPr sz="2400" kern="1200">
                  <a:solidFill>
                    <a:schemeClr val="tx1"/>
                  </a:solidFill>
                  <a:latin typeface="+mn-lt"/>
                  <a:ea typeface="+mn-ea"/>
                  <a:cs typeface="+mn-cs"/>
                </a:defRPr>
              </a:lvl9pPr>
            </a:lstStyle>
            <a:p>
              <a:pPr marL="0" marR="0" lvl="0" indent="0" algn="l" defTabSz="479425"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1D1D1A"/>
                </a:solidFill>
                <a:effectLst/>
                <a:uLnTx/>
                <a:uFillTx/>
                <a:latin typeface="微软雅黑" panose="020B0503020204020204" pitchFamily="34" charset="-122"/>
                <a:ea typeface="等线" panose="02010600030101010101" pitchFamily="2" charset="-122"/>
                <a:cs typeface="+mn-cs"/>
                <a:sym typeface="Arial" panose="020B0604020202020204" pitchFamily="34" charset="0"/>
              </a:endParaRPr>
            </a:p>
          </p:txBody>
        </p:sp>
        <p:sp>
          <p:nvSpPr>
            <p:cNvPr id="77" name="TextBox 17"/>
            <p:cNvSpPr txBox="1">
              <a:spLocks noChangeArrowheads="1"/>
            </p:cNvSpPr>
            <p:nvPr/>
          </p:nvSpPr>
          <p:spPr bwMode="auto">
            <a:xfrm>
              <a:off x="4206850" y="3404554"/>
              <a:ext cx="1027381" cy="268495"/>
            </a:xfrm>
            <a:prstGeom prst="rect">
              <a:avLst/>
            </a:prstGeom>
            <a:noFill/>
            <a:ln w="9525">
              <a:noFill/>
              <a:miter lim="800000"/>
            </a:ln>
          </p:spPr>
          <p:txBody>
            <a:bodyPr wrap="square">
              <a:spAutoFit/>
            </a:bodyPr>
            <a:lstStyle>
              <a:defPPr>
                <a:defRPr lang="en-US"/>
              </a:defPPr>
              <a:lvl1pPr defTabSz="914400">
                <a:defRPr sz="900" b="1">
                  <a:solidFill>
                    <a:srgbClr val="1D1D1B"/>
                  </a:solidFill>
                  <a:latin typeface="Arial" panose="020B0604020202020204" pitchFamily="34" charset="0"/>
                </a:defRPr>
              </a:lvl1pPr>
            </a:lstStyle>
            <a:p>
              <a:pPr marL="0" marR="0" lvl="0" indent="0" defTabSz="684530" eaLnBrk="1" fontAlgn="auto" latinLnBrk="0" hangingPunct="1">
                <a:lnSpc>
                  <a:spcPct val="100000"/>
                </a:lnSpc>
                <a:spcBef>
                  <a:spcPts val="0"/>
                </a:spcBef>
                <a:spcAft>
                  <a:spcPts val="0"/>
                </a:spcAft>
                <a:buClrTx/>
                <a:buSzTx/>
                <a:buFontTx/>
                <a:buNone/>
                <a:defRPr/>
              </a:pPr>
              <a:r>
                <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rPr>
                <a:t>接入交换机</a:t>
              </a:r>
              <a:endParaRPr kumimoji="0" lang="zh-CN" altLang="en-US" sz="900" b="1" i="0" u="none" strike="noStrike" kern="0" cap="none" spc="0" normalizeH="0" baseline="0" noProof="0" dirty="0">
                <a:ln>
                  <a:noFill/>
                </a:ln>
                <a:solidFill>
                  <a:prstClr val="white"/>
                </a:solidFill>
                <a:effectLst/>
                <a:uLnTx/>
                <a:uFillTx/>
                <a:latin typeface="微软雅黑" panose="020B0503020204020204" pitchFamily="34" charset="-122"/>
                <a:cs typeface="Huawei Sans" panose="020C0503030203020204" pitchFamily="34" charset="0"/>
                <a:sym typeface="Arial" panose="020B0604020202020204" pitchFamily="34" charset="0"/>
              </a:endParaRPr>
            </a:p>
          </p:txBody>
        </p:sp>
        <p:grpSp>
          <p:nvGrpSpPr>
            <p:cNvPr id="78" name="组合 77"/>
            <p:cNvGrpSpPr/>
            <p:nvPr/>
          </p:nvGrpSpPr>
          <p:grpSpPr>
            <a:xfrm>
              <a:off x="3158013" y="3271058"/>
              <a:ext cx="291834" cy="497074"/>
              <a:chOff x="3287318" y="2726209"/>
              <a:chExt cx="291834" cy="497074"/>
            </a:xfrm>
          </p:grpSpPr>
          <p:sp>
            <p:nvSpPr>
              <p:cNvPr id="79" name="Freeform 235"/>
              <p:cNvSpPr/>
              <p:nvPr/>
            </p:nvSpPr>
            <p:spPr bwMode="auto">
              <a:xfrm rot="10800000" flipH="1">
                <a:off x="3380359" y="3113748"/>
                <a:ext cx="113034" cy="37341"/>
              </a:xfrm>
              <a:custGeom>
                <a:avLst/>
                <a:gdLst>
                  <a:gd name="T0" fmla="*/ 2147483646 w 300"/>
                  <a:gd name="T1" fmla="*/ 2147483646 h 100"/>
                  <a:gd name="T2" fmla="*/ 2147483646 w 300"/>
                  <a:gd name="T3" fmla="*/ 2147483646 h 100"/>
                  <a:gd name="T4" fmla="*/ 2147483646 w 300"/>
                  <a:gd name="T5" fmla="*/ 2147483646 h 100"/>
                  <a:gd name="T6" fmla="*/ 2147483646 w 300"/>
                  <a:gd name="T7" fmla="*/ 2147483646 h 100"/>
                  <a:gd name="T8" fmla="*/ 2147483646 w 300"/>
                  <a:gd name="T9" fmla="*/ 0 h 100"/>
                  <a:gd name="T10" fmla="*/ 2147483646 w 300"/>
                  <a:gd name="T11" fmla="*/ 2147483646 h 100"/>
                  <a:gd name="T12" fmla="*/ 2147483646 w 300"/>
                  <a:gd name="T13" fmla="*/ 2147483646 h 100"/>
                  <a:gd name="T14" fmla="*/ 2147483646 w 300"/>
                  <a:gd name="T15" fmla="*/ 2147483646 h 100"/>
                  <a:gd name="T16" fmla="*/ 2147483646 w 300"/>
                  <a:gd name="T17" fmla="*/ 2147483646 h 100"/>
                  <a:gd name="T18" fmla="*/ 2147483646 w 300"/>
                  <a:gd name="T19" fmla="*/ 2147483646 h 100"/>
                  <a:gd name="T20" fmla="*/ 2147483646 w 300"/>
                  <a:gd name="T21" fmla="*/ 2147483646 h 1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100">
                    <a:moveTo>
                      <a:pt x="31" y="97"/>
                    </a:moveTo>
                    <a:lnTo>
                      <a:pt x="31" y="97"/>
                    </a:lnTo>
                    <a:cubicBezTo>
                      <a:pt x="22" y="97"/>
                      <a:pt x="15" y="93"/>
                      <a:pt x="9" y="86"/>
                    </a:cubicBezTo>
                    <a:cubicBezTo>
                      <a:pt x="0" y="75"/>
                      <a:pt x="2" y="57"/>
                      <a:pt x="13" y="48"/>
                    </a:cubicBezTo>
                    <a:cubicBezTo>
                      <a:pt x="52" y="17"/>
                      <a:pt x="100" y="0"/>
                      <a:pt x="150" y="0"/>
                    </a:cubicBezTo>
                    <a:cubicBezTo>
                      <a:pt x="199" y="0"/>
                      <a:pt x="248" y="17"/>
                      <a:pt x="286" y="48"/>
                    </a:cubicBezTo>
                    <a:cubicBezTo>
                      <a:pt x="298" y="57"/>
                      <a:pt x="300" y="74"/>
                      <a:pt x="291" y="86"/>
                    </a:cubicBezTo>
                    <a:cubicBezTo>
                      <a:pt x="281" y="98"/>
                      <a:pt x="264" y="100"/>
                      <a:pt x="252" y="91"/>
                    </a:cubicBezTo>
                    <a:cubicBezTo>
                      <a:pt x="223" y="67"/>
                      <a:pt x="188" y="55"/>
                      <a:pt x="150" y="55"/>
                    </a:cubicBezTo>
                    <a:cubicBezTo>
                      <a:pt x="112" y="55"/>
                      <a:pt x="77" y="67"/>
                      <a:pt x="48" y="91"/>
                    </a:cubicBezTo>
                    <a:cubicBezTo>
                      <a:pt x="43" y="95"/>
                      <a:pt x="37" y="97"/>
                      <a:pt x="31" y="97"/>
                    </a:cubicBezTo>
                    <a:close/>
                  </a:path>
                </a:pathLst>
              </a:custGeom>
              <a:solidFill>
                <a:srgbClr val="666666">
                  <a:lumMod val="20000"/>
                  <a:lumOff val="8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80" name="Freeform 236"/>
              <p:cNvSpPr/>
              <p:nvPr/>
            </p:nvSpPr>
            <p:spPr bwMode="auto">
              <a:xfrm rot="10800000" flipH="1">
                <a:off x="3354962" y="3139886"/>
                <a:ext cx="165103" cy="48546"/>
              </a:xfrm>
              <a:custGeom>
                <a:avLst/>
                <a:gdLst>
                  <a:gd name="T0" fmla="*/ 2147483646 w 439"/>
                  <a:gd name="T1" fmla="*/ 2147483646 h 131"/>
                  <a:gd name="T2" fmla="*/ 2147483646 w 439"/>
                  <a:gd name="T3" fmla="*/ 2147483646 h 131"/>
                  <a:gd name="T4" fmla="*/ 2147483646 w 439"/>
                  <a:gd name="T5" fmla="*/ 2147483646 h 131"/>
                  <a:gd name="T6" fmla="*/ 2147483646 w 439"/>
                  <a:gd name="T7" fmla="*/ 2147483646 h 131"/>
                  <a:gd name="T8" fmla="*/ 2147483646 w 439"/>
                  <a:gd name="T9" fmla="*/ 0 h 131"/>
                  <a:gd name="T10" fmla="*/ 2147483646 w 439"/>
                  <a:gd name="T11" fmla="*/ 2147483646 h 131"/>
                  <a:gd name="T12" fmla="*/ 2147483646 w 439"/>
                  <a:gd name="T13" fmla="*/ 2147483646 h 131"/>
                  <a:gd name="T14" fmla="*/ 2147483646 w 439"/>
                  <a:gd name="T15" fmla="*/ 2147483646 h 131"/>
                  <a:gd name="T16" fmla="*/ 2147483646 w 439"/>
                  <a:gd name="T17" fmla="*/ 2147483646 h 131"/>
                  <a:gd name="T18" fmla="*/ 2147483646 w 439"/>
                  <a:gd name="T19" fmla="*/ 2147483646 h 131"/>
                  <a:gd name="T20" fmla="*/ 2147483646 w 439"/>
                  <a:gd name="T21" fmla="*/ 2147483646 h 1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39" h="131">
                    <a:moveTo>
                      <a:pt x="30" y="129"/>
                    </a:moveTo>
                    <a:lnTo>
                      <a:pt x="30" y="129"/>
                    </a:lnTo>
                    <a:cubicBezTo>
                      <a:pt x="23" y="129"/>
                      <a:pt x="16" y="126"/>
                      <a:pt x="10" y="120"/>
                    </a:cubicBezTo>
                    <a:cubicBezTo>
                      <a:pt x="0" y="109"/>
                      <a:pt x="1" y="92"/>
                      <a:pt x="12" y="81"/>
                    </a:cubicBezTo>
                    <a:cubicBezTo>
                      <a:pt x="69" y="29"/>
                      <a:pt x="142" y="0"/>
                      <a:pt x="220" y="0"/>
                    </a:cubicBezTo>
                    <a:cubicBezTo>
                      <a:pt x="297" y="0"/>
                      <a:pt x="370" y="28"/>
                      <a:pt x="427" y="80"/>
                    </a:cubicBezTo>
                    <a:cubicBezTo>
                      <a:pt x="438" y="90"/>
                      <a:pt x="439" y="107"/>
                      <a:pt x="428" y="119"/>
                    </a:cubicBezTo>
                    <a:cubicBezTo>
                      <a:pt x="418" y="130"/>
                      <a:pt x="401" y="131"/>
                      <a:pt x="390" y="120"/>
                    </a:cubicBezTo>
                    <a:cubicBezTo>
                      <a:pt x="343" y="78"/>
                      <a:pt x="283" y="55"/>
                      <a:pt x="220" y="55"/>
                    </a:cubicBezTo>
                    <a:cubicBezTo>
                      <a:pt x="156" y="55"/>
                      <a:pt x="96" y="78"/>
                      <a:pt x="49" y="122"/>
                    </a:cubicBezTo>
                    <a:cubicBezTo>
                      <a:pt x="44" y="126"/>
                      <a:pt x="37" y="129"/>
                      <a:pt x="30" y="129"/>
                    </a:cubicBezTo>
                    <a:close/>
                  </a:path>
                </a:pathLst>
              </a:custGeom>
              <a:solidFill>
                <a:srgbClr val="666666">
                  <a:lumMod val="20000"/>
                  <a:lumOff val="8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81" name="Freeform 237"/>
              <p:cNvSpPr/>
              <p:nvPr/>
            </p:nvSpPr>
            <p:spPr bwMode="auto">
              <a:xfrm rot="10800000" flipH="1">
                <a:off x="3329560" y="3164780"/>
                <a:ext cx="215905" cy="58503"/>
              </a:xfrm>
              <a:custGeom>
                <a:avLst/>
                <a:gdLst>
                  <a:gd name="T0" fmla="*/ 2147483646 w 571"/>
                  <a:gd name="T1" fmla="*/ 2147483646 h 160"/>
                  <a:gd name="T2" fmla="*/ 2147483646 w 571"/>
                  <a:gd name="T3" fmla="*/ 2147483646 h 160"/>
                  <a:gd name="T4" fmla="*/ 2147483646 w 571"/>
                  <a:gd name="T5" fmla="*/ 2147483646 h 160"/>
                  <a:gd name="T6" fmla="*/ 2147483646 w 571"/>
                  <a:gd name="T7" fmla="*/ 2147483646 h 160"/>
                  <a:gd name="T8" fmla="*/ 2147483646 w 571"/>
                  <a:gd name="T9" fmla="*/ 2147483646 h 160"/>
                  <a:gd name="T10" fmla="*/ 2147483646 w 571"/>
                  <a:gd name="T11" fmla="*/ 2147483646 h 160"/>
                  <a:gd name="T12" fmla="*/ 2147483646 w 571"/>
                  <a:gd name="T13" fmla="*/ 2147483646 h 160"/>
                  <a:gd name="T14" fmla="*/ 2147483646 w 571"/>
                  <a:gd name="T15" fmla="*/ 0 h 160"/>
                  <a:gd name="T16" fmla="*/ 2147483646 w 571"/>
                  <a:gd name="T17" fmla="*/ 2147483646 h 160"/>
                  <a:gd name="T18" fmla="*/ 2147483646 w 571"/>
                  <a:gd name="T19" fmla="*/ 2147483646 h 160"/>
                  <a:gd name="T20" fmla="*/ 2147483646 w 571"/>
                  <a:gd name="T21" fmla="*/ 2147483646 h 1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71" h="160">
                    <a:moveTo>
                      <a:pt x="541" y="158"/>
                    </a:moveTo>
                    <a:lnTo>
                      <a:pt x="541" y="158"/>
                    </a:lnTo>
                    <a:cubicBezTo>
                      <a:pt x="534" y="158"/>
                      <a:pt x="527" y="155"/>
                      <a:pt x="522" y="150"/>
                    </a:cubicBezTo>
                    <a:cubicBezTo>
                      <a:pt x="458" y="89"/>
                      <a:pt x="374" y="55"/>
                      <a:pt x="285" y="55"/>
                    </a:cubicBezTo>
                    <a:cubicBezTo>
                      <a:pt x="197" y="55"/>
                      <a:pt x="113" y="88"/>
                      <a:pt x="49" y="149"/>
                    </a:cubicBezTo>
                    <a:cubicBezTo>
                      <a:pt x="38" y="160"/>
                      <a:pt x="21" y="159"/>
                      <a:pt x="10" y="149"/>
                    </a:cubicBezTo>
                    <a:cubicBezTo>
                      <a:pt x="0" y="138"/>
                      <a:pt x="0" y="120"/>
                      <a:pt x="11" y="110"/>
                    </a:cubicBezTo>
                    <a:cubicBezTo>
                      <a:pt x="85" y="39"/>
                      <a:pt x="182" y="0"/>
                      <a:pt x="285" y="0"/>
                    </a:cubicBezTo>
                    <a:cubicBezTo>
                      <a:pt x="388" y="0"/>
                      <a:pt x="485" y="39"/>
                      <a:pt x="560" y="110"/>
                    </a:cubicBezTo>
                    <a:cubicBezTo>
                      <a:pt x="571" y="121"/>
                      <a:pt x="571" y="138"/>
                      <a:pt x="560" y="149"/>
                    </a:cubicBezTo>
                    <a:cubicBezTo>
                      <a:pt x="555" y="155"/>
                      <a:pt x="548" y="158"/>
                      <a:pt x="541" y="158"/>
                    </a:cubicBezTo>
                    <a:close/>
                  </a:path>
                </a:pathLst>
              </a:custGeom>
              <a:solidFill>
                <a:srgbClr val="666666">
                  <a:lumMod val="20000"/>
                  <a:lumOff val="8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82" name="Freeform 238"/>
              <p:cNvSpPr/>
              <p:nvPr/>
            </p:nvSpPr>
            <p:spPr bwMode="auto">
              <a:xfrm rot="10800000" flipH="1">
                <a:off x="3415925" y="3071426"/>
                <a:ext cx="43180" cy="42321"/>
              </a:xfrm>
              <a:custGeom>
                <a:avLst/>
                <a:gdLst>
                  <a:gd name="T0" fmla="*/ 2147483646 w 115"/>
                  <a:gd name="T1" fmla="*/ 2147483646 h 114"/>
                  <a:gd name="T2" fmla="*/ 2147483646 w 115"/>
                  <a:gd name="T3" fmla="*/ 2147483646 h 114"/>
                  <a:gd name="T4" fmla="*/ 2147483646 w 115"/>
                  <a:gd name="T5" fmla="*/ 2147483646 h 114"/>
                  <a:gd name="T6" fmla="*/ 0 w 115"/>
                  <a:gd name="T7" fmla="*/ 2147483646 h 114"/>
                  <a:gd name="T8" fmla="*/ 2147483646 w 115"/>
                  <a:gd name="T9" fmla="*/ 0 h 114"/>
                  <a:gd name="T10" fmla="*/ 2147483646 w 115"/>
                  <a:gd name="T11" fmla="*/ 2147483646 h 11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5" h="114">
                    <a:moveTo>
                      <a:pt x="115" y="57"/>
                    </a:moveTo>
                    <a:lnTo>
                      <a:pt x="115" y="57"/>
                    </a:lnTo>
                    <a:cubicBezTo>
                      <a:pt x="115" y="89"/>
                      <a:pt x="89" y="114"/>
                      <a:pt x="58" y="114"/>
                    </a:cubicBezTo>
                    <a:cubicBezTo>
                      <a:pt x="26" y="114"/>
                      <a:pt x="0" y="89"/>
                      <a:pt x="0" y="57"/>
                    </a:cubicBezTo>
                    <a:cubicBezTo>
                      <a:pt x="0" y="25"/>
                      <a:pt x="26" y="0"/>
                      <a:pt x="58" y="0"/>
                    </a:cubicBezTo>
                    <a:cubicBezTo>
                      <a:pt x="89" y="0"/>
                      <a:pt x="115" y="25"/>
                      <a:pt x="115" y="57"/>
                    </a:cubicBezTo>
                    <a:close/>
                  </a:path>
                </a:pathLst>
              </a:custGeom>
              <a:solidFill>
                <a:srgbClr val="666666">
                  <a:lumMod val="20000"/>
                  <a:lumOff val="80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83" name="任意多边形 39"/>
              <p:cNvSpPr>
                <a:spLocks noChangeArrowheads="1"/>
              </p:cNvSpPr>
              <p:nvPr/>
            </p:nvSpPr>
            <p:spPr bwMode="auto">
              <a:xfrm>
                <a:off x="3287318" y="2726209"/>
                <a:ext cx="291834" cy="302358"/>
              </a:xfrm>
              <a:custGeom>
                <a:avLst/>
                <a:gdLst>
                  <a:gd name="T0" fmla="*/ 20 w 2336"/>
                  <a:gd name="T1" fmla="*/ 25 h 2337"/>
                  <a:gd name="T2" fmla="*/ 19 w 2336"/>
                  <a:gd name="T3" fmla="*/ 25 h 2337"/>
                  <a:gd name="T4" fmla="*/ 19 w 2336"/>
                  <a:gd name="T5" fmla="*/ 24 h 2337"/>
                  <a:gd name="T6" fmla="*/ 20 w 2336"/>
                  <a:gd name="T7" fmla="*/ 24 h 2337"/>
                  <a:gd name="T8" fmla="*/ 24 w 2336"/>
                  <a:gd name="T9" fmla="*/ 20 h 2337"/>
                  <a:gd name="T10" fmla="*/ 24 w 2336"/>
                  <a:gd name="T11" fmla="*/ 5 h 2337"/>
                  <a:gd name="T12" fmla="*/ 20 w 2336"/>
                  <a:gd name="T13" fmla="*/ 1 h 2337"/>
                  <a:gd name="T14" fmla="*/ 5 w 2336"/>
                  <a:gd name="T15" fmla="*/ 1 h 2337"/>
                  <a:gd name="T16" fmla="*/ 1 w 2336"/>
                  <a:gd name="T17" fmla="*/ 5 h 2337"/>
                  <a:gd name="T18" fmla="*/ 1 w 2336"/>
                  <a:gd name="T19" fmla="*/ 20 h 2337"/>
                  <a:gd name="T20" fmla="*/ 5 w 2336"/>
                  <a:gd name="T21" fmla="*/ 24 h 2337"/>
                  <a:gd name="T22" fmla="*/ 15 w 2336"/>
                  <a:gd name="T23" fmla="*/ 24 h 2337"/>
                  <a:gd name="T24" fmla="*/ 15 w 2336"/>
                  <a:gd name="T25" fmla="*/ 25 h 2337"/>
                  <a:gd name="T26" fmla="*/ 5 w 2336"/>
                  <a:gd name="T27" fmla="*/ 25 h 2337"/>
                  <a:gd name="T28" fmla="*/ 0 w 2336"/>
                  <a:gd name="T29" fmla="*/ 20 h 2337"/>
                  <a:gd name="T30" fmla="*/ 0 w 2336"/>
                  <a:gd name="T31" fmla="*/ 5 h 2337"/>
                  <a:gd name="T32" fmla="*/ 5 w 2336"/>
                  <a:gd name="T33" fmla="*/ 0 h 2337"/>
                  <a:gd name="T34" fmla="*/ 20 w 2336"/>
                  <a:gd name="T35" fmla="*/ 0 h 2337"/>
                  <a:gd name="T36" fmla="*/ 25 w 2336"/>
                  <a:gd name="T37" fmla="*/ 5 h 2337"/>
                  <a:gd name="T38" fmla="*/ 25 w 2336"/>
                  <a:gd name="T39" fmla="*/ 20 h 2337"/>
                  <a:gd name="T40" fmla="*/ 20 w 2336"/>
                  <a:gd name="T41" fmla="*/ 25 h 23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336" h="2337">
                    <a:moveTo>
                      <a:pt x="1877" y="2335"/>
                    </a:moveTo>
                    <a:lnTo>
                      <a:pt x="1786" y="2335"/>
                    </a:lnTo>
                    <a:lnTo>
                      <a:pt x="1786" y="2241"/>
                    </a:lnTo>
                    <a:lnTo>
                      <a:pt x="1877" y="2241"/>
                    </a:lnTo>
                    <a:cubicBezTo>
                      <a:pt x="2079" y="2241"/>
                      <a:pt x="2242" y="2077"/>
                      <a:pt x="2242" y="1876"/>
                    </a:cubicBezTo>
                    <a:lnTo>
                      <a:pt x="2242" y="457"/>
                    </a:lnTo>
                    <a:cubicBezTo>
                      <a:pt x="2242" y="256"/>
                      <a:pt x="2079" y="92"/>
                      <a:pt x="1877" y="92"/>
                    </a:cubicBezTo>
                    <a:lnTo>
                      <a:pt x="457" y="92"/>
                    </a:lnTo>
                    <a:cubicBezTo>
                      <a:pt x="256" y="92"/>
                      <a:pt x="92" y="256"/>
                      <a:pt x="92" y="457"/>
                    </a:cubicBezTo>
                    <a:lnTo>
                      <a:pt x="92" y="1877"/>
                    </a:lnTo>
                    <a:cubicBezTo>
                      <a:pt x="92" y="2078"/>
                      <a:pt x="256" y="2242"/>
                      <a:pt x="457" y="2242"/>
                    </a:cubicBezTo>
                    <a:lnTo>
                      <a:pt x="1418" y="2242"/>
                    </a:lnTo>
                    <a:lnTo>
                      <a:pt x="1418" y="2336"/>
                    </a:lnTo>
                    <a:lnTo>
                      <a:pt x="457" y="2336"/>
                    </a:lnTo>
                    <a:cubicBezTo>
                      <a:pt x="205" y="2336"/>
                      <a:pt x="0" y="2131"/>
                      <a:pt x="0" y="1879"/>
                    </a:cubicBezTo>
                    <a:lnTo>
                      <a:pt x="0" y="457"/>
                    </a:lnTo>
                    <a:cubicBezTo>
                      <a:pt x="0" y="205"/>
                      <a:pt x="205" y="0"/>
                      <a:pt x="457" y="0"/>
                    </a:cubicBezTo>
                    <a:lnTo>
                      <a:pt x="1877" y="0"/>
                    </a:lnTo>
                    <a:cubicBezTo>
                      <a:pt x="2130" y="0"/>
                      <a:pt x="2335" y="205"/>
                      <a:pt x="2335" y="457"/>
                    </a:cubicBezTo>
                    <a:lnTo>
                      <a:pt x="2335" y="1877"/>
                    </a:lnTo>
                    <a:cubicBezTo>
                      <a:pt x="2335" y="2130"/>
                      <a:pt x="2130" y="2335"/>
                      <a:pt x="1877" y="2335"/>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84" name="任意多边形 40"/>
              <p:cNvSpPr>
                <a:spLocks noChangeArrowheads="1"/>
              </p:cNvSpPr>
              <p:nvPr/>
            </p:nvSpPr>
            <p:spPr bwMode="auto">
              <a:xfrm>
                <a:off x="3304939" y="2741724"/>
                <a:ext cx="257255" cy="270867"/>
              </a:xfrm>
              <a:custGeom>
                <a:avLst/>
                <a:gdLst>
                  <a:gd name="T0" fmla="*/ 18 w 2059"/>
                  <a:gd name="T1" fmla="*/ 22 h 2094"/>
                  <a:gd name="T2" fmla="*/ 5 w 2059"/>
                  <a:gd name="T3" fmla="*/ 22 h 2094"/>
                  <a:gd name="T4" fmla="*/ 0 w 2059"/>
                  <a:gd name="T5" fmla="*/ 18 h 2094"/>
                  <a:gd name="T6" fmla="*/ 0 w 2059"/>
                  <a:gd name="T7" fmla="*/ 5 h 2094"/>
                  <a:gd name="T8" fmla="*/ 5 w 2059"/>
                  <a:gd name="T9" fmla="*/ 0 h 2094"/>
                  <a:gd name="T10" fmla="*/ 18 w 2059"/>
                  <a:gd name="T11" fmla="*/ 0 h 2094"/>
                  <a:gd name="T12" fmla="*/ 22 w 2059"/>
                  <a:gd name="T13" fmla="*/ 5 h 2094"/>
                  <a:gd name="T14" fmla="*/ 22 w 2059"/>
                  <a:gd name="T15" fmla="*/ 18 h 2094"/>
                  <a:gd name="T16" fmla="*/ 18 w 2059"/>
                  <a:gd name="T17" fmla="*/ 22 h 2094"/>
                  <a:gd name="T18" fmla="*/ 5 w 2059"/>
                  <a:gd name="T19" fmla="*/ 1 h 2094"/>
                  <a:gd name="T20" fmla="*/ 1 w 2059"/>
                  <a:gd name="T21" fmla="*/ 5 h 2094"/>
                  <a:gd name="T22" fmla="*/ 1 w 2059"/>
                  <a:gd name="T23" fmla="*/ 18 h 2094"/>
                  <a:gd name="T24" fmla="*/ 5 w 2059"/>
                  <a:gd name="T25" fmla="*/ 22 h 2094"/>
                  <a:gd name="T26" fmla="*/ 18 w 2059"/>
                  <a:gd name="T27" fmla="*/ 22 h 2094"/>
                  <a:gd name="T28" fmla="*/ 21 w 2059"/>
                  <a:gd name="T29" fmla="*/ 18 h 2094"/>
                  <a:gd name="T30" fmla="*/ 21 w 2059"/>
                  <a:gd name="T31" fmla="*/ 5 h 2094"/>
                  <a:gd name="T32" fmla="*/ 18 w 2059"/>
                  <a:gd name="T33" fmla="*/ 1 h 2094"/>
                  <a:gd name="T34" fmla="*/ 5 w 2059"/>
                  <a:gd name="T35" fmla="*/ 1 h 20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59" h="2094">
                    <a:moveTo>
                      <a:pt x="1641" y="2093"/>
                    </a:moveTo>
                    <a:lnTo>
                      <a:pt x="415" y="2093"/>
                    </a:lnTo>
                    <a:cubicBezTo>
                      <a:pt x="187" y="2093"/>
                      <a:pt x="0" y="1907"/>
                      <a:pt x="0" y="1677"/>
                    </a:cubicBezTo>
                    <a:lnTo>
                      <a:pt x="0" y="416"/>
                    </a:lnTo>
                    <a:cubicBezTo>
                      <a:pt x="0" y="187"/>
                      <a:pt x="186" y="0"/>
                      <a:pt x="415" y="0"/>
                    </a:cubicBezTo>
                    <a:lnTo>
                      <a:pt x="1642" y="0"/>
                    </a:lnTo>
                    <a:cubicBezTo>
                      <a:pt x="1871" y="0"/>
                      <a:pt x="2058" y="186"/>
                      <a:pt x="2058" y="416"/>
                    </a:cubicBezTo>
                    <a:lnTo>
                      <a:pt x="2058" y="1677"/>
                    </a:lnTo>
                    <a:cubicBezTo>
                      <a:pt x="2057" y="1907"/>
                      <a:pt x="1871" y="2093"/>
                      <a:pt x="1641" y="2093"/>
                    </a:cubicBezTo>
                    <a:close/>
                    <a:moveTo>
                      <a:pt x="415" y="76"/>
                    </a:moveTo>
                    <a:cubicBezTo>
                      <a:pt x="228" y="76"/>
                      <a:pt x="74" y="228"/>
                      <a:pt x="74" y="417"/>
                    </a:cubicBezTo>
                    <a:lnTo>
                      <a:pt x="74" y="1679"/>
                    </a:lnTo>
                    <a:cubicBezTo>
                      <a:pt x="74" y="1866"/>
                      <a:pt x="227" y="2020"/>
                      <a:pt x="415" y="2020"/>
                    </a:cubicBezTo>
                    <a:lnTo>
                      <a:pt x="1642" y="2020"/>
                    </a:lnTo>
                    <a:cubicBezTo>
                      <a:pt x="1830" y="2020"/>
                      <a:pt x="1983" y="1867"/>
                      <a:pt x="1983" y="1679"/>
                    </a:cubicBezTo>
                    <a:lnTo>
                      <a:pt x="1983" y="417"/>
                    </a:lnTo>
                    <a:cubicBezTo>
                      <a:pt x="1983" y="230"/>
                      <a:pt x="1831" y="76"/>
                      <a:pt x="1642" y="76"/>
                    </a:cubicBezTo>
                    <a:lnTo>
                      <a:pt x="415" y="76"/>
                    </a:lnTo>
                    <a:close/>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85" name="任意多边形 41"/>
              <p:cNvSpPr>
                <a:spLocks noChangeArrowheads="1"/>
              </p:cNvSpPr>
              <p:nvPr/>
            </p:nvSpPr>
            <p:spPr bwMode="auto">
              <a:xfrm>
                <a:off x="3410660" y="2987035"/>
                <a:ext cx="45812" cy="8443"/>
              </a:xfrm>
              <a:custGeom>
                <a:avLst/>
                <a:gdLst>
                  <a:gd name="T0" fmla="*/ 3 w 366"/>
                  <a:gd name="T1" fmla="*/ 1 h 68"/>
                  <a:gd name="T2" fmla="*/ 4 w 366"/>
                  <a:gd name="T3" fmla="*/ 1 h 68"/>
                  <a:gd name="T4" fmla="*/ 3 w 366"/>
                  <a:gd name="T5" fmla="*/ 0 h 68"/>
                  <a:gd name="T6" fmla="*/ 1 w 366"/>
                  <a:gd name="T7" fmla="*/ 0 h 68"/>
                  <a:gd name="T8" fmla="*/ 0 w 366"/>
                  <a:gd name="T9" fmla="*/ 1 h 68"/>
                  <a:gd name="T10" fmla="*/ 1 w 366"/>
                  <a:gd name="T11" fmla="*/ 1 h 68"/>
                  <a:gd name="T12" fmla="*/ 3 w 3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6" h="68">
                    <a:moveTo>
                      <a:pt x="323" y="67"/>
                    </a:moveTo>
                    <a:cubicBezTo>
                      <a:pt x="349" y="67"/>
                      <a:pt x="365" y="55"/>
                      <a:pt x="365" y="34"/>
                    </a:cubicBezTo>
                    <a:cubicBezTo>
                      <a:pt x="365" y="12"/>
                      <a:pt x="350" y="0"/>
                      <a:pt x="323" y="0"/>
                    </a:cubicBezTo>
                    <a:lnTo>
                      <a:pt x="43" y="0"/>
                    </a:lnTo>
                    <a:cubicBezTo>
                      <a:pt x="16" y="0"/>
                      <a:pt x="0" y="12"/>
                      <a:pt x="0" y="34"/>
                    </a:cubicBezTo>
                    <a:cubicBezTo>
                      <a:pt x="0" y="55"/>
                      <a:pt x="15" y="67"/>
                      <a:pt x="43" y="67"/>
                    </a:cubicBezTo>
                    <a:lnTo>
                      <a:pt x="323" y="67"/>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86" name="任意多边形 42"/>
              <p:cNvSpPr>
                <a:spLocks noChangeArrowheads="1"/>
              </p:cNvSpPr>
              <p:nvPr/>
            </p:nvSpPr>
            <p:spPr bwMode="auto">
              <a:xfrm>
                <a:off x="3452065" y="2829350"/>
                <a:ext cx="11013" cy="13008"/>
              </a:xfrm>
              <a:custGeom>
                <a:avLst/>
                <a:gdLst>
                  <a:gd name="T0" fmla="*/ 1 w 87"/>
                  <a:gd name="T1" fmla="*/ 1 h 100"/>
                  <a:gd name="T2" fmla="*/ 1 w 87"/>
                  <a:gd name="T3" fmla="*/ 1 h 100"/>
                  <a:gd name="T4" fmla="*/ 1 w 87"/>
                  <a:gd name="T5" fmla="*/ 0 h 100"/>
                  <a:gd name="T6" fmla="*/ 0 w 87"/>
                  <a:gd name="T7" fmla="*/ 0 h 100"/>
                  <a:gd name="T8" fmla="*/ 0 w 87"/>
                  <a:gd name="T9" fmla="*/ 1 h 100"/>
                  <a:gd name="T10" fmla="*/ 1 w 87"/>
                  <a:gd name="T11" fmla="*/ 1 h 100"/>
                  <a:gd name="T12" fmla="*/ 1 w 87"/>
                  <a:gd name="T13" fmla="*/ 1 h 100"/>
                  <a:gd name="T14" fmla="*/ 1 w 87"/>
                  <a:gd name="T15" fmla="*/ 1 h 100"/>
                  <a:gd name="T16" fmla="*/ 1 w 87"/>
                  <a:gd name="T17" fmla="*/ 1 h 100"/>
                  <a:gd name="T18" fmla="*/ 1 w 87"/>
                  <a:gd name="T19" fmla="*/ 1 h 100"/>
                  <a:gd name="T20" fmla="*/ 1 w 87"/>
                  <a:gd name="T21" fmla="*/ 0 h 100"/>
                  <a:gd name="T22" fmla="*/ 1 w 87"/>
                  <a:gd name="T23" fmla="*/ 0 h 100"/>
                  <a:gd name="T24" fmla="*/ 1 w 87"/>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7" h="100">
                    <a:moveTo>
                      <a:pt x="66" y="39"/>
                    </a:moveTo>
                    <a:lnTo>
                      <a:pt x="20" y="39"/>
                    </a:lnTo>
                    <a:lnTo>
                      <a:pt x="20" y="0"/>
                    </a:lnTo>
                    <a:lnTo>
                      <a:pt x="0" y="0"/>
                    </a:lnTo>
                    <a:lnTo>
                      <a:pt x="0" y="99"/>
                    </a:lnTo>
                    <a:lnTo>
                      <a:pt x="20" y="99"/>
                    </a:lnTo>
                    <a:lnTo>
                      <a:pt x="20" y="59"/>
                    </a:lnTo>
                    <a:lnTo>
                      <a:pt x="66" y="59"/>
                    </a:lnTo>
                    <a:lnTo>
                      <a:pt x="66" y="99"/>
                    </a:lnTo>
                    <a:lnTo>
                      <a:pt x="86" y="99"/>
                    </a:lnTo>
                    <a:lnTo>
                      <a:pt x="86" y="0"/>
                    </a:lnTo>
                    <a:lnTo>
                      <a:pt x="66" y="0"/>
                    </a:lnTo>
                    <a:lnTo>
                      <a:pt x="66" y="39"/>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87" name="任意多边形 43"/>
              <p:cNvSpPr>
                <a:spLocks noChangeArrowheads="1"/>
              </p:cNvSpPr>
              <p:nvPr/>
            </p:nvSpPr>
            <p:spPr bwMode="auto">
              <a:xfrm>
                <a:off x="3466384" y="2829350"/>
                <a:ext cx="11013" cy="13008"/>
              </a:xfrm>
              <a:custGeom>
                <a:avLst/>
                <a:gdLst>
                  <a:gd name="T0" fmla="*/ 1 w 86"/>
                  <a:gd name="T1" fmla="*/ 1 h 101"/>
                  <a:gd name="T2" fmla="*/ 1 w 86"/>
                  <a:gd name="T3" fmla="*/ 1 h 101"/>
                  <a:gd name="T4" fmla="*/ 1 w 86"/>
                  <a:gd name="T5" fmla="*/ 1 h 101"/>
                  <a:gd name="T6" fmla="*/ 1 w 86"/>
                  <a:gd name="T7" fmla="*/ 0 h 101"/>
                  <a:gd name="T8" fmla="*/ 0 w 86"/>
                  <a:gd name="T9" fmla="*/ 0 h 101"/>
                  <a:gd name="T10" fmla="*/ 0 w 86"/>
                  <a:gd name="T11" fmla="*/ 1 h 101"/>
                  <a:gd name="T12" fmla="*/ 1 w 86"/>
                  <a:gd name="T13" fmla="*/ 1 h 101"/>
                  <a:gd name="T14" fmla="*/ 1 w 86"/>
                  <a:gd name="T15" fmla="*/ 1 h 101"/>
                  <a:gd name="T16" fmla="*/ 1 w 86"/>
                  <a:gd name="T17" fmla="*/ 0 h 101"/>
                  <a:gd name="T18" fmla="*/ 1 w 86"/>
                  <a:gd name="T19" fmla="*/ 0 h 101"/>
                  <a:gd name="T20" fmla="*/ 1 w 86"/>
                  <a:gd name="T21" fmla="*/ 1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01">
                    <a:moveTo>
                      <a:pt x="65" y="56"/>
                    </a:moveTo>
                    <a:cubicBezTo>
                      <a:pt x="65" y="72"/>
                      <a:pt x="57" y="81"/>
                      <a:pt x="42" y="81"/>
                    </a:cubicBezTo>
                    <a:cubicBezTo>
                      <a:pt x="27" y="81"/>
                      <a:pt x="20" y="72"/>
                      <a:pt x="20" y="56"/>
                    </a:cubicBezTo>
                    <a:lnTo>
                      <a:pt x="20" y="0"/>
                    </a:lnTo>
                    <a:lnTo>
                      <a:pt x="0" y="0"/>
                    </a:lnTo>
                    <a:lnTo>
                      <a:pt x="0" y="56"/>
                    </a:lnTo>
                    <a:cubicBezTo>
                      <a:pt x="0" y="84"/>
                      <a:pt x="15" y="100"/>
                      <a:pt x="42" y="100"/>
                    </a:cubicBezTo>
                    <a:cubicBezTo>
                      <a:pt x="70" y="100"/>
                      <a:pt x="85" y="84"/>
                      <a:pt x="85" y="55"/>
                    </a:cubicBezTo>
                    <a:lnTo>
                      <a:pt x="85" y="0"/>
                    </a:lnTo>
                    <a:lnTo>
                      <a:pt x="65" y="0"/>
                    </a:lnTo>
                    <a:lnTo>
                      <a:pt x="65" y="56"/>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88" name="任意多边形 44"/>
              <p:cNvSpPr>
                <a:spLocks noChangeArrowheads="1"/>
              </p:cNvSpPr>
              <p:nvPr/>
            </p:nvSpPr>
            <p:spPr bwMode="auto">
              <a:xfrm>
                <a:off x="3490612" y="2829350"/>
                <a:ext cx="18720" cy="13008"/>
              </a:xfrm>
              <a:custGeom>
                <a:avLst/>
                <a:gdLst>
                  <a:gd name="T0" fmla="*/ 1 w 149"/>
                  <a:gd name="T1" fmla="*/ 1 h 100"/>
                  <a:gd name="T2" fmla="*/ 1 w 149"/>
                  <a:gd name="T3" fmla="*/ 0 h 100"/>
                  <a:gd name="T4" fmla="*/ 1 w 149"/>
                  <a:gd name="T5" fmla="*/ 0 h 100"/>
                  <a:gd name="T6" fmla="*/ 1 w 149"/>
                  <a:gd name="T7" fmla="*/ 1 h 100"/>
                  <a:gd name="T8" fmla="*/ 1 w 149"/>
                  <a:gd name="T9" fmla="*/ 0 h 100"/>
                  <a:gd name="T10" fmla="*/ 0 w 149"/>
                  <a:gd name="T11" fmla="*/ 0 h 100"/>
                  <a:gd name="T12" fmla="*/ 1 w 149"/>
                  <a:gd name="T13" fmla="*/ 1 h 100"/>
                  <a:gd name="T14" fmla="*/ 1 w 149"/>
                  <a:gd name="T15" fmla="*/ 1 h 100"/>
                  <a:gd name="T16" fmla="*/ 1 w 149"/>
                  <a:gd name="T17" fmla="*/ 1 h 100"/>
                  <a:gd name="T18" fmla="*/ 1 w 149"/>
                  <a:gd name="T19" fmla="*/ 1 h 100"/>
                  <a:gd name="T20" fmla="*/ 1 w 149"/>
                  <a:gd name="T21" fmla="*/ 1 h 100"/>
                  <a:gd name="T22" fmla="*/ 2 w 149"/>
                  <a:gd name="T23" fmla="*/ 0 h 100"/>
                  <a:gd name="T24" fmla="*/ 1 w 149"/>
                  <a:gd name="T25" fmla="*/ 0 h 100"/>
                  <a:gd name="T26" fmla="*/ 1 w 149"/>
                  <a:gd name="T27" fmla="*/ 1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9" h="100">
                    <a:moveTo>
                      <a:pt x="105" y="67"/>
                    </a:moveTo>
                    <a:lnTo>
                      <a:pt x="83" y="0"/>
                    </a:lnTo>
                    <a:lnTo>
                      <a:pt x="66" y="0"/>
                    </a:lnTo>
                    <a:lnTo>
                      <a:pt x="44" y="67"/>
                    </a:lnTo>
                    <a:lnTo>
                      <a:pt x="21" y="0"/>
                    </a:lnTo>
                    <a:lnTo>
                      <a:pt x="0" y="0"/>
                    </a:lnTo>
                    <a:lnTo>
                      <a:pt x="35" y="99"/>
                    </a:lnTo>
                    <a:lnTo>
                      <a:pt x="51" y="99"/>
                    </a:lnTo>
                    <a:lnTo>
                      <a:pt x="74" y="34"/>
                    </a:lnTo>
                    <a:lnTo>
                      <a:pt x="96" y="99"/>
                    </a:lnTo>
                    <a:lnTo>
                      <a:pt x="113" y="99"/>
                    </a:lnTo>
                    <a:lnTo>
                      <a:pt x="148" y="0"/>
                    </a:lnTo>
                    <a:lnTo>
                      <a:pt x="126" y="0"/>
                    </a:lnTo>
                    <a:lnTo>
                      <a:pt x="105" y="67"/>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89" name="任意多边形 45"/>
              <p:cNvSpPr>
                <a:spLocks noChangeArrowheads="1"/>
              </p:cNvSpPr>
              <p:nvPr/>
            </p:nvSpPr>
            <p:spPr bwMode="auto">
              <a:xfrm>
                <a:off x="3511093" y="2829350"/>
                <a:ext cx="9252" cy="13008"/>
              </a:xfrm>
              <a:custGeom>
                <a:avLst/>
                <a:gdLst>
                  <a:gd name="T0" fmla="*/ 1 w 76"/>
                  <a:gd name="T1" fmla="*/ 1 h 100"/>
                  <a:gd name="T2" fmla="*/ 1 w 76"/>
                  <a:gd name="T3" fmla="*/ 1 h 100"/>
                  <a:gd name="T4" fmla="*/ 1 w 76"/>
                  <a:gd name="T5" fmla="*/ 1 h 100"/>
                  <a:gd name="T6" fmla="*/ 1 w 76"/>
                  <a:gd name="T7" fmla="*/ 1 h 100"/>
                  <a:gd name="T8" fmla="*/ 1 w 76"/>
                  <a:gd name="T9" fmla="*/ 1 h 100"/>
                  <a:gd name="T10" fmla="*/ 1 w 76"/>
                  <a:gd name="T11" fmla="*/ 1 h 100"/>
                  <a:gd name="T12" fmla="*/ 1 w 76"/>
                  <a:gd name="T13" fmla="*/ 0 h 100"/>
                  <a:gd name="T14" fmla="*/ 0 w 76"/>
                  <a:gd name="T15" fmla="*/ 0 h 100"/>
                  <a:gd name="T16" fmla="*/ 0 w 76"/>
                  <a:gd name="T17" fmla="*/ 1 h 100"/>
                  <a:gd name="T18" fmla="*/ 1 w 76"/>
                  <a:gd name="T19" fmla="*/ 1 h 100"/>
                  <a:gd name="T20" fmla="*/ 1 w 76"/>
                  <a:gd name="T21" fmla="*/ 1 h 100"/>
                  <a:gd name="T22" fmla="*/ 1 w 76"/>
                  <a:gd name="T23" fmla="*/ 1 h 100"/>
                  <a:gd name="T24" fmla="*/ 1 w 76"/>
                  <a:gd name="T25" fmla="*/ 1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6" h="100">
                    <a:moveTo>
                      <a:pt x="20" y="56"/>
                    </a:moveTo>
                    <a:lnTo>
                      <a:pt x="56" y="56"/>
                    </a:lnTo>
                    <a:lnTo>
                      <a:pt x="56" y="37"/>
                    </a:lnTo>
                    <a:lnTo>
                      <a:pt x="20" y="37"/>
                    </a:lnTo>
                    <a:lnTo>
                      <a:pt x="20" y="17"/>
                    </a:lnTo>
                    <a:lnTo>
                      <a:pt x="72" y="17"/>
                    </a:lnTo>
                    <a:lnTo>
                      <a:pt x="72" y="0"/>
                    </a:lnTo>
                    <a:lnTo>
                      <a:pt x="0" y="0"/>
                    </a:lnTo>
                    <a:lnTo>
                      <a:pt x="0" y="99"/>
                    </a:lnTo>
                    <a:lnTo>
                      <a:pt x="75" y="99"/>
                    </a:lnTo>
                    <a:lnTo>
                      <a:pt x="75" y="80"/>
                    </a:lnTo>
                    <a:lnTo>
                      <a:pt x="20" y="80"/>
                    </a:lnTo>
                    <a:lnTo>
                      <a:pt x="20" y="56"/>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90" name="任意多边形 46"/>
              <p:cNvSpPr>
                <a:spLocks noChangeArrowheads="1"/>
              </p:cNvSpPr>
              <p:nvPr/>
            </p:nvSpPr>
            <p:spPr bwMode="auto">
              <a:xfrm>
                <a:off x="3523208" y="2829350"/>
                <a:ext cx="2645" cy="13008"/>
              </a:xfrm>
              <a:custGeom>
                <a:avLst/>
                <a:gdLst>
                  <a:gd name="T0" fmla="*/ 1 w 21"/>
                  <a:gd name="T1" fmla="*/ 1 h 100"/>
                  <a:gd name="T2" fmla="*/ 0 w 21"/>
                  <a:gd name="T3" fmla="*/ 1 h 100"/>
                  <a:gd name="T4" fmla="*/ 0 w 21"/>
                  <a:gd name="T5" fmla="*/ 0 h 100"/>
                  <a:gd name="T6" fmla="*/ 1 w 21"/>
                  <a:gd name="T7" fmla="*/ 0 h 100"/>
                  <a:gd name="T8" fmla="*/ 1 w 21"/>
                  <a:gd name="T9" fmla="*/ 1 h 100"/>
                  <a:gd name="T10" fmla="*/ 1 w 21"/>
                  <a:gd name="T11" fmla="*/ 1 h 1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100">
                    <a:moveTo>
                      <a:pt x="10" y="99"/>
                    </a:moveTo>
                    <a:lnTo>
                      <a:pt x="0" y="99"/>
                    </a:lnTo>
                    <a:lnTo>
                      <a:pt x="0" y="0"/>
                    </a:lnTo>
                    <a:lnTo>
                      <a:pt x="20" y="0"/>
                    </a:lnTo>
                    <a:lnTo>
                      <a:pt x="20" y="99"/>
                    </a:lnTo>
                    <a:lnTo>
                      <a:pt x="10" y="99"/>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91" name="任意多边形 47"/>
              <p:cNvSpPr>
                <a:spLocks noChangeArrowheads="1"/>
              </p:cNvSpPr>
              <p:nvPr/>
            </p:nvSpPr>
            <p:spPr bwMode="auto">
              <a:xfrm>
                <a:off x="3478497" y="2829350"/>
                <a:ext cx="13215" cy="12550"/>
              </a:xfrm>
              <a:custGeom>
                <a:avLst/>
                <a:gdLst>
                  <a:gd name="T0" fmla="*/ 1 w 106"/>
                  <a:gd name="T1" fmla="*/ 1 h 99"/>
                  <a:gd name="T2" fmla="*/ 1 w 106"/>
                  <a:gd name="T3" fmla="*/ 1 h 99"/>
                  <a:gd name="T4" fmla="*/ 1 w 106"/>
                  <a:gd name="T5" fmla="*/ 1 h 99"/>
                  <a:gd name="T6" fmla="*/ 1 w 106"/>
                  <a:gd name="T7" fmla="*/ 0 h 99"/>
                  <a:gd name="T8" fmla="*/ 1 w 106"/>
                  <a:gd name="T9" fmla="*/ 0 h 99"/>
                  <a:gd name="T10" fmla="*/ 1 w 106"/>
                  <a:gd name="T11" fmla="*/ 0 h 99"/>
                  <a:gd name="T12" fmla="*/ 0 w 106"/>
                  <a:gd name="T13" fmla="*/ 1 h 99"/>
                  <a:gd name="T14" fmla="*/ 1 w 106"/>
                  <a:gd name="T15" fmla="*/ 1 h 99"/>
                  <a:gd name="T16" fmla="*/ 1 w 106"/>
                  <a:gd name="T17" fmla="*/ 1 h 99"/>
                  <a:gd name="T18" fmla="*/ 1 w 106"/>
                  <a:gd name="T19" fmla="*/ 1 h 99"/>
                  <a:gd name="T20" fmla="*/ 1 w 106"/>
                  <a:gd name="T21" fmla="*/ 1 h 99"/>
                  <a:gd name="T22" fmla="*/ 1 w 106"/>
                  <a:gd name="T23" fmla="*/ 1 h 99"/>
                  <a:gd name="T24" fmla="*/ 1 w 106"/>
                  <a:gd name="T25" fmla="*/ 1 h 99"/>
                  <a:gd name="T26" fmla="*/ 1 w 106"/>
                  <a:gd name="T27" fmla="*/ 1 h 99"/>
                  <a:gd name="T28" fmla="*/ 1 w 106"/>
                  <a:gd name="T29" fmla="*/ 1 h 99"/>
                  <a:gd name="T30" fmla="*/ 1 w 106"/>
                  <a:gd name="T31" fmla="*/ 1 h 99"/>
                  <a:gd name="T32" fmla="*/ 1 w 106"/>
                  <a:gd name="T33" fmla="*/ 1 h 99"/>
                  <a:gd name="T34" fmla="*/ 1 w 106"/>
                  <a:gd name="T35" fmla="*/ 1 h 99"/>
                  <a:gd name="T36" fmla="*/ 1 w 106"/>
                  <a:gd name="T37" fmla="*/ 1 h 99"/>
                  <a:gd name="T38" fmla="*/ 1 w 106"/>
                  <a:gd name="T39" fmla="*/ 1 h 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99">
                    <a:moveTo>
                      <a:pt x="75" y="78"/>
                    </a:moveTo>
                    <a:lnTo>
                      <a:pt x="83" y="98"/>
                    </a:lnTo>
                    <a:lnTo>
                      <a:pt x="105" y="98"/>
                    </a:lnTo>
                    <a:lnTo>
                      <a:pt x="61" y="0"/>
                    </a:lnTo>
                    <a:lnTo>
                      <a:pt x="43" y="0"/>
                    </a:lnTo>
                    <a:lnTo>
                      <a:pt x="0" y="98"/>
                    </a:lnTo>
                    <a:lnTo>
                      <a:pt x="20" y="98"/>
                    </a:lnTo>
                    <a:lnTo>
                      <a:pt x="28" y="80"/>
                    </a:lnTo>
                    <a:lnTo>
                      <a:pt x="28" y="78"/>
                    </a:lnTo>
                    <a:lnTo>
                      <a:pt x="75" y="78"/>
                    </a:lnTo>
                    <a:close/>
                    <a:moveTo>
                      <a:pt x="52" y="26"/>
                    </a:moveTo>
                    <a:lnTo>
                      <a:pt x="66" y="60"/>
                    </a:lnTo>
                    <a:lnTo>
                      <a:pt x="67" y="62"/>
                    </a:lnTo>
                    <a:lnTo>
                      <a:pt x="37" y="62"/>
                    </a:lnTo>
                    <a:lnTo>
                      <a:pt x="38" y="60"/>
                    </a:lnTo>
                    <a:lnTo>
                      <a:pt x="52" y="26"/>
                    </a:lnTo>
                    <a:close/>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92" name="任意多边形 48"/>
              <p:cNvSpPr>
                <a:spLocks noChangeArrowheads="1"/>
              </p:cNvSpPr>
              <p:nvPr/>
            </p:nvSpPr>
            <p:spPr bwMode="auto">
              <a:xfrm>
                <a:off x="3457136" y="2775039"/>
                <a:ext cx="27530" cy="35370"/>
              </a:xfrm>
              <a:custGeom>
                <a:avLst/>
                <a:gdLst>
                  <a:gd name="T0" fmla="*/ 1 w 220"/>
                  <a:gd name="T1" fmla="*/ 2 h 272"/>
                  <a:gd name="T2" fmla="*/ 2 w 220"/>
                  <a:gd name="T3" fmla="*/ 3 h 272"/>
                  <a:gd name="T4" fmla="*/ 2 w 220"/>
                  <a:gd name="T5" fmla="*/ 3 h 272"/>
                  <a:gd name="T6" fmla="*/ 2 w 220"/>
                  <a:gd name="T7" fmla="*/ 3 h 272"/>
                  <a:gd name="T8" fmla="*/ 1 w 220"/>
                  <a:gd name="T9" fmla="*/ 0 h 272"/>
                  <a:gd name="T10" fmla="*/ 1 w 220"/>
                  <a:gd name="T11" fmla="*/ 1 h 272"/>
                  <a:gd name="T12" fmla="*/ 1 w 220"/>
                  <a:gd name="T13" fmla="*/ 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0" h="272">
                    <a:moveTo>
                      <a:pt x="34" y="158"/>
                    </a:moveTo>
                    <a:cubicBezTo>
                      <a:pt x="79" y="202"/>
                      <a:pt x="189" y="258"/>
                      <a:pt x="215" y="271"/>
                    </a:cubicBezTo>
                    <a:lnTo>
                      <a:pt x="218" y="271"/>
                    </a:lnTo>
                    <a:cubicBezTo>
                      <a:pt x="218" y="271"/>
                      <a:pt x="219" y="269"/>
                      <a:pt x="218" y="268"/>
                    </a:cubicBezTo>
                    <a:cubicBezTo>
                      <a:pt x="148" y="116"/>
                      <a:pt x="51" y="0"/>
                      <a:pt x="51" y="0"/>
                    </a:cubicBezTo>
                    <a:cubicBezTo>
                      <a:pt x="51" y="0"/>
                      <a:pt x="0" y="48"/>
                      <a:pt x="4" y="98"/>
                    </a:cubicBezTo>
                    <a:cubicBezTo>
                      <a:pt x="7" y="136"/>
                      <a:pt x="34" y="158"/>
                      <a:pt x="34" y="158"/>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93" name="任意多边形 50"/>
              <p:cNvSpPr>
                <a:spLocks noChangeArrowheads="1"/>
              </p:cNvSpPr>
              <p:nvPr/>
            </p:nvSpPr>
            <p:spPr bwMode="auto">
              <a:xfrm>
                <a:off x="3458676" y="2814975"/>
                <a:ext cx="23125" cy="8672"/>
              </a:xfrm>
              <a:custGeom>
                <a:avLst/>
                <a:gdLst>
                  <a:gd name="T0" fmla="*/ 0 w 186"/>
                  <a:gd name="T1" fmla="*/ 1 h 68"/>
                  <a:gd name="T2" fmla="*/ 1 w 186"/>
                  <a:gd name="T3" fmla="*/ 1 h 68"/>
                  <a:gd name="T4" fmla="*/ 2 w 186"/>
                  <a:gd name="T5" fmla="*/ 1 h 68"/>
                  <a:gd name="T6" fmla="*/ 2 w 186"/>
                  <a:gd name="T7" fmla="*/ 1 h 68"/>
                  <a:gd name="T8" fmla="*/ 2 w 186"/>
                  <a:gd name="T9" fmla="*/ 1 h 68"/>
                  <a:gd name="T10" fmla="*/ 2 w 186"/>
                  <a:gd name="T11" fmla="*/ 0 h 68"/>
                  <a:gd name="T12" fmla="*/ 2 w 186"/>
                  <a:gd name="T13" fmla="*/ 0 h 68"/>
                  <a:gd name="T14" fmla="*/ 0 w 186"/>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 h="68">
                    <a:moveTo>
                      <a:pt x="0" y="5"/>
                    </a:moveTo>
                    <a:cubicBezTo>
                      <a:pt x="20" y="40"/>
                      <a:pt x="54" y="67"/>
                      <a:pt x="88" y="60"/>
                    </a:cubicBezTo>
                    <a:cubicBezTo>
                      <a:pt x="111" y="54"/>
                      <a:pt x="166" y="16"/>
                      <a:pt x="184" y="4"/>
                    </a:cubicBezTo>
                    <a:cubicBezTo>
                      <a:pt x="185" y="2"/>
                      <a:pt x="185" y="1"/>
                      <a:pt x="185" y="1"/>
                    </a:cubicBezTo>
                    <a:cubicBezTo>
                      <a:pt x="185" y="0"/>
                      <a:pt x="183" y="0"/>
                      <a:pt x="183" y="0"/>
                    </a:cubicBezTo>
                    <a:lnTo>
                      <a:pt x="0" y="5"/>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94" name="任意多边形 52"/>
              <p:cNvSpPr>
                <a:spLocks noChangeArrowheads="1"/>
              </p:cNvSpPr>
              <p:nvPr/>
            </p:nvSpPr>
            <p:spPr bwMode="auto">
              <a:xfrm>
                <a:off x="3450966" y="2795120"/>
                <a:ext cx="31934" cy="18255"/>
              </a:xfrm>
              <a:custGeom>
                <a:avLst/>
                <a:gdLst>
                  <a:gd name="T0" fmla="*/ 1 w 254"/>
                  <a:gd name="T1" fmla="*/ 2 h 142"/>
                  <a:gd name="T2" fmla="*/ 1 w 254"/>
                  <a:gd name="T3" fmla="*/ 2 h 142"/>
                  <a:gd name="T4" fmla="*/ 3 w 254"/>
                  <a:gd name="T5" fmla="*/ 2 h 142"/>
                  <a:gd name="T6" fmla="*/ 3 w 254"/>
                  <a:gd name="T7" fmla="*/ 2 h 142"/>
                  <a:gd name="T8" fmla="*/ 3 w 254"/>
                  <a:gd name="T9" fmla="*/ 2 h 142"/>
                  <a:gd name="T10" fmla="*/ 1 w 254"/>
                  <a:gd name="T11" fmla="*/ 0 h 142"/>
                  <a:gd name="T12" fmla="*/ 1 w 254"/>
                  <a:gd name="T13" fmla="*/ 1 h 142"/>
                  <a:gd name="T14" fmla="*/ 1 w 254"/>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4" h="142">
                    <a:moveTo>
                      <a:pt x="77" y="134"/>
                    </a:moveTo>
                    <a:cubicBezTo>
                      <a:pt x="94" y="141"/>
                      <a:pt x="112" y="141"/>
                      <a:pt x="112" y="141"/>
                    </a:cubicBezTo>
                    <a:lnTo>
                      <a:pt x="249" y="141"/>
                    </a:lnTo>
                    <a:cubicBezTo>
                      <a:pt x="251" y="141"/>
                      <a:pt x="252" y="140"/>
                      <a:pt x="252" y="140"/>
                    </a:cubicBezTo>
                    <a:cubicBezTo>
                      <a:pt x="253" y="139"/>
                      <a:pt x="251" y="137"/>
                      <a:pt x="251" y="137"/>
                    </a:cubicBezTo>
                    <a:cubicBezTo>
                      <a:pt x="171" y="84"/>
                      <a:pt x="15" y="0"/>
                      <a:pt x="15" y="0"/>
                    </a:cubicBezTo>
                    <a:cubicBezTo>
                      <a:pt x="0" y="43"/>
                      <a:pt x="20" y="79"/>
                      <a:pt x="20" y="79"/>
                    </a:cubicBezTo>
                    <a:cubicBezTo>
                      <a:pt x="40" y="121"/>
                      <a:pt x="77" y="134"/>
                      <a:pt x="77" y="134"/>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95" name="任意多边形 212"/>
              <p:cNvSpPr>
                <a:spLocks noChangeArrowheads="1"/>
              </p:cNvSpPr>
              <p:nvPr/>
            </p:nvSpPr>
            <p:spPr bwMode="auto">
              <a:xfrm>
                <a:off x="3471451" y="2764771"/>
                <a:ext cx="19162" cy="43357"/>
              </a:xfrm>
              <a:custGeom>
                <a:avLst/>
                <a:gdLst>
                  <a:gd name="T0" fmla="*/ 1 w 153"/>
                  <a:gd name="T1" fmla="*/ 1 h 336"/>
                  <a:gd name="T2" fmla="*/ 1 w 153"/>
                  <a:gd name="T3" fmla="*/ 1 h 336"/>
                  <a:gd name="T4" fmla="*/ 1 w 153"/>
                  <a:gd name="T5" fmla="*/ 3 h 336"/>
                  <a:gd name="T6" fmla="*/ 1 w 153"/>
                  <a:gd name="T7" fmla="*/ 3 h 336"/>
                  <a:gd name="T8" fmla="*/ 1 w 153"/>
                  <a:gd name="T9" fmla="*/ 3 h 336"/>
                  <a:gd name="T10" fmla="*/ 1 w 153"/>
                  <a:gd name="T11" fmla="*/ 0 h 336"/>
                  <a:gd name="T12" fmla="*/ 1 w 153"/>
                  <a:gd name="T13" fmla="*/ 1 h 336"/>
                  <a:gd name="T14" fmla="*/ 1 w 153"/>
                  <a:gd name="T15" fmla="*/ 1 h 33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336">
                    <a:moveTo>
                      <a:pt x="9" y="61"/>
                    </a:moveTo>
                    <a:cubicBezTo>
                      <a:pt x="0" y="89"/>
                      <a:pt x="9" y="119"/>
                      <a:pt x="9" y="119"/>
                    </a:cubicBezTo>
                    <a:cubicBezTo>
                      <a:pt x="25" y="190"/>
                      <a:pt x="105" y="308"/>
                      <a:pt x="122" y="333"/>
                    </a:cubicBezTo>
                    <a:cubicBezTo>
                      <a:pt x="123" y="335"/>
                      <a:pt x="124" y="335"/>
                      <a:pt x="124" y="335"/>
                    </a:cubicBezTo>
                    <a:cubicBezTo>
                      <a:pt x="125" y="335"/>
                      <a:pt x="125" y="332"/>
                      <a:pt x="125" y="332"/>
                    </a:cubicBezTo>
                    <a:cubicBezTo>
                      <a:pt x="152" y="69"/>
                      <a:pt x="98" y="0"/>
                      <a:pt x="98" y="0"/>
                    </a:cubicBezTo>
                    <a:cubicBezTo>
                      <a:pt x="90" y="0"/>
                      <a:pt x="69" y="5"/>
                      <a:pt x="69" y="5"/>
                    </a:cubicBezTo>
                    <a:cubicBezTo>
                      <a:pt x="20" y="17"/>
                      <a:pt x="9" y="61"/>
                      <a:pt x="9" y="61"/>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96" name="任意多边形 56"/>
              <p:cNvSpPr>
                <a:spLocks noChangeArrowheads="1"/>
              </p:cNvSpPr>
              <p:nvPr/>
            </p:nvSpPr>
            <p:spPr bwMode="auto">
              <a:xfrm>
                <a:off x="3487971" y="2764771"/>
                <a:ext cx="18720" cy="44042"/>
              </a:xfrm>
              <a:custGeom>
                <a:avLst/>
                <a:gdLst>
                  <a:gd name="T0" fmla="*/ 1 w 152"/>
                  <a:gd name="T1" fmla="*/ 4 h 338"/>
                  <a:gd name="T2" fmla="*/ 1 w 152"/>
                  <a:gd name="T3" fmla="*/ 3 h 338"/>
                  <a:gd name="T4" fmla="*/ 1 w 152"/>
                  <a:gd name="T5" fmla="*/ 1 h 338"/>
                  <a:gd name="T6" fmla="*/ 1 w 152"/>
                  <a:gd name="T7" fmla="*/ 1 h 338"/>
                  <a:gd name="T8" fmla="*/ 1 w 152"/>
                  <a:gd name="T9" fmla="*/ 1 h 338"/>
                  <a:gd name="T10" fmla="*/ 1 w 152"/>
                  <a:gd name="T11" fmla="*/ 1 h 338"/>
                  <a:gd name="T12" fmla="*/ 1 w 152"/>
                  <a:gd name="T13" fmla="*/ 3 h 338"/>
                  <a:gd name="T14" fmla="*/ 1 w 152"/>
                  <a:gd name="T15" fmla="*/ 4 h 3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2" h="338">
                    <a:moveTo>
                      <a:pt x="27" y="336"/>
                    </a:moveTo>
                    <a:cubicBezTo>
                      <a:pt x="28" y="337"/>
                      <a:pt x="30" y="334"/>
                      <a:pt x="30" y="334"/>
                    </a:cubicBezTo>
                    <a:cubicBezTo>
                      <a:pt x="47" y="309"/>
                      <a:pt x="126" y="192"/>
                      <a:pt x="142" y="121"/>
                    </a:cubicBezTo>
                    <a:cubicBezTo>
                      <a:pt x="142" y="121"/>
                      <a:pt x="151" y="86"/>
                      <a:pt x="142" y="63"/>
                    </a:cubicBezTo>
                    <a:cubicBezTo>
                      <a:pt x="142" y="63"/>
                      <a:pt x="130" y="18"/>
                      <a:pt x="82" y="7"/>
                    </a:cubicBezTo>
                    <a:cubicBezTo>
                      <a:pt x="82" y="7"/>
                      <a:pt x="68" y="3"/>
                      <a:pt x="53" y="1"/>
                    </a:cubicBezTo>
                    <a:cubicBezTo>
                      <a:pt x="53" y="0"/>
                      <a:pt x="0" y="70"/>
                      <a:pt x="26" y="333"/>
                    </a:cubicBezTo>
                    <a:cubicBezTo>
                      <a:pt x="26" y="334"/>
                      <a:pt x="27" y="336"/>
                      <a:pt x="27" y="336"/>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97" name="任意多边形 58"/>
              <p:cNvSpPr>
                <a:spLocks noChangeArrowheads="1"/>
              </p:cNvSpPr>
              <p:nvPr/>
            </p:nvSpPr>
            <p:spPr bwMode="auto">
              <a:xfrm>
                <a:off x="3496121" y="2814975"/>
                <a:ext cx="23125" cy="10268"/>
              </a:xfrm>
              <a:custGeom>
                <a:avLst/>
                <a:gdLst>
                  <a:gd name="T0" fmla="*/ 1 w 187"/>
                  <a:gd name="T1" fmla="*/ 0 h 78"/>
                  <a:gd name="T2" fmla="*/ 0 w 187"/>
                  <a:gd name="T3" fmla="*/ 1 h 78"/>
                  <a:gd name="T4" fmla="*/ 1 w 187"/>
                  <a:gd name="T5" fmla="*/ 1 h 78"/>
                  <a:gd name="T6" fmla="*/ 1 w 187"/>
                  <a:gd name="T7" fmla="*/ 1 h 78"/>
                  <a:gd name="T8" fmla="*/ 1 w 187"/>
                  <a:gd name="T9" fmla="*/ 1 h 78"/>
                  <a:gd name="T10" fmla="*/ 2 w 187"/>
                  <a:gd name="T11" fmla="*/ 1 h 78"/>
                  <a:gd name="T12" fmla="*/ 1 w 187"/>
                  <a:gd name="T13" fmla="*/ 0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7" h="78">
                    <a:moveTo>
                      <a:pt x="3" y="0"/>
                    </a:moveTo>
                    <a:cubicBezTo>
                      <a:pt x="3" y="0"/>
                      <a:pt x="2" y="0"/>
                      <a:pt x="0" y="1"/>
                    </a:cubicBezTo>
                    <a:cubicBezTo>
                      <a:pt x="0" y="1"/>
                      <a:pt x="0" y="2"/>
                      <a:pt x="2" y="3"/>
                    </a:cubicBezTo>
                    <a:cubicBezTo>
                      <a:pt x="19" y="16"/>
                      <a:pt x="72" y="53"/>
                      <a:pt x="98" y="61"/>
                    </a:cubicBezTo>
                    <a:cubicBezTo>
                      <a:pt x="98" y="61"/>
                      <a:pt x="145" y="77"/>
                      <a:pt x="186" y="6"/>
                    </a:cubicBezTo>
                    <a:lnTo>
                      <a:pt x="3" y="0"/>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98" name="任意多边形 60"/>
              <p:cNvSpPr>
                <a:spLocks noChangeArrowheads="1"/>
              </p:cNvSpPr>
              <p:nvPr/>
            </p:nvSpPr>
            <p:spPr bwMode="auto">
              <a:xfrm>
                <a:off x="3496117" y="2795120"/>
                <a:ext cx="31497" cy="18255"/>
              </a:xfrm>
              <a:custGeom>
                <a:avLst/>
                <a:gdLst>
                  <a:gd name="T0" fmla="*/ 0 w 251"/>
                  <a:gd name="T1" fmla="*/ 2 h 142"/>
                  <a:gd name="T2" fmla="*/ 1 w 251"/>
                  <a:gd name="T3" fmla="*/ 2 h 142"/>
                  <a:gd name="T4" fmla="*/ 2 w 251"/>
                  <a:gd name="T5" fmla="*/ 2 h 142"/>
                  <a:gd name="T6" fmla="*/ 2 w 251"/>
                  <a:gd name="T7" fmla="*/ 2 h 142"/>
                  <a:gd name="T8" fmla="*/ 3 w 251"/>
                  <a:gd name="T9" fmla="*/ 1 h 142"/>
                  <a:gd name="T10" fmla="*/ 3 w 251"/>
                  <a:gd name="T11" fmla="*/ 0 h 142"/>
                  <a:gd name="T12" fmla="*/ 1 w 251"/>
                  <a:gd name="T13" fmla="*/ 2 h 142"/>
                  <a:gd name="T14" fmla="*/ 0 w 251"/>
                  <a:gd name="T15" fmla="*/ 2 h 1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1" h="142">
                    <a:moveTo>
                      <a:pt x="0" y="140"/>
                    </a:moveTo>
                    <a:cubicBezTo>
                      <a:pt x="0" y="140"/>
                      <a:pt x="1" y="141"/>
                      <a:pt x="2" y="141"/>
                    </a:cubicBezTo>
                    <a:lnTo>
                      <a:pt x="142" y="141"/>
                    </a:lnTo>
                    <a:cubicBezTo>
                      <a:pt x="142" y="141"/>
                      <a:pt x="156" y="141"/>
                      <a:pt x="173" y="133"/>
                    </a:cubicBezTo>
                    <a:cubicBezTo>
                      <a:pt x="173" y="133"/>
                      <a:pt x="212" y="121"/>
                      <a:pt x="232" y="77"/>
                    </a:cubicBezTo>
                    <a:cubicBezTo>
                      <a:pt x="232" y="77"/>
                      <a:pt x="250" y="41"/>
                      <a:pt x="236" y="0"/>
                    </a:cubicBezTo>
                    <a:cubicBezTo>
                      <a:pt x="236" y="0"/>
                      <a:pt x="81" y="83"/>
                      <a:pt x="1" y="137"/>
                    </a:cubicBezTo>
                    <a:cubicBezTo>
                      <a:pt x="1" y="137"/>
                      <a:pt x="0" y="138"/>
                      <a:pt x="0" y="140"/>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99" name="任意多边形 62"/>
              <p:cNvSpPr>
                <a:spLocks noChangeArrowheads="1"/>
              </p:cNvSpPr>
              <p:nvPr/>
            </p:nvSpPr>
            <p:spPr bwMode="auto">
              <a:xfrm>
                <a:off x="3493914" y="2775039"/>
                <a:ext cx="27092" cy="35370"/>
              </a:xfrm>
              <a:custGeom>
                <a:avLst/>
                <a:gdLst>
                  <a:gd name="T0" fmla="*/ 1 w 218"/>
                  <a:gd name="T1" fmla="*/ 3 h 274"/>
                  <a:gd name="T2" fmla="*/ 1 w 218"/>
                  <a:gd name="T3" fmla="*/ 3 h 274"/>
                  <a:gd name="T4" fmla="*/ 2 w 218"/>
                  <a:gd name="T5" fmla="*/ 2 h 274"/>
                  <a:gd name="T6" fmla="*/ 2 w 218"/>
                  <a:gd name="T7" fmla="*/ 1 h 274"/>
                  <a:gd name="T8" fmla="*/ 2 w 218"/>
                  <a:gd name="T9" fmla="*/ 0 h 274"/>
                  <a:gd name="T10" fmla="*/ 1 w 218"/>
                  <a:gd name="T11" fmla="*/ 3 h 274"/>
                  <a:gd name="T12" fmla="*/ 1 w 218"/>
                  <a:gd name="T13" fmla="*/ 3 h 2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8" h="274">
                    <a:moveTo>
                      <a:pt x="1" y="271"/>
                    </a:moveTo>
                    <a:cubicBezTo>
                      <a:pt x="1" y="271"/>
                      <a:pt x="2" y="273"/>
                      <a:pt x="3" y="271"/>
                    </a:cubicBezTo>
                    <a:cubicBezTo>
                      <a:pt x="30" y="259"/>
                      <a:pt x="138" y="203"/>
                      <a:pt x="183" y="159"/>
                    </a:cubicBezTo>
                    <a:cubicBezTo>
                      <a:pt x="183" y="159"/>
                      <a:pt x="212" y="137"/>
                      <a:pt x="213" y="99"/>
                    </a:cubicBezTo>
                    <a:cubicBezTo>
                      <a:pt x="217" y="48"/>
                      <a:pt x="164" y="0"/>
                      <a:pt x="164" y="0"/>
                    </a:cubicBezTo>
                    <a:cubicBezTo>
                      <a:pt x="164" y="0"/>
                      <a:pt x="71" y="117"/>
                      <a:pt x="1" y="269"/>
                    </a:cubicBezTo>
                    <a:cubicBezTo>
                      <a:pt x="1" y="269"/>
                      <a:pt x="0" y="270"/>
                      <a:pt x="1" y="271"/>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100" name="任意多边形 64"/>
              <p:cNvSpPr>
                <a:spLocks noChangeArrowheads="1"/>
              </p:cNvSpPr>
              <p:nvPr/>
            </p:nvSpPr>
            <p:spPr bwMode="auto">
              <a:xfrm>
                <a:off x="3444359"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5" y="2"/>
                      <a:pt x="187" y="43"/>
                      <a:pt x="187" y="94"/>
                    </a:cubicBezTo>
                    <a:cubicBezTo>
                      <a:pt x="187" y="145"/>
                      <a:pt x="146" y="188"/>
                      <a:pt x="93" y="188"/>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101" name="任意多边形 65"/>
              <p:cNvSpPr>
                <a:spLocks noChangeArrowheads="1"/>
              </p:cNvSpPr>
              <p:nvPr/>
            </p:nvSpPr>
            <p:spPr bwMode="auto">
              <a:xfrm>
                <a:off x="3497220" y="3012137"/>
                <a:ext cx="23567" cy="24417"/>
              </a:xfrm>
              <a:custGeom>
                <a:avLst/>
                <a:gdLst>
                  <a:gd name="T0" fmla="*/ 1 w 188"/>
                  <a:gd name="T1" fmla="*/ 2 h 189"/>
                  <a:gd name="T2" fmla="*/ 0 w 188"/>
                  <a:gd name="T3" fmla="*/ 1 h 189"/>
                  <a:gd name="T4" fmla="*/ 1 w 188"/>
                  <a:gd name="T5" fmla="*/ 0 h 189"/>
                  <a:gd name="T6" fmla="*/ 2 w 188"/>
                  <a:gd name="T7" fmla="*/ 1 h 189"/>
                  <a:gd name="T8" fmla="*/ 1 w 188"/>
                  <a:gd name="T9" fmla="*/ 2 h 1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9">
                    <a:moveTo>
                      <a:pt x="93" y="188"/>
                    </a:moveTo>
                    <a:cubicBezTo>
                      <a:pt x="42" y="188"/>
                      <a:pt x="0" y="147"/>
                      <a:pt x="0" y="94"/>
                    </a:cubicBezTo>
                    <a:cubicBezTo>
                      <a:pt x="0" y="43"/>
                      <a:pt x="41" y="0"/>
                      <a:pt x="93" y="0"/>
                    </a:cubicBezTo>
                    <a:cubicBezTo>
                      <a:pt x="146" y="2"/>
                      <a:pt x="187" y="43"/>
                      <a:pt x="187" y="94"/>
                    </a:cubicBezTo>
                    <a:cubicBezTo>
                      <a:pt x="187" y="145"/>
                      <a:pt x="146" y="188"/>
                      <a:pt x="93" y="188"/>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102" name="任意多边形 66"/>
              <p:cNvSpPr>
                <a:spLocks noChangeArrowheads="1"/>
              </p:cNvSpPr>
              <p:nvPr/>
            </p:nvSpPr>
            <p:spPr bwMode="auto">
              <a:xfrm>
                <a:off x="3329167" y="2946076"/>
                <a:ext cx="39533" cy="40959"/>
              </a:xfrm>
              <a:custGeom>
                <a:avLst/>
                <a:gdLst>
                  <a:gd name="T0" fmla="*/ 1 w 175"/>
                  <a:gd name="T1" fmla="*/ 2 h 177"/>
                  <a:gd name="T2" fmla="*/ 2 w 175"/>
                  <a:gd name="T3" fmla="*/ 2 h 177"/>
                  <a:gd name="T4" fmla="*/ 2 w 175"/>
                  <a:gd name="T5" fmla="*/ 1 h 177"/>
                  <a:gd name="T6" fmla="*/ 1 w 175"/>
                  <a:gd name="T7" fmla="*/ 1 h 177"/>
                  <a:gd name="T8" fmla="*/ 1 w 175"/>
                  <a:gd name="T9" fmla="*/ 2 h 1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177">
                    <a:moveTo>
                      <a:pt x="31" y="145"/>
                    </a:moveTo>
                    <a:cubicBezTo>
                      <a:pt x="62" y="176"/>
                      <a:pt x="111" y="176"/>
                      <a:pt x="143" y="145"/>
                    </a:cubicBezTo>
                    <a:cubicBezTo>
                      <a:pt x="174" y="114"/>
                      <a:pt x="174" y="63"/>
                      <a:pt x="143" y="32"/>
                    </a:cubicBezTo>
                    <a:cubicBezTo>
                      <a:pt x="111" y="0"/>
                      <a:pt x="62" y="0"/>
                      <a:pt x="31" y="32"/>
                    </a:cubicBezTo>
                    <a:cubicBezTo>
                      <a:pt x="0" y="63"/>
                      <a:pt x="0" y="114"/>
                      <a:pt x="31" y="145"/>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103" name="任意多边形 67"/>
              <p:cNvSpPr>
                <a:spLocks noChangeArrowheads="1"/>
              </p:cNvSpPr>
              <p:nvPr/>
            </p:nvSpPr>
            <p:spPr bwMode="auto">
              <a:xfrm>
                <a:off x="3330353" y="2825243"/>
                <a:ext cx="61279" cy="29491"/>
              </a:xfrm>
              <a:custGeom>
                <a:avLst/>
                <a:gdLst>
                  <a:gd name="T0" fmla="*/ 3 w 273"/>
                  <a:gd name="T1" fmla="*/ 1 h 127"/>
                  <a:gd name="T2" fmla="*/ 0 w 273"/>
                  <a:gd name="T3" fmla="*/ 1 h 127"/>
                  <a:gd name="T4" fmla="*/ 0 w 273"/>
                  <a:gd name="T5" fmla="*/ 0 h 127"/>
                  <a:gd name="T6" fmla="*/ 3 w 273"/>
                  <a:gd name="T7" fmla="*/ 1 h 127"/>
                  <a:gd name="T8" fmla="*/ 3 w 273"/>
                  <a:gd name="T9" fmla="*/ 1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 h="127">
                    <a:moveTo>
                      <a:pt x="241" y="126"/>
                    </a:moveTo>
                    <a:cubicBezTo>
                      <a:pt x="165" y="92"/>
                      <a:pt x="84" y="75"/>
                      <a:pt x="0" y="75"/>
                    </a:cubicBezTo>
                    <a:lnTo>
                      <a:pt x="0" y="0"/>
                    </a:lnTo>
                    <a:cubicBezTo>
                      <a:pt x="95" y="0"/>
                      <a:pt x="186" y="20"/>
                      <a:pt x="272" y="57"/>
                    </a:cubicBezTo>
                    <a:lnTo>
                      <a:pt x="241" y="126"/>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104" name="任意多边形 68"/>
              <p:cNvSpPr>
                <a:spLocks noChangeArrowheads="1"/>
              </p:cNvSpPr>
              <p:nvPr/>
            </p:nvSpPr>
            <p:spPr bwMode="auto">
              <a:xfrm>
                <a:off x="3449746" y="2915356"/>
                <a:ext cx="28859" cy="64307"/>
              </a:xfrm>
              <a:custGeom>
                <a:avLst/>
                <a:gdLst>
                  <a:gd name="T0" fmla="*/ 1 w 130"/>
                  <a:gd name="T1" fmla="*/ 2 h 280"/>
                  <a:gd name="T2" fmla="*/ 1 w 130"/>
                  <a:gd name="T3" fmla="*/ 2 h 280"/>
                  <a:gd name="T4" fmla="*/ 0 w 130"/>
                  <a:gd name="T5" fmla="*/ 1 h 280"/>
                  <a:gd name="T6" fmla="*/ 1 w 130"/>
                  <a:gd name="T7" fmla="*/ 0 h 280"/>
                  <a:gd name="T8" fmla="*/ 1 w 130"/>
                  <a:gd name="T9" fmla="*/ 2 h 2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0" h="280">
                    <a:moveTo>
                      <a:pt x="129" y="279"/>
                    </a:moveTo>
                    <a:lnTo>
                      <a:pt x="54" y="279"/>
                    </a:lnTo>
                    <a:cubicBezTo>
                      <a:pt x="54" y="193"/>
                      <a:pt x="35" y="109"/>
                      <a:pt x="0" y="32"/>
                    </a:cubicBezTo>
                    <a:lnTo>
                      <a:pt x="68" y="0"/>
                    </a:lnTo>
                    <a:cubicBezTo>
                      <a:pt x="107" y="87"/>
                      <a:pt x="129" y="182"/>
                      <a:pt x="129" y="279"/>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105" name="任意多边形 69"/>
              <p:cNvSpPr>
                <a:spLocks noChangeArrowheads="1"/>
              </p:cNvSpPr>
              <p:nvPr/>
            </p:nvSpPr>
            <p:spPr bwMode="auto">
              <a:xfrm>
                <a:off x="3329164" y="2862106"/>
                <a:ext cx="53373" cy="29491"/>
              </a:xfrm>
              <a:custGeom>
                <a:avLst/>
                <a:gdLst>
                  <a:gd name="T0" fmla="*/ 2 w 239"/>
                  <a:gd name="T1" fmla="*/ 1 h 126"/>
                  <a:gd name="T2" fmla="*/ 0 w 239"/>
                  <a:gd name="T3" fmla="*/ 1 h 126"/>
                  <a:gd name="T4" fmla="*/ 0 w 239"/>
                  <a:gd name="T5" fmla="*/ 0 h 126"/>
                  <a:gd name="T6" fmla="*/ 3 w 239"/>
                  <a:gd name="T7" fmla="*/ 1 h 126"/>
                  <a:gd name="T8" fmla="*/ 2 w 239"/>
                  <a:gd name="T9" fmla="*/ 1 h 1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9" h="126">
                    <a:moveTo>
                      <a:pt x="203" y="125"/>
                    </a:moveTo>
                    <a:cubicBezTo>
                      <a:pt x="141" y="93"/>
                      <a:pt x="71" y="75"/>
                      <a:pt x="0" y="75"/>
                    </a:cubicBezTo>
                    <a:lnTo>
                      <a:pt x="0" y="0"/>
                    </a:lnTo>
                    <a:cubicBezTo>
                      <a:pt x="82" y="0"/>
                      <a:pt x="165" y="20"/>
                      <a:pt x="238" y="59"/>
                    </a:cubicBezTo>
                    <a:lnTo>
                      <a:pt x="203" y="125"/>
                    </a:ln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106" name="任意多边形 70"/>
              <p:cNvSpPr>
                <a:spLocks noChangeArrowheads="1"/>
              </p:cNvSpPr>
              <p:nvPr/>
            </p:nvSpPr>
            <p:spPr bwMode="auto">
              <a:xfrm>
                <a:off x="3414163" y="2923549"/>
                <a:ext cx="29653" cy="57343"/>
              </a:xfrm>
              <a:custGeom>
                <a:avLst/>
                <a:gdLst>
                  <a:gd name="T0" fmla="*/ 2 w 131"/>
                  <a:gd name="T1" fmla="*/ 3 h 248"/>
                  <a:gd name="T2" fmla="*/ 1 w 131"/>
                  <a:gd name="T3" fmla="*/ 3 h 248"/>
                  <a:gd name="T4" fmla="*/ 0 w 131"/>
                  <a:gd name="T5" fmla="*/ 1 h 248"/>
                  <a:gd name="T6" fmla="*/ 1 w 131"/>
                  <a:gd name="T7" fmla="*/ 0 h 248"/>
                  <a:gd name="T8" fmla="*/ 2 w 131"/>
                  <a:gd name="T9" fmla="*/ 3 h 2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248">
                    <a:moveTo>
                      <a:pt x="130" y="247"/>
                    </a:moveTo>
                    <a:lnTo>
                      <a:pt x="55" y="247"/>
                    </a:lnTo>
                    <a:cubicBezTo>
                      <a:pt x="55" y="173"/>
                      <a:pt x="37" y="100"/>
                      <a:pt x="0" y="36"/>
                    </a:cubicBezTo>
                    <a:lnTo>
                      <a:pt x="65" y="0"/>
                    </a:lnTo>
                    <a:cubicBezTo>
                      <a:pt x="108" y="75"/>
                      <a:pt x="130" y="160"/>
                      <a:pt x="130" y="247"/>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107" name="任意多边形 71"/>
              <p:cNvSpPr>
                <a:spLocks noChangeArrowheads="1"/>
              </p:cNvSpPr>
              <p:nvPr/>
            </p:nvSpPr>
            <p:spPr bwMode="auto">
              <a:xfrm>
                <a:off x="3329167" y="2898969"/>
                <a:ext cx="79069" cy="81921"/>
              </a:xfrm>
              <a:custGeom>
                <a:avLst/>
                <a:gdLst>
                  <a:gd name="T0" fmla="*/ 3 w 353"/>
                  <a:gd name="T1" fmla="*/ 3 h 353"/>
                  <a:gd name="T2" fmla="*/ 3 w 353"/>
                  <a:gd name="T3" fmla="*/ 3 h 353"/>
                  <a:gd name="T4" fmla="*/ 0 w 353"/>
                  <a:gd name="T5" fmla="*/ 1 h 353"/>
                  <a:gd name="T6" fmla="*/ 0 w 353"/>
                  <a:gd name="T7" fmla="*/ 0 h 353"/>
                  <a:gd name="T8" fmla="*/ 3 w 353"/>
                  <a:gd name="T9" fmla="*/ 3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 h="353">
                    <a:moveTo>
                      <a:pt x="352" y="352"/>
                    </a:moveTo>
                    <a:lnTo>
                      <a:pt x="277" y="352"/>
                    </a:lnTo>
                    <a:cubicBezTo>
                      <a:pt x="277" y="200"/>
                      <a:pt x="153" y="75"/>
                      <a:pt x="0" y="75"/>
                    </a:cubicBezTo>
                    <a:lnTo>
                      <a:pt x="0" y="0"/>
                    </a:lnTo>
                    <a:cubicBezTo>
                      <a:pt x="195" y="0"/>
                      <a:pt x="352" y="157"/>
                      <a:pt x="352" y="352"/>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108" name="任意多边形 72"/>
              <p:cNvSpPr>
                <a:spLocks noChangeArrowheads="1"/>
              </p:cNvSpPr>
              <p:nvPr/>
            </p:nvSpPr>
            <p:spPr bwMode="auto">
              <a:xfrm>
                <a:off x="3385700" y="2828109"/>
                <a:ext cx="91720" cy="95438"/>
              </a:xfrm>
              <a:custGeom>
                <a:avLst/>
                <a:gdLst>
                  <a:gd name="T0" fmla="*/ 2 w 409"/>
                  <a:gd name="T1" fmla="*/ 0 h 408"/>
                  <a:gd name="T2" fmla="*/ 0 w 409"/>
                  <a:gd name="T3" fmla="*/ 2 h 408"/>
                  <a:gd name="T4" fmla="*/ 2 w 409"/>
                  <a:gd name="T5" fmla="*/ 5 h 408"/>
                  <a:gd name="T6" fmla="*/ 5 w 409"/>
                  <a:gd name="T7" fmla="*/ 2 h 408"/>
                  <a:gd name="T8" fmla="*/ 2 w 409"/>
                  <a:gd name="T9" fmla="*/ 0 h 408"/>
                  <a:gd name="T10" fmla="*/ 3 w 409"/>
                  <a:gd name="T11" fmla="*/ 3 h 408"/>
                  <a:gd name="T12" fmla="*/ 2 w 409"/>
                  <a:gd name="T13" fmla="*/ 3 h 408"/>
                  <a:gd name="T14" fmla="*/ 2 w 409"/>
                  <a:gd name="T15" fmla="*/ 3 h 408"/>
                  <a:gd name="T16" fmla="*/ 1 w 409"/>
                  <a:gd name="T17" fmla="*/ 2 h 408"/>
                  <a:gd name="T18" fmla="*/ 2 w 409"/>
                  <a:gd name="T19" fmla="*/ 1 h 408"/>
                  <a:gd name="T20" fmla="*/ 3 w 409"/>
                  <a:gd name="T21" fmla="*/ 1 h 408"/>
                  <a:gd name="T22" fmla="*/ 3 w 409"/>
                  <a:gd name="T23" fmla="*/ 1 h 408"/>
                  <a:gd name="T24" fmla="*/ 3 w 409"/>
                  <a:gd name="T25" fmla="*/ 1 h 408"/>
                  <a:gd name="T26" fmla="*/ 3 w 409"/>
                  <a:gd name="T27" fmla="*/ 1 h 408"/>
                  <a:gd name="T28" fmla="*/ 2 w 409"/>
                  <a:gd name="T29" fmla="*/ 1 h 408"/>
                  <a:gd name="T30" fmla="*/ 2 w 409"/>
                  <a:gd name="T31" fmla="*/ 2 h 408"/>
                  <a:gd name="T32" fmla="*/ 2 w 409"/>
                  <a:gd name="T33" fmla="*/ 2 h 408"/>
                  <a:gd name="T34" fmla="*/ 2 w 409"/>
                  <a:gd name="T35" fmla="*/ 2 h 408"/>
                  <a:gd name="T36" fmla="*/ 3 w 409"/>
                  <a:gd name="T37" fmla="*/ 2 h 408"/>
                  <a:gd name="T38" fmla="*/ 3 w 409"/>
                  <a:gd name="T39" fmla="*/ 3 h 408"/>
                  <a:gd name="T40" fmla="*/ 3 w 409"/>
                  <a:gd name="T41" fmla="*/ 3 h 4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9" h="408">
                    <a:moveTo>
                      <a:pt x="204" y="0"/>
                    </a:moveTo>
                    <a:cubicBezTo>
                      <a:pt x="92" y="0"/>
                      <a:pt x="0" y="91"/>
                      <a:pt x="0" y="204"/>
                    </a:cubicBezTo>
                    <a:cubicBezTo>
                      <a:pt x="0" y="316"/>
                      <a:pt x="91" y="407"/>
                      <a:pt x="204" y="407"/>
                    </a:cubicBezTo>
                    <a:cubicBezTo>
                      <a:pt x="316" y="407"/>
                      <a:pt x="408" y="316"/>
                      <a:pt x="408" y="204"/>
                    </a:cubicBezTo>
                    <a:cubicBezTo>
                      <a:pt x="406" y="91"/>
                      <a:pt x="315" y="0"/>
                      <a:pt x="204" y="0"/>
                    </a:cubicBezTo>
                    <a:close/>
                    <a:moveTo>
                      <a:pt x="269" y="304"/>
                    </a:moveTo>
                    <a:cubicBezTo>
                      <a:pt x="253" y="321"/>
                      <a:pt x="233" y="329"/>
                      <a:pt x="208" y="329"/>
                    </a:cubicBezTo>
                    <a:cubicBezTo>
                      <a:pt x="180" y="329"/>
                      <a:pt x="159" y="318"/>
                      <a:pt x="143" y="296"/>
                    </a:cubicBezTo>
                    <a:cubicBezTo>
                      <a:pt x="128" y="275"/>
                      <a:pt x="119" y="245"/>
                      <a:pt x="119" y="205"/>
                    </a:cubicBezTo>
                    <a:cubicBezTo>
                      <a:pt x="119" y="158"/>
                      <a:pt x="129" y="120"/>
                      <a:pt x="150" y="91"/>
                    </a:cubicBezTo>
                    <a:cubicBezTo>
                      <a:pt x="170" y="64"/>
                      <a:pt x="198" y="49"/>
                      <a:pt x="232" y="49"/>
                    </a:cubicBezTo>
                    <a:cubicBezTo>
                      <a:pt x="250" y="49"/>
                      <a:pt x="265" y="51"/>
                      <a:pt x="277" y="56"/>
                    </a:cubicBezTo>
                    <a:lnTo>
                      <a:pt x="277" y="88"/>
                    </a:lnTo>
                    <a:cubicBezTo>
                      <a:pt x="263" y="80"/>
                      <a:pt x="248" y="76"/>
                      <a:pt x="233" y="76"/>
                    </a:cubicBezTo>
                    <a:cubicBezTo>
                      <a:pt x="209" y="76"/>
                      <a:pt x="190" y="86"/>
                      <a:pt x="177" y="106"/>
                    </a:cubicBezTo>
                    <a:cubicBezTo>
                      <a:pt x="163" y="126"/>
                      <a:pt x="155" y="154"/>
                      <a:pt x="155" y="190"/>
                    </a:cubicBezTo>
                    <a:lnTo>
                      <a:pt x="157" y="190"/>
                    </a:lnTo>
                    <a:cubicBezTo>
                      <a:pt x="169" y="165"/>
                      <a:pt x="190" y="153"/>
                      <a:pt x="218" y="153"/>
                    </a:cubicBezTo>
                    <a:cubicBezTo>
                      <a:pt x="242" y="153"/>
                      <a:pt x="260" y="160"/>
                      <a:pt x="274" y="175"/>
                    </a:cubicBezTo>
                    <a:cubicBezTo>
                      <a:pt x="288" y="190"/>
                      <a:pt x="295" y="210"/>
                      <a:pt x="295" y="235"/>
                    </a:cubicBezTo>
                    <a:cubicBezTo>
                      <a:pt x="293" y="265"/>
                      <a:pt x="285" y="286"/>
                      <a:pt x="269" y="304"/>
                    </a:cubicBezTo>
                    <a:close/>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sp>
            <p:nvSpPr>
              <p:cNvPr id="109" name="任意多边形 73"/>
              <p:cNvSpPr>
                <a:spLocks noChangeArrowheads="1"/>
              </p:cNvSpPr>
              <p:nvPr/>
            </p:nvSpPr>
            <p:spPr bwMode="auto">
              <a:xfrm>
                <a:off x="3420097" y="2871118"/>
                <a:ext cx="22929" cy="27853"/>
              </a:xfrm>
              <a:custGeom>
                <a:avLst/>
                <a:gdLst>
                  <a:gd name="T0" fmla="*/ 1 w 102"/>
                  <a:gd name="T1" fmla="*/ 0 h 118"/>
                  <a:gd name="T2" fmla="*/ 1 w 102"/>
                  <a:gd name="T3" fmla="*/ 1 h 118"/>
                  <a:gd name="T4" fmla="*/ 0 w 102"/>
                  <a:gd name="T5" fmla="*/ 1 h 118"/>
                  <a:gd name="T6" fmla="*/ 1 w 102"/>
                  <a:gd name="T7" fmla="*/ 1 h 118"/>
                  <a:gd name="T8" fmla="*/ 1 w 102"/>
                  <a:gd name="T9" fmla="*/ 1 h 118"/>
                  <a:gd name="T10" fmla="*/ 1 w 102"/>
                  <a:gd name="T11" fmla="*/ 1 h 118"/>
                  <a:gd name="T12" fmla="*/ 1 w 102"/>
                  <a:gd name="T13" fmla="*/ 1 h 118"/>
                  <a:gd name="T14" fmla="*/ 1 w 102"/>
                  <a:gd name="T15" fmla="*/ 1 h 118"/>
                  <a:gd name="T16" fmla="*/ 1 w 102"/>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2" h="118">
                    <a:moveTo>
                      <a:pt x="51" y="0"/>
                    </a:moveTo>
                    <a:cubicBezTo>
                      <a:pt x="36" y="0"/>
                      <a:pt x="23" y="5"/>
                      <a:pt x="13" y="16"/>
                    </a:cubicBezTo>
                    <a:cubicBezTo>
                      <a:pt x="3" y="26"/>
                      <a:pt x="0" y="39"/>
                      <a:pt x="0" y="54"/>
                    </a:cubicBezTo>
                    <a:cubicBezTo>
                      <a:pt x="0" y="71"/>
                      <a:pt x="5" y="86"/>
                      <a:pt x="13" y="99"/>
                    </a:cubicBezTo>
                    <a:cubicBezTo>
                      <a:pt x="23" y="111"/>
                      <a:pt x="36" y="117"/>
                      <a:pt x="51" y="117"/>
                    </a:cubicBezTo>
                    <a:cubicBezTo>
                      <a:pt x="66" y="117"/>
                      <a:pt x="78" y="112"/>
                      <a:pt x="87" y="101"/>
                    </a:cubicBezTo>
                    <a:cubicBezTo>
                      <a:pt x="96" y="90"/>
                      <a:pt x="101" y="76"/>
                      <a:pt x="101" y="59"/>
                    </a:cubicBezTo>
                    <a:cubicBezTo>
                      <a:pt x="101" y="40"/>
                      <a:pt x="96" y="26"/>
                      <a:pt x="87" y="15"/>
                    </a:cubicBezTo>
                    <a:cubicBezTo>
                      <a:pt x="80" y="5"/>
                      <a:pt x="67" y="0"/>
                      <a:pt x="51" y="0"/>
                    </a:cubicBezTo>
                  </a:path>
                </a:pathLst>
              </a:custGeom>
              <a:solidFill>
                <a:srgbClr val="666666">
                  <a:lumMod val="20000"/>
                  <a:lumOff val="80000"/>
                </a:srgbClr>
              </a:solidFill>
              <a:ln w="9525">
                <a:no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1B1B18"/>
                  </a:solidFill>
                  <a:effectLst/>
                  <a:uLnTx/>
                  <a:uFillTx/>
                  <a:latin typeface="微软雅黑" panose="020B0503020204020204" pitchFamily="34" charset="-122"/>
                  <a:sym typeface="Arial" panose="020B0604020202020204" pitchFamily="34" charset="0"/>
                </a:endParaRPr>
              </a:p>
            </p:txBody>
          </p:sp>
        </p:grpSp>
      </p:grpSp>
      <p:pic>
        <p:nvPicPr>
          <p:cNvPr id="302" name="图片 301"/>
          <p:cNvPicPr>
            <a:picLocks noChangeAspect="1"/>
          </p:cNvPicPr>
          <p:nvPr/>
        </p:nvPicPr>
        <p:blipFill>
          <a:blip r:embed="rId6"/>
          <a:stretch>
            <a:fillRect/>
          </a:stretch>
        </p:blipFill>
        <p:spPr>
          <a:xfrm>
            <a:off x="8157681" y="1377707"/>
            <a:ext cx="1517655" cy="1127053"/>
          </a:xfrm>
          <a:prstGeom prst="rect">
            <a:avLst/>
          </a:prstGeom>
        </p:spPr>
      </p:pic>
      <p:sp>
        <p:nvSpPr>
          <p:cNvPr id="303" name="副标题 2"/>
          <p:cNvSpPr txBox="1"/>
          <p:nvPr/>
        </p:nvSpPr>
        <p:spPr>
          <a:xfrm>
            <a:off x="660398" y="4848397"/>
            <a:ext cx="10858502" cy="1708067"/>
          </a:xfrm>
          <a:prstGeom prst="rect">
            <a:avLst/>
          </a:prstGeom>
        </p:spPr>
        <p:txBody>
          <a:bodyPr lIns="0" tIns="0" rIns="0" bIns="0" anchor="ctr">
            <a:noAutofit/>
          </a:bodyPr>
          <a:lstStyle>
            <a:lvl1pPr marL="0" indent="0" algn="l" defTabSz="1188085" rtl="0" eaLnBrk="1" latinLnBrk="0" hangingPunct="1">
              <a:lnSpc>
                <a:spcPts val="1525"/>
              </a:lnSpc>
              <a:spcBef>
                <a:spcPts val="0"/>
              </a:spcBef>
              <a:buFont typeface="Arial" panose="020B0604020202020204" pitchFamily="34" charset="0"/>
              <a:buNone/>
              <a:defRPr sz="1425" kern="1200" baseline="0">
                <a:solidFill>
                  <a:schemeClr val="tx1"/>
                </a:solidFill>
                <a:latin typeface="微软雅黑" panose="020B0503020204020204" pitchFamily="34" charset="-122"/>
                <a:ea typeface="微软雅黑" panose="020B0503020204020204" pitchFamily="34" charset="-122"/>
                <a:cs typeface="+mn-cs"/>
              </a:defRPr>
            </a:lvl1pPr>
            <a:lvl2pPr marL="264160" indent="0" algn="ctr" defTabSz="1188085" rtl="0" eaLnBrk="1" latinLnBrk="0" hangingPunct="1">
              <a:lnSpc>
                <a:spcPct val="90000"/>
              </a:lnSpc>
              <a:spcBef>
                <a:spcPts val="650"/>
              </a:spcBef>
              <a:buFont typeface="Arial" panose="020B0604020202020204" pitchFamily="34" charset="0"/>
              <a:buNone/>
              <a:defRPr sz="1155" kern="1200">
                <a:solidFill>
                  <a:schemeClr val="tx1"/>
                </a:solidFill>
                <a:latin typeface="+mn-lt"/>
                <a:ea typeface="+mn-ea"/>
                <a:cs typeface="+mn-cs"/>
              </a:defRPr>
            </a:lvl2pPr>
            <a:lvl3pPr marL="527685" indent="0" algn="ctr" defTabSz="1188085" rtl="0" eaLnBrk="1" latinLnBrk="0" hangingPunct="1">
              <a:lnSpc>
                <a:spcPct val="90000"/>
              </a:lnSpc>
              <a:spcBef>
                <a:spcPts val="650"/>
              </a:spcBef>
              <a:buFont typeface="Arial" panose="020B0604020202020204" pitchFamily="34" charset="0"/>
              <a:buNone/>
              <a:defRPr sz="1040" kern="1200">
                <a:solidFill>
                  <a:schemeClr val="tx1"/>
                </a:solidFill>
                <a:latin typeface="+mn-lt"/>
                <a:ea typeface="+mn-ea"/>
                <a:cs typeface="+mn-cs"/>
              </a:defRPr>
            </a:lvl3pPr>
            <a:lvl4pPr marL="791845" indent="0" algn="ctr" defTabSz="1188085" rtl="0" eaLnBrk="1" latinLnBrk="0" hangingPunct="1">
              <a:lnSpc>
                <a:spcPct val="90000"/>
              </a:lnSpc>
              <a:spcBef>
                <a:spcPts val="650"/>
              </a:spcBef>
              <a:buFont typeface="Arial" panose="020B0604020202020204" pitchFamily="34" charset="0"/>
              <a:buNone/>
              <a:defRPr sz="925" kern="1200">
                <a:solidFill>
                  <a:schemeClr val="tx1"/>
                </a:solidFill>
                <a:latin typeface="+mn-lt"/>
                <a:ea typeface="+mn-ea"/>
                <a:cs typeface="+mn-cs"/>
              </a:defRPr>
            </a:lvl4pPr>
            <a:lvl5pPr marL="1056005" indent="0" algn="ctr" defTabSz="1188085" rtl="0" eaLnBrk="1" latinLnBrk="0" hangingPunct="1">
              <a:lnSpc>
                <a:spcPct val="90000"/>
              </a:lnSpc>
              <a:spcBef>
                <a:spcPts val="650"/>
              </a:spcBef>
              <a:buFont typeface="Arial" panose="020B0604020202020204" pitchFamily="34" charset="0"/>
              <a:buNone/>
              <a:defRPr sz="925" kern="1200">
                <a:solidFill>
                  <a:schemeClr val="tx1"/>
                </a:solidFill>
                <a:latin typeface="+mn-lt"/>
                <a:ea typeface="+mn-ea"/>
                <a:cs typeface="+mn-cs"/>
              </a:defRPr>
            </a:lvl5pPr>
            <a:lvl6pPr marL="1319530" indent="0" algn="ctr" defTabSz="1188085" rtl="0" eaLnBrk="1" latinLnBrk="0" hangingPunct="1">
              <a:lnSpc>
                <a:spcPct val="90000"/>
              </a:lnSpc>
              <a:spcBef>
                <a:spcPts val="650"/>
              </a:spcBef>
              <a:buFont typeface="Arial" panose="020B0604020202020204" pitchFamily="34" charset="0"/>
              <a:buNone/>
              <a:defRPr sz="925" kern="1200">
                <a:solidFill>
                  <a:schemeClr val="tx1"/>
                </a:solidFill>
                <a:latin typeface="+mn-lt"/>
                <a:ea typeface="+mn-ea"/>
                <a:cs typeface="+mn-cs"/>
              </a:defRPr>
            </a:lvl6pPr>
            <a:lvl7pPr marL="1583690" indent="0" algn="ctr" defTabSz="1188085" rtl="0" eaLnBrk="1" latinLnBrk="0" hangingPunct="1">
              <a:lnSpc>
                <a:spcPct val="90000"/>
              </a:lnSpc>
              <a:spcBef>
                <a:spcPts val="650"/>
              </a:spcBef>
              <a:buFont typeface="Arial" panose="020B0604020202020204" pitchFamily="34" charset="0"/>
              <a:buNone/>
              <a:defRPr sz="925" kern="1200">
                <a:solidFill>
                  <a:schemeClr val="tx1"/>
                </a:solidFill>
                <a:latin typeface="+mn-lt"/>
                <a:ea typeface="+mn-ea"/>
                <a:cs typeface="+mn-cs"/>
              </a:defRPr>
            </a:lvl7pPr>
            <a:lvl8pPr marL="1847850" indent="0" algn="ctr" defTabSz="1188085" rtl="0" eaLnBrk="1" latinLnBrk="0" hangingPunct="1">
              <a:lnSpc>
                <a:spcPct val="90000"/>
              </a:lnSpc>
              <a:spcBef>
                <a:spcPts val="650"/>
              </a:spcBef>
              <a:buFont typeface="Arial" panose="020B0604020202020204" pitchFamily="34" charset="0"/>
              <a:buNone/>
              <a:defRPr sz="925" kern="1200">
                <a:solidFill>
                  <a:schemeClr val="tx1"/>
                </a:solidFill>
                <a:latin typeface="+mn-lt"/>
                <a:ea typeface="+mn-ea"/>
                <a:cs typeface="+mn-cs"/>
              </a:defRPr>
            </a:lvl8pPr>
            <a:lvl9pPr marL="2112010" indent="0" algn="ctr" defTabSz="1188085" rtl="0" eaLnBrk="1" latinLnBrk="0" hangingPunct="1">
              <a:lnSpc>
                <a:spcPct val="90000"/>
              </a:lnSpc>
              <a:spcBef>
                <a:spcPts val="650"/>
              </a:spcBef>
              <a:buFont typeface="Arial" panose="020B0604020202020204" pitchFamily="34" charset="0"/>
              <a:buNone/>
              <a:defRPr sz="925" kern="1200">
                <a:solidFill>
                  <a:schemeClr val="tx1"/>
                </a:solidFill>
                <a:latin typeface="+mn-lt"/>
                <a:ea typeface="+mn-ea"/>
                <a:cs typeface="+mn-cs"/>
              </a:defRPr>
            </a:lvl9pPr>
          </a:lstStyle>
          <a:p>
            <a:pPr marL="285750" indent="-285750">
              <a:lnSpc>
                <a:spcPct val="120000"/>
              </a:lnSpc>
              <a:spcAft>
                <a:spcPts val="600"/>
              </a:spcAft>
              <a:buFont typeface="Wingdings" panose="05000000000000000000" pitchFamily="2" charset="2"/>
              <a:buChar char="Ø"/>
            </a:pPr>
            <a:r>
              <a:rPr lang="zh-CN" altLang="en-US" sz="1800" dirty="0">
                <a:latin typeface="微软雅黑 Light" panose="020B0502040204020203" pitchFamily="34" charset="-122"/>
                <a:ea typeface="微软雅黑 Light" panose="020B0502040204020203" pitchFamily="34" charset="-122"/>
                <a:sym typeface="Arial" panose="020B0604020202020204" pitchFamily="34" charset="0"/>
              </a:rPr>
              <a:t>校园网可以将人和物联接起来，实现门禁刷卡、安防监控、多媒体投屏、网上远程上课</a:t>
            </a:r>
            <a:endParaRPr lang="en-US" altLang="zh-CN" sz="1800" dirty="0">
              <a:latin typeface="微软雅黑 Light" panose="020B0502040204020203" pitchFamily="34" charset="-122"/>
              <a:ea typeface="微软雅黑 Light" panose="020B0502040204020203" pitchFamily="34" charset="-122"/>
              <a:sym typeface="Arial" panose="020B0604020202020204" pitchFamily="34" charset="0"/>
            </a:endParaRPr>
          </a:p>
          <a:p>
            <a:pPr marL="285750" indent="-285750">
              <a:lnSpc>
                <a:spcPct val="120000"/>
              </a:lnSpc>
              <a:spcAft>
                <a:spcPts val="600"/>
              </a:spcAft>
              <a:buFont typeface="Wingdings" panose="05000000000000000000" pitchFamily="2" charset="2"/>
              <a:buChar char="Ø"/>
            </a:pPr>
            <a:r>
              <a:rPr lang="zh-CN" altLang="en-US" sz="1800" dirty="0">
                <a:latin typeface="微软雅黑 Light" panose="020B0502040204020203" pitchFamily="34" charset="-122"/>
                <a:ea typeface="微软雅黑 Light" panose="020B0502040204020203" pitchFamily="34" charset="-122"/>
                <a:sym typeface="Arial" panose="020B0604020202020204" pitchFamily="34" charset="0"/>
              </a:rPr>
              <a:t>各教学楼的核心交换机通过光纤联接到中心机房的核心路由器上，路由器联接学校的数据中心</a:t>
            </a:r>
            <a:endParaRPr lang="en-US" altLang="zh-CN" sz="1800" dirty="0">
              <a:latin typeface="微软雅黑 Light" panose="020B0502040204020203" pitchFamily="34" charset="-122"/>
              <a:ea typeface="微软雅黑 Light" panose="020B0502040204020203" pitchFamily="34" charset="-122"/>
              <a:sym typeface="Arial" panose="020B0604020202020204" pitchFamily="34" charset="0"/>
            </a:endParaRPr>
          </a:p>
          <a:p>
            <a:pPr marL="285750" indent="-285750">
              <a:lnSpc>
                <a:spcPct val="120000"/>
              </a:lnSpc>
              <a:spcAft>
                <a:spcPts val="600"/>
              </a:spcAft>
              <a:buFont typeface="Wingdings" panose="05000000000000000000" pitchFamily="2" charset="2"/>
              <a:buChar char="Ø"/>
            </a:pPr>
            <a:r>
              <a:rPr lang="zh-CN" altLang="en-US" sz="1800" dirty="0">
                <a:latin typeface="微软雅黑 Light" panose="020B0502040204020203" pitchFamily="34" charset="-122"/>
                <a:ea typeface="微软雅黑 Light" panose="020B0502040204020203" pitchFamily="34" charset="-122"/>
                <a:sym typeface="Arial" panose="020B0604020202020204" pitchFamily="34" charset="0"/>
              </a:rPr>
              <a:t>数据中心服务器运行学生成绩、课程排课、教学管理等各类信息系统，向全校师生提供信息服务</a:t>
            </a:r>
            <a:endParaRPr lang="en-US" altLang="zh-CN" sz="1800" dirty="0">
              <a:latin typeface="微软雅黑 Light" panose="020B0502040204020203" pitchFamily="34" charset="-122"/>
              <a:ea typeface="微软雅黑 Light" panose="020B0502040204020203" pitchFamily="34" charset="-122"/>
              <a:sym typeface="Arial" panose="020B0604020202020204" pitchFamily="34" charset="0"/>
            </a:endParaRPr>
          </a:p>
          <a:p>
            <a:pPr marL="285750" indent="-285750">
              <a:lnSpc>
                <a:spcPct val="120000"/>
              </a:lnSpc>
              <a:spcAft>
                <a:spcPts val="600"/>
              </a:spcAft>
              <a:buFont typeface="Wingdings" panose="05000000000000000000" pitchFamily="2" charset="2"/>
              <a:buChar char="Ø"/>
            </a:pPr>
            <a:r>
              <a:rPr lang="zh-CN" altLang="en-US" sz="1800" dirty="0">
                <a:latin typeface="微软雅黑 Light" panose="020B0502040204020203" pitchFamily="34" charset="-122"/>
                <a:ea typeface="微软雅黑 Light" panose="020B0502040204020203" pitchFamily="34" charset="-122"/>
                <a:sym typeface="Arial" panose="020B0604020202020204" pitchFamily="34" charset="0"/>
              </a:rPr>
              <a:t>通过路由器还可以联接其它校区，也可以联接防火墙后联接到外部互联网，提供互联网上网服务</a:t>
            </a:r>
            <a:endParaRPr lang="zh-CN" altLang="en-US" sz="1800" dirty="0">
              <a:latin typeface="微软雅黑 Light" panose="020B0502040204020203" pitchFamily="34" charset="-122"/>
              <a:ea typeface="微软雅黑 Light" panose="020B0502040204020203" pitchFamily="34" charset="-122"/>
              <a:sym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网络互连设备</a:t>
            </a:r>
            <a:endParaRPr lang="zh-CN" altLang="en-US" dirty="0"/>
          </a:p>
        </p:txBody>
      </p:sp>
      <p:sp>
        <p:nvSpPr>
          <p:cNvPr id="3" name="内容占位符 2"/>
          <p:cNvSpPr>
            <a:spLocks noGrp="1"/>
          </p:cNvSpPr>
          <p:nvPr>
            <p:ph idx="1"/>
          </p:nvPr>
        </p:nvSpPr>
        <p:spPr/>
        <p:txBody>
          <a:bodyPr/>
          <a:lstStyle/>
          <a:p>
            <a:pPr eaLnBrk="1" hangingPunct="1"/>
            <a:r>
              <a:rPr lang="zh-CN" altLang="en-US" dirty="0"/>
              <a:t>四大类：</a:t>
            </a:r>
            <a:endParaRPr lang="zh-CN" altLang="en-US" dirty="0"/>
          </a:p>
          <a:p>
            <a:pPr lvl="1" eaLnBrk="1" hangingPunct="1"/>
            <a:r>
              <a:rPr lang="zh-CN" altLang="en-US" dirty="0"/>
              <a:t>中继器</a:t>
            </a:r>
            <a:endParaRPr lang="zh-CN" altLang="en-US" dirty="0"/>
          </a:p>
          <a:p>
            <a:pPr lvl="1" eaLnBrk="1" hangingPunct="1"/>
            <a:r>
              <a:rPr lang="zh-CN" altLang="en-US" dirty="0"/>
              <a:t>网桥</a:t>
            </a:r>
            <a:endParaRPr lang="zh-CN" altLang="en-US" dirty="0"/>
          </a:p>
          <a:p>
            <a:pPr lvl="1" eaLnBrk="1" hangingPunct="1"/>
            <a:r>
              <a:rPr lang="zh-CN" altLang="en-US" dirty="0"/>
              <a:t>路由器</a:t>
            </a:r>
            <a:endParaRPr lang="zh-CN" altLang="en-US" dirty="0"/>
          </a:p>
          <a:p>
            <a:pPr lvl="1" eaLnBrk="1" hangingPunct="1"/>
            <a:r>
              <a:rPr lang="zh-CN" altLang="en-US" dirty="0"/>
              <a:t>网关</a:t>
            </a:r>
            <a:endParaRPr lang="zh-CN" altLang="en-US" dirty="0"/>
          </a:p>
          <a:p>
            <a:pPr eaLnBrk="1" hangingPunct="1"/>
            <a:r>
              <a:rPr lang="zh-CN" altLang="en-US" dirty="0"/>
              <a:t>四类设备对应</a:t>
            </a:r>
            <a:r>
              <a:rPr lang="en-US" altLang="zh-CN" dirty="0"/>
              <a:t>OSI</a:t>
            </a:r>
            <a:r>
              <a:rPr lang="zh-CN" altLang="en-US" dirty="0"/>
              <a:t>模型中不同层中的协议</a:t>
            </a:r>
            <a:endParaRPr lang="zh-CN" altLang="en-US" dirty="0">
              <a:solidFill>
                <a:schemeClr val="bg2"/>
              </a:solidFill>
            </a:endParaRPr>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中继器</a:t>
            </a:r>
            <a:r>
              <a:rPr lang="en-US" altLang="zh-CN" dirty="0">
                <a:ea typeface="黑体" panose="02010609060101010101" pitchFamily="49" charset="-122"/>
              </a:rPr>
              <a:t>(Repeater)</a:t>
            </a:r>
            <a:endParaRPr lang="zh-CN" altLang="en-US" dirty="0"/>
          </a:p>
        </p:txBody>
      </p:sp>
      <p:sp>
        <p:nvSpPr>
          <p:cNvPr id="3" name="内容占位符 2"/>
          <p:cNvSpPr>
            <a:spLocks noGrp="1"/>
          </p:cNvSpPr>
          <p:nvPr>
            <p:ph idx="1"/>
          </p:nvPr>
        </p:nvSpPr>
        <p:spPr/>
        <p:txBody>
          <a:bodyPr/>
          <a:lstStyle/>
          <a:p>
            <a:r>
              <a:rPr lang="zh-CN" altLang="en-US" dirty="0"/>
              <a:t>通过</a:t>
            </a:r>
            <a:r>
              <a:rPr lang="zh-CN" altLang="en-US" dirty="0"/>
              <a:t>再生信号</a:t>
            </a:r>
            <a:endParaRPr lang="en-US" altLang="zh-CN" dirty="0"/>
          </a:p>
          <a:p>
            <a:r>
              <a:rPr lang="zh-CN" altLang="en-US" dirty="0"/>
              <a:t>扩展网络的物理网段</a:t>
            </a:r>
            <a:endParaRPr lang="en-US" altLang="zh-CN" dirty="0"/>
          </a:p>
          <a:p>
            <a:r>
              <a:rPr lang="zh-CN" altLang="en-US" dirty="0"/>
              <a:t>不以任何方式改变网络的功能</a:t>
            </a:r>
            <a:endParaRPr lang="en-US" altLang="zh-CN" dirty="0"/>
          </a:p>
          <a:p>
            <a:r>
              <a:rPr lang="zh-CN" altLang="en-US" dirty="0"/>
              <a:t>仅仅运行在物理层</a:t>
            </a:r>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网桥</a:t>
            </a:r>
            <a:r>
              <a:rPr lang="en-US" altLang="zh-CN" dirty="0">
                <a:ea typeface="黑体" panose="02010609060101010101" pitchFamily="49" charset="-122"/>
              </a:rPr>
              <a:t>(Bridge)</a:t>
            </a:r>
            <a:endParaRPr lang="zh-CN" altLang="en-US" dirty="0"/>
          </a:p>
        </p:txBody>
      </p:sp>
      <p:sp>
        <p:nvSpPr>
          <p:cNvPr id="3" name="内容占位符 2"/>
          <p:cNvSpPr>
            <a:spLocks noGrp="1"/>
          </p:cNvSpPr>
          <p:nvPr>
            <p:ph idx="1"/>
          </p:nvPr>
        </p:nvSpPr>
        <p:spPr/>
        <p:txBody>
          <a:bodyPr/>
          <a:lstStyle/>
          <a:p>
            <a:pPr eaLnBrk="1" hangingPunct="1"/>
            <a:r>
              <a:rPr lang="zh-CN" altLang="en-US" dirty="0"/>
              <a:t>一种存储转发设备</a:t>
            </a:r>
            <a:endParaRPr lang="zh-CN" altLang="en-US" dirty="0"/>
          </a:p>
          <a:p>
            <a:pPr eaLnBrk="1" hangingPunct="1"/>
            <a:r>
              <a:rPr lang="zh-CN" altLang="en-US" dirty="0"/>
              <a:t>同时作用在</a:t>
            </a:r>
            <a:r>
              <a:rPr lang="en-US" altLang="zh-CN" dirty="0"/>
              <a:t>OSI</a:t>
            </a:r>
            <a:r>
              <a:rPr lang="zh-CN" altLang="en-US" dirty="0"/>
              <a:t>的物理层和数据链路层</a:t>
            </a:r>
            <a:endParaRPr lang="zh-CN" altLang="en-US" dirty="0"/>
          </a:p>
          <a:p>
            <a:pPr eaLnBrk="1" hangingPunct="1"/>
            <a:r>
              <a:rPr lang="zh-CN" altLang="en-US" dirty="0"/>
              <a:t>在数据链路层进行数据帧的存贮和转发</a:t>
            </a:r>
            <a:endParaRPr lang="en-US" altLang="zh-CN" dirty="0"/>
          </a:p>
          <a:p>
            <a:pPr eaLnBrk="1" hangingPunct="1"/>
            <a:r>
              <a:rPr lang="zh-CN" altLang="en-US" dirty="0"/>
              <a:t>用途</a:t>
            </a:r>
            <a:endParaRPr lang="en-US" altLang="zh-CN" dirty="0"/>
          </a:p>
          <a:p>
            <a:pPr lvl="1" eaLnBrk="1" hangingPunct="1"/>
            <a:r>
              <a:rPr lang="zh-CN" altLang="en-US" dirty="0"/>
              <a:t>识别物理地址</a:t>
            </a:r>
            <a:endParaRPr lang="en-US" altLang="zh-CN" dirty="0"/>
          </a:p>
          <a:p>
            <a:pPr lvl="1" eaLnBrk="1" hangingPunct="1"/>
            <a:r>
              <a:rPr lang="zh-CN" altLang="en-US" dirty="0"/>
              <a:t>具备寻址功能</a:t>
            </a:r>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路由器</a:t>
            </a:r>
            <a:r>
              <a:rPr lang="en-US" altLang="zh-CN" dirty="0">
                <a:ea typeface="黑体" panose="02010609060101010101" pitchFamily="49" charset="-122"/>
              </a:rPr>
              <a:t>(Router)</a:t>
            </a:r>
            <a:endParaRPr lang="zh-CN" altLang="en-US" dirty="0"/>
          </a:p>
        </p:txBody>
      </p:sp>
      <p:sp>
        <p:nvSpPr>
          <p:cNvPr id="3" name="内容占位符 2"/>
          <p:cNvSpPr>
            <a:spLocks noGrp="1"/>
          </p:cNvSpPr>
          <p:nvPr>
            <p:ph idx="1"/>
          </p:nvPr>
        </p:nvSpPr>
        <p:spPr/>
        <p:txBody>
          <a:bodyPr/>
          <a:lstStyle/>
          <a:p>
            <a:r>
              <a:rPr lang="zh-CN" altLang="en-US" dirty="0"/>
              <a:t>工作在</a:t>
            </a:r>
            <a:r>
              <a:rPr lang="en-US" altLang="zh-CN" dirty="0"/>
              <a:t>OSI</a:t>
            </a:r>
            <a:r>
              <a:rPr lang="zh-CN" altLang="en-US" dirty="0"/>
              <a:t>模型的物理层、数据链路层和网络层</a:t>
            </a:r>
            <a:endParaRPr lang="en-US" altLang="zh-CN" dirty="0"/>
          </a:p>
          <a:p>
            <a:r>
              <a:rPr lang="zh-CN" altLang="en-US" dirty="0"/>
              <a:t>连接多个网络</a:t>
            </a:r>
            <a:endParaRPr lang="en-US" altLang="zh-CN" dirty="0"/>
          </a:p>
          <a:p>
            <a:pPr lvl="1"/>
            <a:r>
              <a:rPr lang="zh-CN" altLang="en-US" dirty="0"/>
              <a:t>从一个连接的网络中接收数据包，将</a:t>
            </a:r>
            <a:r>
              <a:rPr lang="zh-CN" altLang="en-US" dirty="0"/>
              <a:t>数据包传送到第二个连接的网络中</a:t>
            </a:r>
            <a:endParaRPr lang="zh-CN" altLang="en-US" dirty="0"/>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黑体" panose="02010609060101010101" pitchFamily="49" charset="-122"/>
              </a:rPr>
              <a:t>网关</a:t>
            </a:r>
            <a:r>
              <a:rPr lang="en-US" altLang="zh-CN" dirty="0">
                <a:ea typeface="黑体" panose="02010609060101010101" pitchFamily="49" charset="-122"/>
              </a:rPr>
              <a:t>(Gateway)</a:t>
            </a:r>
            <a:endParaRPr lang="zh-CN" altLang="en-US" dirty="0"/>
          </a:p>
        </p:txBody>
      </p:sp>
      <p:sp>
        <p:nvSpPr>
          <p:cNvPr id="3" name="内容占位符 2"/>
          <p:cNvSpPr>
            <a:spLocks noGrp="1"/>
          </p:cNvSpPr>
          <p:nvPr>
            <p:ph idx="1"/>
          </p:nvPr>
        </p:nvSpPr>
        <p:spPr/>
        <p:txBody>
          <a:bodyPr/>
          <a:lstStyle/>
          <a:p>
            <a:pPr eaLnBrk="1" hangingPunct="1"/>
            <a:r>
              <a:rPr lang="zh-CN" altLang="en-US" dirty="0"/>
              <a:t>协议转换器</a:t>
            </a:r>
            <a:endParaRPr lang="zh-CN" altLang="en-US" dirty="0"/>
          </a:p>
          <a:p>
            <a:pPr eaLnBrk="1" hangingPunct="1"/>
            <a:r>
              <a:rPr lang="zh-CN" altLang="en-US" dirty="0"/>
              <a:t>可以工作在</a:t>
            </a:r>
            <a:r>
              <a:rPr lang="en-US" altLang="zh-CN" dirty="0"/>
              <a:t>OSI</a:t>
            </a:r>
            <a:r>
              <a:rPr lang="zh-CN" altLang="en-US" dirty="0"/>
              <a:t>的所有</a:t>
            </a:r>
            <a:r>
              <a:rPr lang="en-US" altLang="zh-CN" dirty="0"/>
              <a:t>7</a:t>
            </a:r>
            <a:r>
              <a:rPr lang="zh-CN" altLang="en-US" dirty="0"/>
              <a:t>层</a:t>
            </a:r>
            <a:endParaRPr lang="zh-CN" altLang="en-US" dirty="0"/>
          </a:p>
          <a:p>
            <a:pPr eaLnBrk="1" hangingPunct="1"/>
            <a:r>
              <a:rPr lang="zh-CN" altLang="en-US" dirty="0"/>
              <a:t>能互连异类的网络</a:t>
            </a:r>
            <a:endParaRPr lang="zh-CN" altLang="en-US" dirty="0"/>
          </a:p>
          <a:p>
            <a:pPr eaLnBrk="1" hangingPunct="1"/>
            <a:r>
              <a:rPr lang="zh-CN" altLang="en-US" dirty="0"/>
              <a:t>常见用途：在局域网的微机和小型机或大型机之间作翻译</a:t>
            </a:r>
            <a:endParaRPr lang="zh-CN" altLang="en-US" dirty="0"/>
          </a:p>
          <a:p>
            <a:pPr marL="0" indent="0">
              <a:buNone/>
            </a:pP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层间通信与对等层通信</a:t>
            </a:r>
            <a:endParaRPr lang="zh-CN" altLang="en-US" dirty="0"/>
          </a:p>
        </p:txBody>
      </p:sp>
      <p:sp>
        <p:nvSpPr>
          <p:cNvPr id="3" name="内容占位符 2"/>
          <p:cNvSpPr>
            <a:spLocks noGrp="1"/>
          </p:cNvSpPr>
          <p:nvPr>
            <p:ph idx="1"/>
          </p:nvPr>
        </p:nvSpPr>
        <p:spPr>
          <a:xfrm>
            <a:off x="334434" y="1052514"/>
            <a:ext cx="11523133" cy="576285"/>
          </a:xfrm>
        </p:spPr>
        <p:txBody>
          <a:bodyPr>
            <a:normAutofit/>
          </a:bodyPr>
          <a:lstStyle/>
          <a:p>
            <a:r>
              <a:rPr lang="zh-CN" altLang="en-US" dirty="0"/>
              <a:t>层间通信与对等层通信</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5" name="Rectangle 4"/>
          <p:cNvSpPr>
            <a:spLocks noChangeArrowheads="1"/>
          </p:cNvSpPr>
          <p:nvPr/>
        </p:nvSpPr>
        <p:spPr bwMode="auto">
          <a:xfrm>
            <a:off x="4728045" y="4613997"/>
            <a:ext cx="503238"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NH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 name="Rectangle 5"/>
          <p:cNvSpPr>
            <a:spLocks noChangeArrowheads="1"/>
          </p:cNvSpPr>
          <p:nvPr/>
        </p:nvSpPr>
        <p:spPr bwMode="auto">
          <a:xfrm>
            <a:off x="5231284" y="4028762"/>
            <a:ext cx="503237" cy="287337"/>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TH</a:t>
            </a:r>
            <a:endParaRPr kumimoji="0" lang="en-US" altLang="zh-CN" sz="1600" b="0" i="0" u="none" strike="noStrike" kern="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7" name="Rectangle 6"/>
          <p:cNvSpPr>
            <a:spLocks noChangeArrowheads="1"/>
          </p:cNvSpPr>
          <p:nvPr/>
        </p:nvSpPr>
        <p:spPr bwMode="auto">
          <a:xfrm>
            <a:off x="5736109" y="3422308"/>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SH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8" name="Rectangle 7"/>
          <p:cNvSpPr>
            <a:spLocks noChangeArrowheads="1"/>
          </p:cNvSpPr>
          <p:nvPr/>
        </p:nvSpPr>
        <p:spPr bwMode="auto">
          <a:xfrm>
            <a:off x="6239345" y="2813896"/>
            <a:ext cx="503238"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PH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9" name="Rectangle 8"/>
          <p:cNvSpPr>
            <a:spLocks noChangeArrowheads="1"/>
          </p:cNvSpPr>
          <p:nvPr/>
        </p:nvSpPr>
        <p:spPr bwMode="auto">
          <a:xfrm>
            <a:off x="6672734" y="2271070"/>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70" name="组合 69"/>
          <p:cNvGrpSpPr/>
          <p:nvPr/>
        </p:nvGrpSpPr>
        <p:grpSpPr>
          <a:xfrm>
            <a:off x="1846734" y="2158683"/>
            <a:ext cx="1584325" cy="4038498"/>
            <a:chOff x="1846734" y="2158683"/>
            <a:chExt cx="1584325" cy="4038498"/>
          </a:xfrm>
          <a:gradFill flip="none" rotWithShape="1">
            <a:gsLst>
              <a:gs pos="0">
                <a:schemeClr val="accent2">
                  <a:lumMod val="0"/>
                  <a:lumOff val="100000"/>
                </a:schemeClr>
              </a:gs>
              <a:gs pos="36000">
                <a:schemeClr val="accent2">
                  <a:lumMod val="0"/>
                  <a:lumOff val="100000"/>
                </a:schemeClr>
              </a:gs>
              <a:gs pos="100000">
                <a:schemeClr val="accent2">
                  <a:lumMod val="100000"/>
                </a:schemeClr>
              </a:gs>
            </a:gsLst>
            <a:path path="circle">
              <a:fillToRect l="50000" t="-80000" r="50000" b="180000"/>
            </a:path>
            <a:tileRect/>
          </a:gradFill>
        </p:grpSpPr>
        <p:sp>
          <p:nvSpPr>
            <p:cNvPr id="11" name="Rectangle 10"/>
            <p:cNvSpPr>
              <a:spLocks noChangeArrowheads="1"/>
            </p:cNvSpPr>
            <p:nvPr/>
          </p:nvSpPr>
          <p:spPr bwMode="auto">
            <a:xfrm>
              <a:off x="1846734" y="5116664"/>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数据链路层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12" name="Rectangle 11"/>
            <p:cNvSpPr>
              <a:spLocks noChangeArrowheads="1"/>
            </p:cNvSpPr>
            <p:nvPr/>
          </p:nvSpPr>
          <p:spPr bwMode="auto">
            <a:xfrm>
              <a:off x="1846734" y="5692356"/>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物理层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13" name="Rectangle 12"/>
            <p:cNvSpPr>
              <a:spLocks noChangeArrowheads="1"/>
            </p:cNvSpPr>
            <p:nvPr/>
          </p:nvSpPr>
          <p:spPr bwMode="auto">
            <a:xfrm>
              <a:off x="1846734" y="4539385"/>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网络层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14" name="Rectangle 13"/>
            <p:cNvSpPr>
              <a:spLocks noChangeArrowheads="1"/>
            </p:cNvSpPr>
            <p:nvPr/>
          </p:nvSpPr>
          <p:spPr bwMode="auto">
            <a:xfrm>
              <a:off x="1846734" y="3957323"/>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传输层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15" name="Rectangle 14"/>
            <p:cNvSpPr>
              <a:spLocks noChangeArrowheads="1"/>
            </p:cNvSpPr>
            <p:nvPr/>
          </p:nvSpPr>
          <p:spPr bwMode="auto">
            <a:xfrm>
              <a:off x="1846734" y="3349283"/>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会话层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16" name="Rectangle 15"/>
            <p:cNvSpPr>
              <a:spLocks noChangeArrowheads="1"/>
            </p:cNvSpPr>
            <p:nvPr/>
          </p:nvSpPr>
          <p:spPr bwMode="auto">
            <a:xfrm>
              <a:off x="1846734" y="2740871"/>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表示层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17" name="Rectangle 16"/>
            <p:cNvSpPr>
              <a:spLocks noChangeArrowheads="1"/>
            </p:cNvSpPr>
            <p:nvPr/>
          </p:nvSpPr>
          <p:spPr bwMode="auto">
            <a:xfrm>
              <a:off x="1846734" y="2158683"/>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应用层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grpSp>
      <p:sp>
        <p:nvSpPr>
          <p:cNvPr id="18" name="Rectangle 17"/>
          <p:cNvSpPr>
            <a:spLocks noChangeArrowheads="1"/>
          </p:cNvSpPr>
          <p:nvPr/>
        </p:nvSpPr>
        <p:spPr bwMode="auto">
          <a:xfrm>
            <a:off x="7177559" y="5189689"/>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Data</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9" name="Rectangle 18"/>
          <p:cNvSpPr>
            <a:spLocks noChangeArrowheads="1"/>
          </p:cNvSpPr>
          <p:nvPr/>
        </p:nvSpPr>
        <p:spPr bwMode="auto">
          <a:xfrm>
            <a:off x="6672734" y="5189689"/>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0" name="Rectangle 19"/>
          <p:cNvSpPr>
            <a:spLocks noChangeArrowheads="1"/>
          </p:cNvSpPr>
          <p:nvPr/>
        </p:nvSpPr>
        <p:spPr bwMode="auto">
          <a:xfrm>
            <a:off x="6169495" y="5189689"/>
            <a:ext cx="503238"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PH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1" name="Rectangle 20"/>
          <p:cNvSpPr>
            <a:spLocks noChangeArrowheads="1"/>
          </p:cNvSpPr>
          <p:nvPr/>
        </p:nvSpPr>
        <p:spPr bwMode="auto">
          <a:xfrm>
            <a:off x="5666259" y="5189689"/>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SH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2" name="Rectangle 21"/>
          <p:cNvSpPr>
            <a:spLocks noChangeArrowheads="1"/>
          </p:cNvSpPr>
          <p:nvPr/>
        </p:nvSpPr>
        <p:spPr bwMode="auto">
          <a:xfrm>
            <a:off x="5161434" y="5189689"/>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TH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3" name="Rectangle 22"/>
          <p:cNvSpPr>
            <a:spLocks noChangeArrowheads="1"/>
          </p:cNvSpPr>
          <p:nvPr/>
        </p:nvSpPr>
        <p:spPr bwMode="auto">
          <a:xfrm>
            <a:off x="4658195" y="5189689"/>
            <a:ext cx="503238"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NH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4" name="Rectangle 23"/>
          <p:cNvSpPr>
            <a:spLocks noChangeArrowheads="1"/>
          </p:cNvSpPr>
          <p:nvPr/>
        </p:nvSpPr>
        <p:spPr bwMode="auto">
          <a:xfrm>
            <a:off x="4153370" y="5189689"/>
            <a:ext cx="503238"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DH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5" name="Rectangle 24"/>
          <p:cNvSpPr>
            <a:spLocks noChangeArrowheads="1"/>
          </p:cNvSpPr>
          <p:nvPr/>
        </p:nvSpPr>
        <p:spPr bwMode="auto">
          <a:xfrm>
            <a:off x="7177559" y="4613997"/>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Data</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6" name="Rectangle 25"/>
          <p:cNvSpPr>
            <a:spLocks noChangeArrowheads="1"/>
          </p:cNvSpPr>
          <p:nvPr/>
        </p:nvSpPr>
        <p:spPr bwMode="auto">
          <a:xfrm>
            <a:off x="6672734" y="4613997"/>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7" name="Rectangle 26"/>
          <p:cNvSpPr>
            <a:spLocks noChangeArrowheads="1"/>
          </p:cNvSpPr>
          <p:nvPr/>
        </p:nvSpPr>
        <p:spPr bwMode="auto">
          <a:xfrm>
            <a:off x="6167909" y="4613997"/>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PH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8" name="Rectangle 27"/>
          <p:cNvSpPr>
            <a:spLocks noChangeArrowheads="1"/>
          </p:cNvSpPr>
          <p:nvPr/>
        </p:nvSpPr>
        <p:spPr bwMode="auto">
          <a:xfrm>
            <a:off x="5664670" y="4613997"/>
            <a:ext cx="503238"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SH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9" name="Rectangle 28"/>
          <p:cNvSpPr>
            <a:spLocks noChangeArrowheads="1"/>
          </p:cNvSpPr>
          <p:nvPr/>
        </p:nvSpPr>
        <p:spPr bwMode="auto">
          <a:xfrm>
            <a:off x="5159845" y="4613997"/>
            <a:ext cx="503238"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TH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0" name="Rectangle 29"/>
          <p:cNvSpPr>
            <a:spLocks noChangeArrowheads="1"/>
          </p:cNvSpPr>
          <p:nvPr/>
        </p:nvSpPr>
        <p:spPr bwMode="auto">
          <a:xfrm>
            <a:off x="7177559" y="4028762"/>
            <a:ext cx="503237" cy="287337"/>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Data</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1" name="Rectangle 30"/>
          <p:cNvSpPr>
            <a:spLocks noChangeArrowheads="1"/>
          </p:cNvSpPr>
          <p:nvPr/>
        </p:nvSpPr>
        <p:spPr bwMode="auto">
          <a:xfrm>
            <a:off x="6672734" y="4028762"/>
            <a:ext cx="503237" cy="287337"/>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2" name="Rectangle 31"/>
          <p:cNvSpPr>
            <a:spLocks noChangeArrowheads="1"/>
          </p:cNvSpPr>
          <p:nvPr/>
        </p:nvSpPr>
        <p:spPr bwMode="auto">
          <a:xfrm>
            <a:off x="6167909" y="4028762"/>
            <a:ext cx="503237" cy="287337"/>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PH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3" name="Rectangle 32"/>
          <p:cNvSpPr>
            <a:spLocks noChangeArrowheads="1"/>
          </p:cNvSpPr>
          <p:nvPr/>
        </p:nvSpPr>
        <p:spPr bwMode="auto">
          <a:xfrm>
            <a:off x="5664670" y="4028762"/>
            <a:ext cx="503238" cy="287337"/>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SH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4" name="Rectangle 33"/>
          <p:cNvSpPr>
            <a:spLocks noChangeArrowheads="1"/>
          </p:cNvSpPr>
          <p:nvPr/>
        </p:nvSpPr>
        <p:spPr bwMode="auto">
          <a:xfrm>
            <a:off x="7177559" y="3422308"/>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Data</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5" name="Rectangle 34"/>
          <p:cNvSpPr>
            <a:spLocks noChangeArrowheads="1"/>
          </p:cNvSpPr>
          <p:nvPr/>
        </p:nvSpPr>
        <p:spPr bwMode="auto">
          <a:xfrm>
            <a:off x="6239345" y="3422308"/>
            <a:ext cx="503238"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PH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6" name="Rectangle 35"/>
          <p:cNvSpPr>
            <a:spLocks noChangeArrowheads="1"/>
          </p:cNvSpPr>
          <p:nvPr/>
        </p:nvSpPr>
        <p:spPr bwMode="auto">
          <a:xfrm>
            <a:off x="7177559" y="2813896"/>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Data</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7" name="Rectangle 36"/>
          <p:cNvSpPr>
            <a:spLocks noChangeArrowheads="1"/>
          </p:cNvSpPr>
          <p:nvPr/>
        </p:nvSpPr>
        <p:spPr bwMode="auto">
          <a:xfrm>
            <a:off x="6672734" y="2813896"/>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8" name="Rectangle 37"/>
          <p:cNvSpPr>
            <a:spLocks noChangeArrowheads="1"/>
          </p:cNvSpPr>
          <p:nvPr/>
        </p:nvSpPr>
        <p:spPr bwMode="auto">
          <a:xfrm>
            <a:off x="7177559" y="2271070"/>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Data</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9" name="Rectangle 38"/>
          <p:cNvSpPr>
            <a:spLocks noChangeArrowheads="1"/>
          </p:cNvSpPr>
          <p:nvPr/>
        </p:nvSpPr>
        <p:spPr bwMode="auto">
          <a:xfrm>
            <a:off x="7177559" y="1844824"/>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Data</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69" name="组合 68"/>
          <p:cNvGrpSpPr/>
          <p:nvPr/>
        </p:nvGrpSpPr>
        <p:grpSpPr>
          <a:xfrm>
            <a:off x="8615834" y="2158683"/>
            <a:ext cx="1584325" cy="4038498"/>
            <a:chOff x="8615834" y="2158683"/>
            <a:chExt cx="1584325" cy="4038498"/>
          </a:xfrm>
          <a:gradFill>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gradFill>
        </p:grpSpPr>
        <p:sp>
          <p:nvSpPr>
            <p:cNvPr id="41" name="Rectangle 40"/>
            <p:cNvSpPr>
              <a:spLocks noChangeArrowheads="1"/>
            </p:cNvSpPr>
            <p:nvPr/>
          </p:nvSpPr>
          <p:spPr bwMode="auto">
            <a:xfrm>
              <a:off x="8615834" y="5116664"/>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数据链路层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42" name="Rectangle 41"/>
            <p:cNvSpPr>
              <a:spLocks noChangeArrowheads="1"/>
            </p:cNvSpPr>
            <p:nvPr/>
          </p:nvSpPr>
          <p:spPr bwMode="auto">
            <a:xfrm>
              <a:off x="8615834" y="5692356"/>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物理层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43" name="Rectangle 42"/>
            <p:cNvSpPr>
              <a:spLocks noChangeArrowheads="1"/>
            </p:cNvSpPr>
            <p:nvPr/>
          </p:nvSpPr>
          <p:spPr bwMode="auto">
            <a:xfrm>
              <a:off x="8615834" y="4539385"/>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网络层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44" name="Rectangle 43"/>
            <p:cNvSpPr>
              <a:spLocks noChangeArrowheads="1"/>
            </p:cNvSpPr>
            <p:nvPr/>
          </p:nvSpPr>
          <p:spPr bwMode="auto">
            <a:xfrm>
              <a:off x="8615834" y="3957323"/>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传输层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45" name="Rectangle 44"/>
            <p:cNvSpPr>
              <a:spLocks noChangeArrowheads="1"/>
            </p:cNvSpPr>
            <p:nvPr/>
          </p:nvSpPr>
          <p:spPr bwMode="auto">
            <a:xfrm>
              <a:off x="8615834" y="3349283"/>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会话层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46" name="Rectangle 45"/>
            <p:cNvSpPr>
              <a:spLocks noChangeArrowheads="1"/>
            </p:cNvSpPr>
            <p:nvPr/>
          </p:nvSpPr>
          <p:spPr bwMode="auto">
            <a:xfrm>
              <a:off x="8615834" y="2740871"/>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表示层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47" name="Rectangle 46"/>
            <p:cNvSpPr>
              <a:spLocks noChangeArrowheads="1"/>
            </p:cNvSpPr>
            <p:nvPr/>
          </p:nvSpPr>
          <p:spPr bwMode="auto">
            <a:xfrm>
              <a:off x="8615834" y="2158683"/>
              <a:ext cx="1584325" cy="504825"/>
            </a:xfrm>
            <a:prstGeom prst="rect">
              <a:avLst/>
            </a:prstGeom>
            <a:solidFill>
              <a:srgbClr val="0070C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600" dirty="0">
                  <a:solidFill>
                    <a:srgbClr val="FFFFFF"/>
                  </a:solidFill>
                  <a:latin typeface="微软雅黑 Light" panose="020B0502040204020203" pitchFamily="34" charset="-122"/>
                  <a:ea typeface="微软雅黑 Light" panose="020B0502040204020203" pitchFamily="34" charset="-122"/>
                </a:rPr>
                <a:t>应用层</a:t>
              </a:r>
              <a:endParaRPr lang="zh-CN" altLang="en-US" sz="1600" dirty="0">
                <a:solidFill>
                  <a:srgbClr val="FFFFFF"/>
                </a:solidFill>
                <a:latin typeface="微软雅黑 Light" panose="020B0502040204020203" pitchFamily="34" charset="-122"/>
                <a:ea typeface="微软雅黑 Light" panose="020B0502040204020203" pitchFamily="34" charset="-122"/>
              </a:endParaRPr>
            </a:p>
          </p:txBody>
        </p:sp>
      </p:grpSp>
      <p:sp>
        <p:nvSpPr>
          <p:cNvPr id="48" name="Rectangle 47"/>
          <p:cNvSpPr>
            <a:spLocks noChangeArrowheads="1"/>
          </p:cNvSpPr>
          <p:nvPr/>
        </p:nvSpPr>
        <p:spPr bwMode="auto">
          <a:xfrm>
            <a:off x="4151784" y="5765381"/>
            <a:ext cx="40338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600" b="0" i="0" u="none" strike="noStrike" kern="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比特序列</a:t>
            </a:r>
            <a:endParaRPr kumimoji="0" lang="zh-CN" altLang="en-US" sz="1600" b="0" i="0" u="none" strike="noStrike" kern="0" cap="none" spc="0" normalizeH="0" baseline="0" noProof="0" dirty="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9" name="Rectangle 48"/>
          <p:cNvSpPr>
            <a:spLocks noChangeArrowheads="1"/>
          </p:cNvSpPr>
          <p:nvPr/>
        </p:nvSpPr>
        <p:spPr bwMode="auto">
          <a:xfrm>
            <a:off x="6672734" y="3422308"/>
            <a:ext cx="503237" cy="287338"/>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AH</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0" name="Line 49"/>
          <p:cNvSpPr>
            <a:spLocks noChangeShapeType="1"/>
          </p:cNvSpPr>
          <p:nvPr/>
        </p:nvSpPr>
        <p:spPr bwMode="auto">
          <a:xfrm>
            <a:off x="3502495" y="6125744"/>
            <a:ext cx="5113338" cy="0"/>
          </a:xfrm>
          <a:prstGeom prst="line">
            <a:avLst/>
          </a:prstGeom>
          <a:noFill/>
          <a:ln w="19050">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1" name="Line 50"/>
          <p:cNvSpPr>
            <a:spLocks noChangeShapeType="1"/>
          </p:cNvSpPr>
          <p:nvPr/>
        </p:nvSpPr>
        <p:spPr bwMode="auto">
          <a:xfrm>
            <a:off x="3502495" y="5332564"/>
            <a:ext cx="649288"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2" name="Line 51"/>
          <p:cNvSpPr>
            <a:spLocks noChangeShapeType="1"/>
          </p:cNvSpPr>
          <p:nvPr/>
        </p:nvSpPr>
        <p:spPr bwMode="auto">
          <a:xfrm>
            <a:off x="3502496" y="4756872"/>
            <a:ext cx="1211263"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3" name="Line 52"/>
          <p:cNvSpPr>
            <a:spLocks noChangeShapeType="1"/>
          </p:cNvSpPr>
          <p:nvPr/>
        </p:nvSpPr>
        <p:spPr bwMode="auto">
          <a:xfrm>
            <a:off x="3502496" y="4173223"/>
            <a:ext cx="1679575"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4" name="Line 53"/>
          <p:cNvSpPr>
            <a:spLocks noChangeShapeType="1"/>
          </p:cNvSpPr>
          <p:nvPr/>
        </p:nvSpPr>
        <p:spPr bwMode="auto">
          <a:xfrm>
            <a:off x="3502495" y="3565183"/>
            <a:ext cx="2217738"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5" name="Line 54"/>
          <p:cNvSpPr>
            <a:spLocks noChangeShapeType="1"/>
          </p:cNvSpPr>
          <p:nvPr/>
        </p:nvSpPr>
        <p:spPr bwMode="auto">
          <a:xfrm>
            <a:off x="3502496" y="2956771"/>
            <a:ext cx="2665413"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6" name="Line 55"/>
          <p:cNvSpPr>
            <a:spLocks noChangeShapeType="1"/>
          </p:cNvSpPr>
          <p:nvPr/>
        </p:nvSpPr>
        <p:spPr bwMode="auto">
          <a:xfrm>
            <a:off x="3502496" y="2413945"/>
            <a:ext cx="3097213"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7" name="Line 56"/>
          <p:cNvSpPr>
            <a:spLocks noChangeShapeType="1"/>
          </p:cNvSpPr>
          <p:nvPr/>
        </p:nvSpPr>
        <p:spPr bwMode="auto">
          <a:xfrm>
            <a:off x="8184033" y="5332564"/>
            <a:ext cx="431800"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nvGrpSpPr>
          <p:cNvPr id="58" name="Group 57"/>
          <p:cNvGrpSpPr/>
          <p:nvPr/>
        </p:nvGrpSpPr>
        <p:grpSpPr bwMode="auto">
          <a:xfrm>
            <a:off x="7752233" y="2093048"/>
            <a:ext cx="863600" cy="2663825"/>
            <a:chOff x="4059" y="981"/>
            <a:chExt cx="454" cy="1678"/>
          </a:xfrm>
        </p:grpSpPr>
        <p:sp>
          <p:nvSpPr>
            <p:cNvPr id="59" name="Line 58"/>
            <p:cNvSpPr>
              <a:spLocks noChangeShapeType="1"/>
            </p:cNvSpPr>
            <p:nvPr/>
          </p:nvSpPr>
          <p:spPr bwMode="auto">
            <a:xfrm>
              <a:off x="4059" y="2659"/>
              <a:ext cx="454"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0" name="Line 59"/>
            <p:cNvSpPr>
              <a:spLocks noChangeShapeType="1"/>
            </p:cNvSpPr>
            <p:nvPr/>
          </p:nvSpPr>
          <p:spPr bwMode="auto">
            <a:xfrm>
              <a:off x="4059" y="2205"/>
              <a:ext cx="454"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1" name="Line 60"/>
            <p:cNvSpPr>
              <a:spLocks noChangeShapeType="1"/>
            </p:cNvSpPr>
            <p:nvPr/>
          </p:nvSpPr>
          <p:spPr bwMode="auto">
            <a:xfrm>
              <a:off x="4059" y="1797"/>
              <a:ext cx="454"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2" name="Line 61"/>
            <p:cNvSpPr>
              <a:spLocks noChangeShapeType="1"/>
            </p:cNvSpPr>
            <p:nvPr/>
          </p:nvSpPr>
          <p:spPr bwMode="auto">
            <a:xfrm>
              <a:off x="4059" y="1389"/>
              <a:ext cx="454"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3" name="Line 62"/>
            <p:cNvSpPr>
              <a:spLocks noChangeShapeType="1"/>
            </p:cNvSpPr>
            <p:nvPr/>
          </p:nvSpPr>
          <p:spPr bwMode="auto">
            <a:xfrm>
              <a:off x="4059" y="981"/>
              <a:ext cx="454" cy="0"/>
            </a:xfrm>
            <a:prstGeom prst="line">
              <a:avLst/>
            </a:prstGeom>
            <a:noFill/>
            <a:ln w="19050">
              <a:solidFill>
                <a:srgbClr val="000099"/>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defRPr/>
              </a:pPr>
              <a:endParaRPr lang="zh-CN" altLang="en-US" sz="20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grpSp>
      <p:sp>
        <p:nvSpPr>
          <p:cNvPr id="64" name="Text Box 63"/>
          <p:cNvSpPr txBox="1">
            <a:spLocks noChangeArrowheads="1"/>
          </p:cNvSpPr>
          <p:nvPr/>
        </p:nvSpPr>
        <p:spPr bwMode="auto">
          <a:xfrm>
            <a:off x="2115020" y="6274969"/>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发送主机</a:t>
            </a:r>
            <a:endParaRPr lang="zh-CN" altLang="en-US" sz="18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5" name="Text Box 64"/>
          <p:cNvSpPr txBox="1">
            <a:spLocks noChangeArrowheads="1"/>
          </p:cNvSpPr>
          <p:nvPr/>
        </p:nvSpPr>
        <p:spPr bwMode="auto">
          <a:xfrm>
            <a:off x="8903170" y="6268619"/>
            <a:ext cx="109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接收主机</a:t>
            </a:r>
            <a:endParaRPr lang="zh-CN" altLang="en-US" sz="18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6" name="Text Box 65"/>
          <p:cNvSpPr txBox="1">
            <a:spLocks noChangeArrowheads="1"/>
          </p:cNvSpPr>
          <p:nvPr/>
        </p:nvSpPr>
        <p:spPr bwMode="auto">
          <a:xfrm>
            <a:off x="2115020" y="185117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发送进程</a:t>
            </a:r>
            <a:endParaRPr lang="zh-CN" altLang="en-US" sz="18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7" name="Text Box 66"/>
          <p:cNvSpPr txBox="1">
            <a:spLocks noChangeArrowheads="1"/>
          </p:cNvSpPr>
          <p:nvPr/>
        </p:nvSpPr>
        <p:spPr bwMode="auto">
          <a:xfrm>
            <a:off x="8903170" y="184482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ClrTx/>
              <a:buSzTx/>
              <a:buFontTx/>
              <a:buNone/>
              <a:defRPr/>
            </a:pPr>
            <a:r>
              <a:rPr lang="zh-CN" altLang="en-US" sz="18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接收进程</a:t>
            </a:r>
            <a:endParaRPr lang="zh-CN" altLang="en-US" sz="180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8" name="Rectangle 67"/>
          <p:cNvSpPr>
            <a:spLocks noChangeArrowheads="1"/>
          </p:cNvSpPr>
          <p:nvPr/>
        </p:nvSpPr>
        <p:spPr bwMode="auto">
          <a:xfrm>
            <a:off x="7680795" y="5188103"/>
            <a:ext cx="503238" cy="287337"/>
          </a:xfrm>
          <a:prstGeom prst="rect">
            <a:avLst/>
          </a:prstGeom>
          <a:solidFill>
            <a:schemeClr val="bg1"/>
          </a:solidFill>
          <a:ln w="9525">
            <a:solidFill>
              <a:srgbClr val="000000"/>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DT</a:t>
            </a:r>
            <a:endParaRPr kumimoji="0" lang="en-US" altLang="zh-CN" sz="1600" b="0" i="0" u="none" strike="noStrike" kern="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服务与协议的关系</a:t>
            </a:r>
            <a:endParaRPr lang="zh-CN" altLang="en-US" dirty="0"/>
          </a:p>
        </p:txBody>
      </p:sp>
      <p:sp>
        <p:nvSpPr>
          <p:cNvPr id="3" name="内容占位符 2"/>
          <p:cNvSpPr>
            <a:spLocks noGrp="1"/>
          </p:cNvSpPr>
          <p:nvPr>
            <p:ph idx="1"/>
          </p:nvPr>
        </p:nvSpPr>
        <p:spPr>
          <a:xfrm>
            <a:off x="334434" y="1052514"/>
            <a:ext cx="11523133" cy="1704533"/>
          </a:xfrm>
        </p:spPr>
        <p:txBody>
          <a:bodyPr/>
          <a:lstStyle/>
          <a:p>
            <a:r>
              <a:rPr lang="zh-CN" altLang="en-US" dirty="0"/>
              <a:t>协议是“水平”的，服务是“垂直”的</a:t>
            </a:r>
            <a:endParaRPr lang="zh-CN" altLang="en-US" dirty="0"/>
          </a:p>
          <a:p>
            <a:r>
              <a:rPr lang="zh-CN" altLang="en-US" dirty="0"/>
              <a:t>实体使用协议来实现其定义的服务</a:t>
            </a:r>
            <a:endParaRPr lang="zh-CN" altLang="en-US" dirty="0"/>
          </a:p>
          <a:p>
            <a:r>
              <a:rPr lang="zh-CN" altLang="en-US" dirty="0"/>
              <a:t>上层实体通过接口使用下层实体的服务</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5" name="Rectangle 35"/>
          <p:cNvSpPr>
            <a:spLocks noChangeArrowheads="1"/>
          </p:cNvSpPr>
          <p:nvPr/>
        </p:nvSpPr>
        <p:spPr bwMode="auto">
          <a:xfrm>
            <a:off x="2377701" y="2731087"/>
            <a:ext cx="8001000" cy="990600"/>
          </a:xfrm>
          <a:prstGeom prst="rect">
            <a:avLst/>
          </a:prstGeom>
          <a:solidFill>
            <a:schemeClr val="bg1">
              <a:lumMod val="95000"/>
            </a:schemeClr>
          </a:solidFill>
          <a:ln w="12700">
            <a:solidFill>
              <a:schemeClr val="tx1"/>
            </a:solidFill>
            <a:prstDash val="dash"/>
            <a:miter lim="800000"/>
          </a:ln>
          <a:effectLst/>
        </p:spPr>
        <p:txBody>
          <a:bodyPr wrap="none" anchor="ctr"/>
          <a:lstStyle/>
          <a:p>
            <a:pPr algn="ctr"/>
            <a:endParaRPr kumimoji="1" lang="zh-CN" altLang="zh-CN" sz="2000">
              <a:solidFill>
                <a:schemeClr val="folHlink"/>
              </a:solidFill>
              <a:latin typeface="微软雅黑 Light" panose="020B0502040204020203" pitchFamily="34" charset="-122"/>
              <a:ea typeface="微软雅黑 Light" panose="020B0502040204020203" pitchFamily="34" charset="-122"/>
            </a:endParaRPr>
          </a:p>
        </p:txBody>
      </p:sp>
      <p:sp>
        <p:nvSpPr>
          <p:cNvPr id="6" name="Rectangle 35"/>
          <p:cNvSpPr>
            <a:spLocks noChangeArrowheads="1"/>
          </p:cNvSpPr>
          <p:nvPr/>
        </p:nvSpPr>
        <p:spPr bwMode="auto">
          <a:xfrm>
            <a:off x="2377701" y="4943350"/>
            <a:ext cx="8001000" cy="990600"/>
          </a:xfrm>
          <a:prstGeom prst="rect">
            <a:avLst/>
          </a:prstGeom>
          <a:solidFill>
            <a:schemeClr val="bg1">
              <a:lumMod val="95000"/>
            </a:schemeClr>
          </a:solidFill>
          <a:ln w="12700">
            <a:solidFill>
              <a:schemeClr val="tx1"/>
            </a:solidFill>
            <a:prstDash val="dash"/>
            <a:miter lim="800000"/>
          </a:ln>
          <a:effectLst/>
        </p:spPr>
        <p:txBody>
          <a:bodyPr wrap="none" anchor="ctr"/>
          <a:lstStyle/>
          <a:p>
            <a:pPr algn="ctr"/>
            <a:endParaRPr kumimoji="1" lang="zh-CN" altLang="zh-CN" sz="2000">
              <a:solidFill>
                <a:schemeClr val="folHlink"/>
              </a:solidFill>
              <a:latin typeface="微软雅黑 Light" panose="020B0502040204020203" pitchFamily="34" charset="-122"/>
              <a:ea typeface="微软雅黑 Light" panose="020B0502040204020203" pitchFamily="34" charset="-122"/>
            </a:endParaRPr>
          </a:p>
        </p:txBody>
      </p:sp>
      <p:sp>
        <p:nvSpPr>
          <p:cNvPr id="7" name="Rectangle 36"/>
          <p:cNvSpPr>
            <a:spLocks noChangeArrowheads="1"/>
          </p:cNvSpPr>
          <p:nvPr/>
        </p:nvSpPr>
        <p:spPr bwMode="auto">
          <a:xfrm>
            <a:off x="3711201" y="4909853"/>
            <a:ext cx="233363" cy="254000"/>
          </a:xfrm>
          <a:prstGeom prst="rect">
            <a:avLst/>
          </a:prstGeom>
          <a:solidFill>
            <a:srgbClr val="0070C0"/>
          </a:solidFill>
          <a:ln w="19050">
            <a:solidFill>
              <a:schemeClr val="tx1"/>
            </a:solidFill>
            <a:miter lim="800000"/>
          </a:ln>
          <a:effectLst/>
        </p:spPr>
        <p:txBody>
          <a:bodyPr wrap="none" anchor="ctr"/>
          <a:lstStyle/>
          <a:p>
            <a:endParaRPr lang="zh-CN" altLang="en-US" sz="2000">
              <a:latin typeface="微软雅黑 Light" panose="020B0502040204020203" pitchFamily="34" charset="-122"/>
              <a:ea typeface="微软雅黑 Light" panose="020B0502040204020203" pitchFamily="34" charset="-122"/>
            </a:endParaRPr>
          </a:p>
        </p:txBody>
      </p:sp>
      <p:sp>
        <p:nvSpPr>
          <p:cNvPr id="8" name="Line 37"/>
          <p:cNvSpPr>
            <a:spLocks noChangeShapeType="1"/>
          </p:cNvSpPr>
          <p:nvPr/>
        </p:nvSpPr>
        <p:spPr bwMode="auto">
          <a:xfrm>
            <a:off x="4762128" y="3162015"/>
            <a:ext cx="3038474" cy="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endParaRPr>
          </a:p>
        </p:txBody>
      </p:sp>
      <p:sp>
        <p:nvSpPr>
          <p:cNvPr id="9" name="Text Box 38"/>
          <p:cNvSpPr txBox="1">
            <a:spLocks noChangeArrowheads="1"/>
          </p:cNvSpPr>
          <p:nvPr/>
        </p:nvSpPr>
        <p:spPr bwMode="auto">
          <a:xfrm>
            <a:off x="5352678" y="2950846"/>
            <a:ext cx="1600199" cy="400110"/>
          </a:xfrm>
          <a:prstGeom prst="rect">
            <a:avLst/>
          </a:prstGeom>
          <a:solidFill>
            <a:schemeClr val="bg1">
              <a:lumMod val="65000"/>
            </a:schemeClr>
          </a:solidFill>
          <a:ln>
            <a:noFill/>
          </a:ln>
          <a:effectLst/>
        </p:spPr>
        <p:txBody>
          <a:bodyPr wrap="square">
            <a:spAutoFit/>
          </a:bodyPr>
          <a:lstStyle>
            <a:defPPr>
              <a:defRPr lang="zh-CN"/>
            </a:defPPr>
            <a:lvl1pPr algn="ctr">
              <a:defRPr kumimoji="1">
                <a:latin typeface="微软雅黑 Light" panose="020B0502040204020203" pitchFamily="34" charset="-122"/>
                <a:ea typeface="微软雅黑 Light" panose="020B0502040204020203" pitchFamily="34" charset="-122"/>
                <a:cs typeface="微软雅黑" panose="020B0503020204020204" pitchFamily="34" charset="-122"/>
              </a:defRPr>
            </a:lvl1pPr>
          </a:lstStyle>
          <a:p>
            <a:r>
              <a:rPr lang="zh-CN" altLang="en-US" dirty="0"/>
              <a:t>协议</a:t>
            </a:r>
            <a:r>
              <a:rPr lang="en-US" altLang="zh-CN" dirty="0"/>
              <a:t>(n + 1)</a:t>
            </a:r>
            <a:endParaRPr lang="en-US" altLang="zh-CN" dirty="0"/>
          </a:p>
        </p:txBody>
      </p:sp>
      <p:sp>
        <p:nvSpPr>
          <p:cNvPr id="10" name="Text Box 39"/>
          <p:cNvSpPr txBox="1">
            <a:spLocks noChangeArrowheads="1"/>
          </p:cNvSpPr>
          <p:nvPr/>
        </p:nvSpPr>
        <p:spPr bwMode="auto">
          <a:xfrm>
            <a:off x="4064502" y="4509743"/>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Light" panose="020B0502040204020203" pitchFamily="34" charset="-122"/>
                <a:ea typeface="微软雅黑 Light" panose="020B0502040204020203" pitchFamily="34" charset="-122"/>
              </a:rPr>
              <a:t>接口</a:t>
            </a:r>
            <a:endParaRPr kumimoji="1" lang="zh-CN" altLang="en-US" sz="2000" dirty="0">
              <a:latin typeface="微软雅黑 Light" panose="020B0502040204020203" pitchFamily="34" charset="-122"/>
              <a:ea typeface="微软雅黑 Light" panose="020B0502040204020203" pitchFamily="34" charset="-122"/>
            </a:endParaRPr>
          </a:p>
        </p:txBody>
      </p:sp>
      <p:sp>
        <p:nvSpPr>
          <p:cNvPr id="11" name="Text Box 40"/>
          <p:cNvSpPr txBox="1">
            <a:spLocks noChangeArrowheads="1"/>
          </p:cNvSpPr>
          <p:nvPr/>
        </p:nvSpPr>
        <p:spPr bwMode="auto">
          <a:xfrm>
            <a:off x="7882436" y="4543140"/>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Light" panose="020B0502040204020203" pitchFamily="34" charset="-122"/>
                <a:ea typeface="微软雅黑 Light" panose="020B0502040204020203" pitchFamily="34" charset="-122"/>
              </a:rPr>
              <a:t>接口</a:t>
            </a:r>
            <a:endParaRPr kumimoji="1" lang="zh-CN" altLang="en-US" sz="2000" dirty="0">
              <a:latin typeface="微软雅黑 Light" panose="020B0502040204020203" pitchFamily="34" charset="-122"/>
              <a:ea typeface="微软雅黑 Light" panose="020B0502040204020203" pitchFamily="34" charset="-122"/>
            </a:endParaRPr>
          </a:p>
        </p:txBody>
      </p:sp>
      <p:sp>
        <p:nvSpPr>
          <p:cNvPr id="12" name="Text Box 41"/>
          <p:cNvSpPr txBox="1">
            <a:spLocks noChangeArrowheads="1"/>
          </p:cNvSpPr>
          <p:nvPr/>
        </p:nvSpPr>
        <p:spPr bwMode="auto">
          <a:xfrm>
            <a:off x="3860412" y="3883868"/>
            <a:ext cx="121058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defRPr kumimoji="1">
                <a:latin typeface="微软雅黑 Light" panose="020B0502040204020203" pitchFamily="34" charset="-122"/>
                <a:ea typeface="微软雅黑 Light" panose="020B0502040204020203" pitchFamily="34" charset="-122"/>
              </a:defRPr>
            </a:lvl1pPr>
          </a:lstStyle>
          <a:p>
            <a:r>
              <a:rPr lang="zh-CN" altLang="en-US" dirty="0"/>
              <a:t>交换信息</a:t>
            </a:r>
            <a:endParaRPr lang="zh-CN" altLang="en-US" dirty="0"/>
          </a:p>
        </p:txBody>
      </p:sp>
      <p:sp>
        <p:nvSpPr>
          <p:cNvPr id="13" name="AutoShape 42"/>
          <p:cNvSpPr>
            <a:spLocks noChangeArrowheads="1"/>
          </p:cNvSpPr>
          <p:nvPr/>
        </p:nvSpPr>
        <p:spPr bwMode="auto">
          <a:xfrm>
            <a:off x="3752476" y="3458878"/>
            <a:ext cx="158750" cy="1430337"/>
          </a:xfrm>
          <a:prstGeom prst="upDownArrow">
            <a:avLst>
              <a:gd name="adj1" fmla="val 50000"/>
              <a:gd name="adj2" fmla="val 180200"/>
            </a:avLst>
          </a:prstGeom>
          <a:solidFill>
            <a:srgbClr val="00B0F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Light" panose="020B0502040204020203" pitchFamily="34" charset="-122"/>
              <a:ea typeface="微软雅黑 Light" panose="020B0502040204020203" pitchFamily="34" charset="-122"/>
            </a:endParaRPr>
          </a:p>
        </p:txBody>
      </p:sp>
      <p:sp>
        <p:nvSpPr>
          <p:cNvPr id="14" name="Rectangle 43"/>
          <p:cNvSpPr>
            <a:spLocks noChangeArrowheads="1"/>
          </p:cNvSpPr>
          <p:nvPr/>
        </p:nvSpPr>
        <p:spPr bwMode="auto">
          <a:xfrm>
            <a:off x="8580063" y="4890009"/>
            <a:ext cx="236538" cy="254000"/>
          </a:xfrm>
          <a:prstGeom prst="rect">
            <a:avLst/>
          </a:prstGeom>
          <a:solidFill>
            <a:srgbClr val="0070C0"/>
          </a:solidFill>
          <a:ln w="19050">
            <a:solidFill>
              <a:schemeClr val="tx1"/>
            </a:solidFill>
            <a:miter lim="800000"/>
          </a:ln>
          <a:effectLst/>
        </p:spPr>
        <p:txBody>
          <a:bodyPr wrap="none" anchor="ctr"/>
          <a:lstStyle/>
          <a:p>
            <a:endParaRPr lang="zh-CN" altLang="en-US" sz="2000">
              <a:latin typeface="微软雅黑 Light" panose="020B0502040204020203" pitchFamily="34" charset="-122"/>
              <a:ea typeface="微软雅黑 Light" panose="020B0502040204020203" pitchFamily="34" charset="-122"/>
            </a:endParaRPr>
          </a:p>
        </p:txBody>
      </p:sp>
      <p:sp>
        <p:nvSpPr>
          <p:cNvPr id="15" name="AutoShape 44"/>
          <p:cNvSpPr>
            <a:spLocks noChangeArrowheads="1"/>
          </p:cNvSpPr>
          <p:nvPr/>
        </p:nvSpPr>
        <p:spPr bwMode="auto">
          <a:xfrm>
            <a:off x="8619751" y="3439034"/>
            <a:ext cx="158750" cy="1430337"/>
          </a:xfrm>
          <a:prstGeom prst="upDownArrow">
            <a:avLst>
              <a:gd name="adj1" fmla="val 50000"/>
              <a:gd name="adj2" fmla="val 180200"/>
            </a:avLst>
          </a:prstGeom>
          <a:solidFill>
            <a:srgbClr val="00B0F0"/>
          </a:solidFill>
          <a:ln w="12700">
            <a:solidFill>
              <a:schemeClr val="tx1"/>
            </a:solidFill>
            <a:miter lim="800000"/>
            <a:headEnd type="none" w="med" len="lg"/>
            <a:tailEnd type="none" w="med" len="lg"/>
          </a:ln>
          <a:effectLst/>
        </p:spPr>
        <p:txBody>
          <a:bodyPr vert="eaVert" wrap="none" anchor="ctr"/>
          <a:lstStyle/>
          <a:p>
            <a:endParaRPr lang="zh-CN" altLang="en-US" sz="2000">
              <a:latin typeface="微软雅黑 Light" panose="020B0502040204020203" pitchFamily="34" charset="-122"/>
              <a:ea typeface="微软雅黑 Light" panose="020B0502040204020203" pitchFamily="34" charset="-122"/>
            </a:endParaRPr>
          </a:p>
        </p:txBody>
      </p:sp>
      <p:sp>
        <p:nvSpPr>
          <p:cNvPr id="16" name="Text Box 45"/>
          <p:cNvSpPr txBox="1">
            <a:spLocks noChangeArrowheads="1"/>
          </p:cNvSpPr>
          <p:nvPr/>
        </p:nvSpPr>
        <p:spPr bwMode="auto">
          <a:xfrm>
            <a:off x="7459977" y="3876594"/>
            <a:ext cx="1210588"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Light" panose="020B0502040204020203" pitchFamily="34" charset="-122"/>
                <a:ea typeface="微软雅黑 Light" panose="020B0502040204020203" pitchFamily="34" charset="-122"/>
              </a:rPr>
              <a:t>交换信息</a:t>
            </a:r>
            <a:endParaRPr kumimoji="1" lang="zh-CN" altLang="en-US" sz="2000" dirty="0">
              <a:latin typeface="微软雅黑 Light" panose="020B0502040204020203" pitchFamily="34" charset="-122"/>
              <a:ea typeface="微软雅黑 Light" panose="020B0502040204020203" pitchFamily="34" charset="-122"/>
            </a:endParaRPr>
          </a:p>
        </p:txBody>
      </p:sp>
      <p:sp>
        <p:nvSpPr>
          <p:cNvPr id="17" name="Rectangle 46"/>
          <p:cNvSpPr>
            <a:spLocks noChangeArrowheads="1"/>
          </p:cNvSpPr>
          <p:nvPr/>
        </p:nvSpPr>
        <p:spPr bwMode="auto">
          <a:xfrm>
            <a:off x="2949202" y="2930240"/>
            <a:ext cx="1791166" cy="525463"/>
          </a:xfrm>
          <a:prstGeom prst="rect">
            <a:avLst/>
          </a:prstGeom>
          <a:solidFill>
            <a:schemeClr val="accent6"/>
          </a:solidFill>
          <a:ln w="12700">
            <a:noFill/>
            <a:miter lim="800000"/>
          </a:ln>
          <a:effectLst/>
        </p:spPr>
        <p:txBody>
          <a:bodyPr wrap="none" anchor="ctr"/>
          <a:lstStyle/>
          <a:p>
            <a:pPr algn="ctr"/>
            <a:r>
              <a:rPr kumimoji="1" lang="zh-CN" altLang="en-US" dirty="0">
                <a:solidFill>
                  <a:schemeClr val="bg1"/>
                </a:solidFill>
                <a:latin typeface="微软雅黑 Light" panose="020B0502040204020203" pitchFamily="34" charset="-122"/>
                <a:ea typeface="微软雅黑 Light" panose="020B0502040204020203" pitchFamily="34" charset="-122"/>
              </a:rPr>
              <a:t>实体</a:t>
            </a:r>
            <a:r>
              <a:rPr kumimoji="1" lang="en-US" altLang="zh-CN" dirty="0">
                <a:solidFill>
                  <a:schemeClr val="bg1"/>
                </a:solidFill>
                <a:latin typeface="微软雅黑 Light" panose="020B0502040204020203" pitchFamily="34" charset="-122"/>
                <a:ea typeface="微软雅黑 Light" panose="020B0502040204020203" pitchFamily="34" charset="-122"/>
              </a:rPr>
              <a:t>(n + 1)</a:t>
            </a:r>
            <a:endParaRPr kumimoji="1"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8" name="Text Box 48"/>
          <p:cNvSpPr txBox="1">
            <a:spLocks noChangeArrowheads="1"/>
          </p:cNvSpPr>
          <p:nvPr/>
        </p:nvSpPr>
        <p:spPr bwMode="auto">
          <a:xfrm>
            <a:off x="844777" y="521938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Light" panose="020B0502040204020203" pitchFamily="34" charset="-122"/>
                <a:ea typeface="微软雅黑 Light" panose="020B0502040204020203" pitchFamily="34" charset="-122"/>
              </a:rPr>
              <a:t>服务提供者</a:t>
            </a:r>
            <a:endParaRPr kumimoji="1" lang="zh-CN" altLang="en-US" sz="2000" dirty="0">
              <a:latin typeface="微软雅黑 Light" panose="020B0502040204020203" pitchFamily="34" charset="-122"/>
              <a:ea typeface="微软雅黑 Light" panose="020B0502040204020203" pitchFamily="34" charset="-122"/>
            </a:endParaRPr>
          </a:p>
        </p:txBody>
      </p:sp>
      <p:sp>
        <p:nvSpPr>
          <p:cNvPr id="19" name="Text Box 50"/>
          <p:cNvSpPr txBox="1">
            <a:spLocks noChangeArrowheads="1"/>
          </p:cNvSpPr>
          <p:nvPr/>
        </p:nvSpPr>
        <p:spPr bwMode="auto">
          <a:xfrm>
            <a:off x="10466721" y="5198778"/>
            <a:ext cx="1007007" cy="400110"/>
          </a:xfrm>
          <a:prstGeom prst="rect">
            <a:avLst/>
          </a:prstGeom>
          <a:noFill/>
          <a:ln>
            <a:noFill/>
          </a:ln>
          <a:effectLst/>
        </p:spPr>
        <p:txBody>
          <a:bodyPr wrap="none">
            <a:spAutoFit/>
          </a:bodyPr>
          <a:lstStyle/>
          <a:p>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第 </a:t>
            </a:r>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n </a:t>
            </a:r>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层</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0" name="Text Box 51"/>
          <p:cNvSpPr txBox="1">
            <a:spLocks noChangeArrowheads="1"/>
          </p:cNvSpPr>
          <p:nvPr/>
        </p:nvSpPr>
        <p:spPr bwMode="auto">
          <a:xfrm>
            <a:off x="10400461" y="3026332"/>
            <a:ext cx="1276311" cy="400110"/>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第 </a:t>
            </a:r>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n+1 </a:t>
            </a:r>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层</a:t>
            </a:r>
            <a:endPar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1" name="Rectangle 52"/>
          <p:cNvSpPr>
            <a:spLocks noChangeArrowheads="1"/>
          </p:cNvSpPr>
          <p:nvPr/>
        </p:nvSpPr>
        <p:spPr bwMode="auto">
          <a:xfrm>
            <a:off x="7752977" y="2930240"/>
            <a:ext cx="1825623" cy="525463"/>
          </a:xfrm>
          <a:prstGeom prst="rect">
            <a:avLst/>
          </a:prstGeom>
          <a:solidFill>
            <a:schemeClr val="accent6"/>
          </a:solidFill>
          <a:ln w="12700">
            <a:noFill/>
            <a:miter lim="800000"/>
          </a:ln>
          <a:effectLst/>
        </p:spPr>
        <p:txBody>
          <a:bodyPr wrap="none" anchor="ctr"/>
          <a:lstStyle/>
          <a:p>
            <a:pPr algn="ctr"/>
            <a:r>
              <a:rPr kumimoji="1" lang="zh-CN" altLang="en-US"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实体</a:t>
            </a:r>
            <a:r>
              <a:rPr kumimoji="1" lang="en-US" altLang="zh-CN"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(n + 1)</a:t>
            </a:r>
            <a:endParaRPr kumimoji="1" lang="en-US" altLang="zh-CN"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2" name="Text Box 55"/>
          <p:cNvSpPr txBox="1">
            <a:spLocks noChangeArrowheads="1"/>
          </p:cNvSpPr>
          <p:nvPr/>
        </p:nvSpPr>
        <p:spPr bwMode="auto">
          <a:xfrm>
            <a:off x="844777" y="298936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latin typeface="微软雅黑 Light" panose="020B0502040204020203" pitchFamily="34" charset="-122"/>
                <a:ea typeface="微软雅黑 Light" panose="020B0502040204020203" pitchFamily="34" charset="-122"/>
              </a:rPr>
              <a:t>服务的用户</a:t>
            </a:r>
            <a:endParaRPr kumimoji="1" lang="zh-CN" altLang="en-US" sz="2000" dirty="0">
              <a:latin typeface="微软雅黑 Light" panose="020B0502040204020203" pitchFamily="34" charset="-122"/>
              <a:ea typeface="微软雅黑 Light" panose="020B0502040204020203" pitchFamily="34" charset="-122"/>
            </a:endParaRPr>
          </a:p>
        </p:txBody>
      </p:sp>
      <p:sp>
        <p:nvSpPr>
          <p:cNvPr id="23" name="Rectangle 56"/>
          <p:cNvSpPr>
            <a:spLocks noChangeArrowheads="1"/>
          </p:cNvSpPr>
          <p:nvPr/>
        </p:nvSpPr>
        <p:spPr bwMode="auto">
          <a:xfrm>
            <a:off x="2949202" y="5157503"/>
            <a:ext cx="1791165" cy="523875"/>
          </a:xfrm>
          <a:prstGeom prst="rect">
            <a:avLst/>
          </a:prstGeom>
          <a:solidFill>
            <a:schemeClr val="accent1">
              <a:lumMod val="50000"/>
            </a:schemeClr>
          </a:solidFill>
          <a:ln w="12700">
            <a:noFill/>
            <a:miter lim="800000"/>
          </a:ln>
          <a:effectLst/>
        </p:spPr>
        <p:txBody>
          <a:bodyPr wrap="none" anchor="ctr"/>
          <a:lstStyle/>
          <a:p>
            <a:pPr algn="ctr"/>
            <a:r>
              <a:rPr kumimoji="1" lang="zh-CN" altLang="en-US"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实体</a:t>
            </a:r>
            <a:r>
              <a:rPr kumimoji="1" lang="en-US" altLang="zh-CN"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(n)</a:t>
            </a:r>
            <a:endParaRPr kumimoji="1" lang="en-US" altLang="zh-CN"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4" name="Rectangle 57"/>
          <p:cNvSpPr>
            <a:spLocks noChangeArrowheads="1"/>
          </p:cNvSpPr>
          <p:nvPr/>
        </p:nvSpPr>
        <p:spPr bwMode="auto">
          <a:xfrm>
            <a:off x="7725989" y="5157503"/>
            <a:ext cx="1852611" cy="523875"/>
          </a:xfrm>
          <a:prstGeom prst="rect">
            <a:avLst/>
          </a:prstGeom>
          <a:solidFill>
            <a:schemeClr val="accent1">
              <a:lumMod val="50000"/>
            </a:schemeClr>
          </a:solidFill>
          <a:ln w="12700">
            <a:noFill/>
            <a:miter lim="800000"/>
          </a:ln>
          <a:effectLst/>
        </p:spPr>
        <p:txBody>
          <a:bodyPr wrap="none" anchor="ctr"/>
          <a:lstStyle/>
          <a:p>
            <a:pPr algn="ctr"/>
            <a:r>
              <a:rPr kumimoji="1" lang="zh-CN" altLang="en-US"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实体</a:t>
            </a:r>
            <a:r>
              <a:rPr kumimoji="1" lang="en-US" altLang="zh-CN"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rPr>
              <a:t>(n)</a:t>
            </a:r>
            <a:endParaRPr kumimoji="1" lang="en-US" altLang="zh-CN" sz="2000" dirty="0">
              <a:solidFill>
                <a:schemeClr val="bg1"/>
              </a:solidFill>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5" name="Line 60"/>
          <p:cNvSpPr>
            <a:spLocks noChangeShapeType="1"/>
          </p:cNvSpPr>
          <p:nvPr/>
        </p:nvSpPr>
        <p:spPr bwMode="auto">
          <a:xfrm>
            <a:off x="4762129" y="5398833"/>
            <a:ext cx="3019424" cy="6320"/>
          </a:xfrm>
          <a:prstGeom prst="line">
            <a:avLst/>
          </a:prstGeom>
          <a:noFill/>
          <a:ln w="1270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Light" panose="020B0502040204020203" pitchFamily="34" charset="-122"/>
              <a:ea typeface="微软雅黑 Light" panose="020B0502040204020203" pitchFamily="34" charset="-122"/>
            </a:endParaRPr>
          </a:p>
        </p:txBody>
      </p:sp>
      <p:sp>
        <p:nvSpPr>
          <p:cNvPr id="26" name="Text Box 61"/>
          <p:cNvSpPr txBox="1">
            <a:spLocks noChangeArrowheads="1"/>
          </p:cNvSpPr>
          <p:nvPr/>
        </p:nvSpPr>
        <p:spPr bwMode="auto">
          <a:xfrm>
            <a:off x="5352678" y="5208331"/>
            <a:ext cx="1482723" cy="400110"/>
          </a:xfrm>
          <a:prstGeom prst="rect">
            <a:avLst/>
          </a:prstGeom>
          <a:solidFill>
            <a:schemeClr val="bg1">
              <a:lumMod val="65000"/>
            </a:schemeClr>
          </a:solidFill>
          <a:ln>
            <a:noFill/>
          </a:ln>
          <a:effectLst/>
        </p:spPr>
        <p:txBody>
          <a:bodyPr wrap="square">
            <a:spAutoFit/>
          </a:bodyPr>
          <a:lstStyle/>
          <a:p>
            <a:pPr algn="ctr"/>
            <a:r>
              <a:rPr kumimoji="1" lang="zh-CN" altLang="en-US" sz="2000" dirty="0">
                <a:latin typeface="微软雅黑 Light" panose="020B0502040204020203" pitchFamily="34" charset="-122"/>
                <a:ea typeface="微软雅黑 Light" panose="020B0502040204020203" pitchFamily="34" charset="-122"/>
                <a:cs typeface="微软雅黑" panose="020B0503020204020204" pitchFamily="34" charset="-122"/>
              </a:rPr>
              <a:t>协议</a:t>
            </a:r>
            <a:r>
              <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rPr>
              <a:t>(n)</a:t>
            </a:r>
            <a:endParaRPr kumimoji="1" lang="en-US" altLang="zh-CN" sz="2000" dirty="0">
              <a:latin typeface="微软雅黑 Light" panose="020B0502040204020203" pitchFamily="34" charset="-122"/>
              <a:ea typeface="微软雅黑 Light" panose="020B0502040204020203" pitchFamily="34" charset="-122"/>
              <a:cs typeface="微软雅黑" panose="020B0503020204020204" pitchFamily="34" charset="-122"/>
            </a:endParaRPr>
          </a:p>
        </p:txBody>
      </p:sp>
      <p:sp>
        <p:nvSpPr>
          <p:cNvPr id="27" name="Line 49"/>
          <p:cNvSpPr>
            <a:spLocks noChangeShapeType="1"/>
          </p:cNvSpPr>
          <p:nvPr/>
        </p:nvSpPr>
        <p:spPr bwMode="auto">
          <a:xfrm flipV="1">
            <a:off x="660400" y="4188177"/>
            <a:ext cx="10858500" cy="0"/>
          </a:xfrm>
          <a:prstGeom prst="line">
            <a:avLst/>
          </a:prstGeom>
          <a:noFill/>
          <a:ln w="12700">
            <a:solidFill>
              <a:schemeClr val="tx1"/>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服务、服务访问点和数据单元</a:t>
            </a:r>
            <a:endParaRPr lang="zh-CN" altLang="en-US" dirty="0"/>
          </a:p>
        </p:txBody>
      </p:sp>
      <p:sp>
        <p:nvSpPr>
          <p:cNvPr id="3" name="内容占位符 2"/>
          <p:cNvSpPr>
            <a:spLocks noGrp="1"/>
          </p:cNvSpPr>
          <p:nvPr>
            <p:ph idx="1"/>
          </p:nvPr>
        </p:nvSpPr>
        <p:spPr>
          <a:xfrm>
            <a:off x="767408" y="3537744"/>
            <a:ext cx="10801200" cy="2376486"/>
          </a:xfrm>
        </p:spPr>
        <p:txBody>
          <a:bodyPr lIns="0" tIns="0" rIns="0" bIns="0" anchor="t">
            <a:noAutofit/>
          </a:bodyPr>
          <a:lstStyle/>
          <a:p>
            <a:pPr marL="285750" indent="-285750" defTabSz="1188085">
              <a:lnSpc>
                <a:spcPct val="120000"/>
              </a:lnSpc>
              <a:spcBef>
                <a:spcPts val="0"/>
              </a:spcBef>
              <a:spcAft>
                <a:spcPts val="600"/>
              </a:spcAft>
              <a:buClr>
                <a:srgbClr val="000000"/>
              </a:buClr>
              <a:buChar char="Ø"/>
            </a:pPr>
            <a:r>
              <a:rPr lang="en-US" altLang="zh-CN" sz="2000" kern="1200" dirty="0">
                <a:cs typeface="+mn-cs"/>
              </a:rPr>
              <a:t>IDU</a:t>
            </a:r>
            <a:r>
              <a:rPr lang="zh-CN" altLang="en-US" sz="2000" kern="1200" dirty="0">
                <a:cs typeface="+mn-cs"/>
              </a:rPr>
              <a:t>：接口数据单元（</a:t>
            </a:r>
            <a:r>
              <a:rPr lang="en-US" altLang="zh-CN" sz="2000" kern="1200" dirty="0">
                <a:cs typeface="+mn-cs"/>
              </a:rPr>
              <a:t>Interface Data Unit</a:t>
            </a:r>
            <a:r>
              <a:rPr lang="zh-CN" altLang="en-US" sz="2000" kern="1200" dirty="0">
                <a:cs typeface="+mn-cs"/>
              </a:rPr>
              <a:t>）</a:t>
            </a:r>
            <a:endParaRPr lang="en-US" altLang="zh-CN" sz="2000" kern="1200" dirty="0">
              <a:cs typeface="+mn-cs"/>
            </a:endParaRPr>
          </a:p>
          <a:p>
            <a:pPr marL="285750" indent="-285750" defTabSz="1188085">
              <a:lnSpc>
                <a:spcPct val="120000"/>
              </a:lnSpc>
              <a:spcBef>
                <a:spcPts val="0"/>
              </a:spcBef>
              <a:spcAft>
                <a:spcPts val="600"/>
              </a:spcAft>
              <a:buClr>
                <a:srgbClr val="000000"/>
              </a:buClr>
              <a:buChar char="Ø"/>
            </a:pPr>
            <a:r>
              <a:rPr lang="en-US" altLang="zh-CN" sz="2000" kern="1200" dirty="0">
                <a:cs typeface="+mn-cs"/>
              </a:rPr>
              <a:t>ICI</a:t>
            </a:r>
            <a:r>
              <a:rPr lang="zh-CN" altLang="en-US" sz="2000" kern="1200" dirty="0">
                <a:cs typeface="+mn-cs"/>
              </a:rPr>
              <a:t>：接口控制信息（</a:t>
            </a:r>
            <a:r>
              <a:rPr lang="en-US" altLang="zh-CN" sz="2000" kern="1200" dirty="0">
                <a:cs typeface="+mn-cs"/>
              </a:rPr>
              <a:t>Interface Control Information</a:t>
            </a:r>
            <a:r>
              <a:rPr lang="zh-CN" altLang="en-US" sz="2000" kern="1200" dirty="0">
                <a:cs typeface="+mn-cs"/>
              </a:rPr>
              <a:t>）</a:t>
            </a:r>
            <a:endParaRPr lang="en-US" altLang="zh-CN" sz="2000" kern="1200" dirty="0">
              <a:cs typeface="+mn-cs"/>
            </a:endParaRPr>
          </a:p>
          <a:p>
            <a:pPr marL="285750" indent="-285750" defTabSz="1188085">
              <a:lnSpc>
                <a:spcPct val="120000"/>
              </a:lnSpc>
              <a:spcBef>
                <a:spcPts val="0"/>
              </a:spcBef>
              <a:spcAft>
                <a:spcPts val="600"/>
              </a:spcAft>
              <a:buClr>
                <a:srgbClr val="000000"/>
              </a:buClr>
              <a:buChar char="Ø"/>
            </a:pPr>
            <a:r>
              <a:rPr lang="en-US" altLang="zh-CN" sz="2000" kern="1200" dirty="0">
                <a:cs typeface="+mn-cs"/>
              </a:rPr>
              <a:t>SDU</a:t>
            </a:r>
            <a:r>
              <a:rPr lang="zh-CN" altLang="en-US" sz="2000" kern="1200" dirty="0">
                <a:cs typeface="+mn-cs"/>
              </a:rPr>
              <a:t>：服务数据单元（</a:t>
            </a:r>
            <a:r>
              <a:rPr lang="en-US" altLang="zh-CN" sz="2000" kern="1200" dirty="0">
                <a:cs typeface="+mn-cs"/>
              </a:rPr>
              <a:t>Service Data Unit</a:t>
            </a:r>
            <a:r>
              <a:rPr lang="zh-CN" altLang="en-US" sz="2000" kern="1200" dirty="0">
                <a:cs typeface="+mn-cs"/>
              </a:rPr>
              <a:t>）</a:t>
            </a:r>
            <a:endParaRPr lang="en-US" altLang="zh-CN" sz="2000" kern="1200" dirty="0">
              <a:cs typeface="+mn-cs"/>
            </a:endParaRPr>
          </a:p>
          <a:p>
            <a:pPr marL="285750" indent="-285750" defTabSz="1188085">
              <a:lnSpc>
                <a:spcPct val="120000"/>
              </a:lnSpc>
              <a:spcBef>
                <a:spcPts val="0"/>
              </a:spcBef>
              <a:spcAft>
                <a:spcPts val="600"/>
              </a:spcAft>
              <a:buClr>
                <a:srgbClr val="000000"/>
              </a:buClr>
              <a:buChar char="Ø"/>
            </a:pPr>
            <a:r>
              <a:rPr lang="en-US" altLang="zh-CN" sz="2000" kern="1200" dirty="0">
                <a:cs typeface="+mn-cs"/>
              </a:rPr>
              <a:t>PDU</a:t>
            </a:r>
            <a:r>
              <a:rPr lang="zh-CN" altLang="en-US" sz="2000" kern="1200" dirty="0">
                <a:cs typeface="+mn-cs"/>
              </a:rPr>
              <a:t>：协议数据单元（</a:t>
            </a:r>
            <a:r>
              <a:rPr lang="en-US" altLang="zh-CN" sz="2000" kern="1200" dirty="0">
                <a:cs typeface="+mn-cs"/>
              </a:rPr>
              <a:t>Protocol Data Unit</a:t>
            </a:r>
            <a:r>
              <a:rPr lang="zh-CN" altLang="en-US" sz="2000" kern="1200" dirty="0">
                <a:cs typeface="+mn-cs"/>
              </a:rPr>
              <a:t>）</a:t>
            </a:r>
            <a:endParaRPr lang="en-US" altLang="zh-CN" sz="2000" kern="1200" dirty="0">
              <a:cs typeface="+mn-cs"/>
            </a:endParaRPr>
          </a:p>
          <a:p>
            <a:pPr marL="285750" indent="-285750" defTabSz="1188085">
              <a:lnSpc>
                <a:spcPct val="120000"/>
              </a:lnSpc>
              <a:spcBef>
                <a:spcPts val="0"/>
              </a:spcBef>
              <a:spcAft>
                <a:spcPts val="600"/>
              </a:spcAft>
              <a:buClr>
                <a:srgbClr val="000000"/>
              </a:buClr>
              <a:buChar char="Ø"/>
            </a:pPr>
            <a:r>
              <a:rPr lang="en-US" altLang="zh-CN" sz="2000" kern="1200" dirty="0">
                <a:cs typeface="+mn-cs"/>
              </a:rPr>
              <a:t>SAP</a:t>
            </a:r>
            <a:r>
              <a:rPr lang="zh-CN" altLang="en-US" sz="2000" kern="1200" dirty="0">
                <a:cs typeface="+mn-cs"/>
              </a:rPr>
              <a:t>：服务访问点（</a:t>
            </a:r>
            <a:r>
              <a:rPr lang="en-US" altLang="zh-CN" sz="2000" kern="1200" dirty="0">
                <a:cs typeface="+mn-cs"/>
              </a:rPr>
              <a:t>Service Access Point</a:t>
            </a:r>
            <a:r>
              <a:rPr lang="zh-CN" altLang="en-US" sz="2000" kern="1200" dirty="0">
                <a:cs typeface="+mn-cs"/>
              </a:rPr>
              <a:t>）</a:t>
            </a:r>
            <a:endParaRPr lang="en-US" altLang="zh-CN" sz="2000" kern="1200" dirty="0">
              <a:cs typeface="+mn-cs"/>
            </a:endParaRPr>
          </a:p>
          <a:p>
            <a:pPr marL="285750" indent="-285750" defTabSz="1188085">
              <a:lnSpc>
                <a:spcPct val="120000"/>
              </a:lnSpc>
              <a:spcBef>
                <a:spcPts val="0"/>
              </a:spcBef>
              <a:spcAft>
                <a:spcPts val="600"/>
              </a:spcAft>
              <a:buClr>
                <a:srgbClr val="000000"/>
              </a:buClr>
              <a:buChar char="Ø"/>
            </a:pPr>
            <a:endParaRPr lang="zh-CN" altLang="en-US" sz="2000" kern="1200" dirty="0">
              <a:cs typeface="+mn-cs"/>
            </a:endParaRPr>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5" name="Rectangle 4"/>
          <p:cNvSpPr>
            <a:spLocks noChangeArrowheads="1"/>
          </p:cNvSpPr>
          <p:nvPr/>
        </p:nvSpPr>
        <p:spPr bwMode="auto">
          <a:xfrm>
            <a:off x="2286000" y="1371600"/>
            <a:ext cx="2667000" cy="1066800"/>
          </a:xfrm>
          <a:prstGeom prst="rect">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微软雅黑 Light" panose="020B0502040204020203" pitchFamily="34" charset="-122"/>
              <a:ea typeface="微软雅黑 Light" panose="020B0502040204020203" pitchFamily="34" charset="-122"/>
            </a:endParaRPr>
          </a:p>
        </p:txBody>
      </p:sp>
      <p:sp>
        <p:nvSpPr>
          <p:cNvPr id="6" name="Rectangle 5"/>
          <p:cNvSpPr>
            <a:spLocks noChangeArrowheads="1"/>
          </p:cNvSpPr>
          <p:nvPr/>
        </p:nvSpPr>
        <p:spPr bwMode="auto">
          <a:xfrm>
            <a:off x="2286000" y="2438400"/>
            <a:ext cx="2667000" cy="762000"/>
          </a:xfrm>
          <a:prstGeom prst="rect">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微软雅黑 Light" panose="020B0502040204020203" pitchFamily="34" charset="-122"/>
              <a:ea typeface="微软雅黑 Light" panose="020B0502040204020203" pitchFamily="34" charset="-122"/>
            </a:endParaRPr>
          </a:p>
        </p:txBody>
      </p:sp>
      <p:sp>
        <p:nvSpPr>
          <p:cNvPr id="7" name="Rectangle 6"/>
          <p:cNvSpPr>
            <a:spLocks noChangeArrowheads="1"/>
          </p:cNvSpPr>
          <p:nvPr/>
        </p:nvSpPr>
        <p:spPr bwMode="auto">
          <a:xfrm>
            <a:off x="2667000" y="2819400"/>
            <a:ext cx="533400" cy="30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dirty="0">
                <a:latin typeface="微软雅黑 Light" panose="020B0502040204020203" pitchFamily="34" charset="-122"/>
                <a:ea typeface="微软雅黑 Light" panose="020B0502040204020203" pitchFamily="34" charset="-122"/>
              </a:rPr>
              <a:t>ICI</a:t>
            </a:r>
            <a:endParaRPr kumimoji="1" lang="en-US" altLang="zh-CN" sz="2000" dirty="0">
              <a:latin typeface="微软雅黑 Light" panose="020B0502040204020203" pitchFamily="34" charset="-122"/>
              <a:ea typeface="微软雅黑 Light" panose="020B0502040204020203" pitchFamily="34" charset="-122"/>
            </a:endParaRPr>
          </a:p>
        </p:txBody>
      </p:sp>
      <p:sp>
        <p:nvSpPr>
          <p:cNvPr id="8" name="Rectangle 7"/>
          <p:cNvSpPr>
            <a:spLocks noChangeArrowheads="1"/>
          </p:cNvSpPr>
          <p:nvPr/>
        </p:nvSpPr>
        <p:spPr bwMode="auto">
          <a:xfrm>
            <a:off x="3733800" y="2819400"/>
            <a:ext cx="685800" cy="30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SDU</a:t>
            </a:r>
            <a:endParaRPr kumimoji="1" lang="en-US" altLang="zh-CN" sz="2000">
              <a:latin typeface="微软雅黑 Light" panose="020B0502040204020203" pitchFamily="34" charset="-122"/>
              <a:ea typeface="微软雅黑 Light" panose="020B0502040204020203" pitchFamily="34" charset="-122"/>
            </a:endParaRPr>
          </a:p>
        </p:txBody>
      </p:sp>
      <p:sp>
        <p:nvSpPr>
          <p:cNvPr id="11" name="Rectangle 10"/>
          <p:cNvSpPr>
            <a:spLocks noChangeArrowheads="1"/>
          </p:cNvSpPr>
          <p:nvPr/>
        </p:nvSpPr>
        <p:spPr bwMode="auto">
          <a:xfrm>
            <a:off x="2895600" y="1752600"/>
            <a:ext cx="533400" cy="30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ICI</a:t>
            </a:r>
            <a:endParaRPr kumimoji="1" lang="en-US" altLang="zh-CN" sz="2000">
              <a:latin typeface="微软雅黑 Light" panose="020B0502040204020203" pitchFamily="34" charset="-122"/>
              <a:ea typeface="微软雅黑 Light" panose="020B0502040204020203" pitchFamily="34" charset="-122"/>
            </a:endParaRPr>
          </a:p>
        </p:txBody>
      </p:sp>
      <p:sp>
        <p:nvSpPr>
          <p:cNvPr id="12" name="Rectangle 11"/>
          <p:cNvSpPr>
            <a:spLocks noChangeArrowheads="1"/>
          </p:cNvSpPr>
          <p:nvPr/>
        </p:nvSpPr>
        <p:spPr bwMode="auto">
          <a:xfrm>
            <a:off x="3429000" y="1752600"/>
            <a:ext cx="685800" cy="30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SDU</a:t>
            </a:r>
            <a:endParaRPr kumimoji="1" lang="en-US" altLang="zh-CN" sz="2000">
              <a:latin typeface="微软雅黑 Light" panose="020B0502040204020203" pitchFamily="34" charset="-122"/>
              <a:ea typeface="微软雅黑 Light" panose="020B0502040204020203" pitchFamily="34" charset="-122"/>
            </a:endParaRPr>
          </a:p>
        </p:txBody>
      </p:sp>
      <p:sp>
        <p:nvSpPr>
          <p:cNvPr id="13" name="Text Box 12"/>
          <p:cNvSpPr txBox="1">
            <a:spLocks noChangeArrowheads="1"/>
          </p:cNvSpPr>
          <p:nvPr/>
        </p:nvSpPr>
        <p:spPr bwMode="auto">
          <a:xfrm>
            <a:off x="3184525" y="1417639"/>
            <a:ext cx="612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IDU</a:t>
            </a:r>
            <a:endParaRPr kumimoji="1" lang="en-US" altLang="zh-CN" sz="2000">
              <a:latin typeface="微软雅黑 Light" panose="020B0502040204020203" pitchFamily="34" charset="-122"/>
              <a:ea typeface="微软雅黑 Light" panose="020B0502040204020203" pitchFamily="34" charset="-122"/>
            </a:endParaRPr>
          </a:p>
        </p:txBody>
      </p:sp>
      <p:sp>
        <p:nvSpPr>
          <p:cNvPr id="15" name="Line 14"/>
          <p:cNvSpPr>
            <a:spLocks noChangeShapeType="1"/>
          </p:cNvSpPr>
          <p:nvPr/>
        </p:nvSpPr>
        <p:spPr bwMode="auto">
          <a:xfrm flipH="1">
            <a:off x="3048000" y="2514600"/>
            <a:ext cx="381000" cy="3048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6" name="Line 15"/>
          <p:cNvSpPr>
            <a:spLocks noChangeShapeType="1"/>
          </p:cNvSpPr>
          <p:nvPr/>
        </p:nvSpPr>
        <p:spPr bwMode="auto">
          <a:xfrm>
            <a:off x="3581400" y="2514600"/>
            <a:ext cx="457200" cy="3048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7" name="Text Box 16"/>
          <p:cNvSpPr txBox="1">
            <a:spLocks noChangeArrowheads="1"/>
          </p:cNvSpPr>
          <p:nvPr/>
        </p:nvSpPr>
        <p:spPr bwMode="auto">
          <a:xfrm>
            <a:off x="4311976" y="1955554"/>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dirty="0">
                <a:latin typeface="微软雅黑 Light" panose="020B0502040204020203" pitchFamily="34" charset="-122"/>
                <a:ea typeface="微软雅黑 Light" panose="020B0502040204020203" pitchFamily="34" charset="-122"/>
              </a:rPr>
              <a:t>SAP</a:t>
            </a:r>
            <a:endParaRPr kumimoji="1" lang="en-US" altLang="zh-CN" sz="2000" dirty="0">
              <a:latin typeface="微软雅黑 Light" panose="020B0502040204020203" pitchFamily="34" charset="-122"/>
              <a:ea typeface="微软雅黑 Light" panose="020B0502040204020203" pitchFamily="34" charset="-122"/>
            </a:endParaRPr>
          </a:p>
        </p:txBody>
      </p:sp>
      <p:sp>
        <p:nvSpPr>
          <p:cNvPr id="18" name="Line 17"/>
          <p:cNvSpPr>
            <a:spLocks noChangeShapeType="1"/>
          </p:cNvSpPr>
          <p:nvPr/>
        </p:nvSpPr>
        <p:spPr bwMode="auto">
          <a:xfrm flipH="1">
            <a:off x="3678548" y="2184461"/>
            <a:ext cx="685800" cy="152400"/>
          </a:xfrm>
          <a:prstGeom prst="line">
            <a:avLst/>
          </a:prstGeom>
          <a:noFill/>
          <a:ln w="15875">
            <a:solidFill>
              <a:schemeClr val="tx1"/>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19" name="Rectangle 18"/>
          <p:cNvSpPr>
            <a:spLocks noChangeArrowheads="1"/>
          </p:cNvSpPr>
          <p:nvPr/>
        </p:nvSpPr>
        <p:spPr bwMode="auto">
          <a:xfrm>
            <a:off x="6316663" y="2708276"/>
            <a:ext cx="838200" cy="36036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SDU</a:t>
            </a:r>
            <a:endParaRPr kumimoji="1" lang="en-US" altLang="zh-CN" sz="2000">
              <a:latin typeface="微软雅黑 Light" panose="020B0502040204020203" pitchFamily="34" charset="-122"/>
              <a:ea typeface="微软雅黑 Light" panose="020B0502040204020203" pitchFamily="34" charset="-122"/>
            </a:endParaRPr>
          </a:p>
        </p:txBody>
      </p:sp>
      <p:sp>
        <p:nvSpPr>
          <p:cNvPr id="20" name="Rectangle 19"/>
          <p:cNvSpPr>
            <a:spLocks noChangeArrowheads="1"/>
          </p:cNvSpPr>
          <p:nvPr/>
        </p:nvSpPr>
        <p:spPr bwMode="auto">
          <a:xfrm>
            <a:off x="5237163" y="2708276"/>
            <a:ext cx="1084262" cy="360363"/>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Header</a:t>
            </a:r>
            <a:endParaRPr kumimoji="1" lang="en-US" altLang="zh-CN" sz="2000">
              <a:latin typeface="微软雅黑 Light" panose="020B0502040204020203" pitchFamily="34" charset="-122"/>
              <a:ea typeface="微软雅黑 Light" panose="020B0502040204020203" pitchFamily="34" charset="-122"/>
            </a:endParaRPr>
          </a:p>
        </p:txBody>
      </p:sp>
      <p:sp>
        <p:nvSpPr>
          <p:cNvPr id="21" name="Text Box 20"/>
          <p:cNvSpPr txBox="1">
            <a:spLocks noChangeArrowheads="1"/>
          </p:cNvSpPr>
          <p:nvPr/>
        </p:nvSpPr>
        <p:spPr bwMode="auto">
          <a:xfrm>
            <a:off x="6016626" y="2282826"/>
            <a:ext cx="7223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PDU</a:t>
            </a:r>
            <a:endParaRPr kumimoji="1" lang="en-US" altLang="zh-CN" sz="2000">
              <a:latin typeface="微软雅黑 Light" panose="020B0502040204020203" pitchFamily="34" charset="-122"/>
              <a:ea typeface="微软雅黑 Light" panose="020B0502040204020203" pitchFamily="34" charset="-122"/>
            </a:endParaRPr>
          </a:p>
        </p:txBody>
      </p:sp>
      <p:sp>
        <p:nvSpPr>
          <p:cNvPr id="22" name="Line 21"/>
          <p:cNvSpPr>
            <a:spLocks noChangeShapeType="1"/>
          </p:cNvSpPr>
          <p:nvPr/>
        </p:nvSpPr>
        <p:spPr bwMode="auto">
          <a:xfrm>
            <a:off x="5087938" y="3200400"/>
            <a:ext cx="2209800" cy="0"/>
          </a:xfrm>
          <a:prstGeom prst="line">
            <a:avLst/>
          </a:prstGeom>
          <a:noFill/>
          <a:ln w="9525">
            <a:solidFill>
              <a:schemeClr val="tx1"/>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23" name="Rectangle 22"/>
          <p:cNvSpPr>
            <a:spLocks noChangeArrowheads="1"/>
          </p:cNvSpPr>
          <p:nvPr/>
        </p:nvSpPr>
        <p:spPr bwMode="auto">
          <a:xfrm>
            <a:off x="7467600" y="1371600"/>
            <a:ext cx="2667000" cy="1066800"/>
          </a:xfrm>
          <a:prstGeom prst="rect">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微软雅黑 Light" panose="020B0502040204020203" pitchFamily="34" charset="-122"/>
              <a:ea typeface="微软雅黑 Light" panose="020B0502040204020203" pitchFamily="34" charset="-122"/>
            </a:endParaRPr>
          </a:p>
        </p:txBody>
      </p:sp>
      <p:sp>
        <p:nvSpPr>
          <p:cNvPr id="24" name="Rectangle 23"/>
          <p:cNvSpPr>
            <a:spLocks noChangeArrowheads="1"/>
          </p:cNvSpPr>
          <p:nvPr/>
        </p:nvSpPr>
        <p:spPr bwMode="auto">
          <a:xfrm>
            <a:off x="7467600" y="2438400"/>
            <a:ext cx="2667000" cy="762000"/>
          </a:xfrm>
          <a:prstGeom prst="rect">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微软雅黑 Light" panose="020B0502040204020203" pitchFamily="34" charset="-122"/>
              <a:ea typeface="微软雅黑 Light" panose="020B0502040204020203" pitchFamily="34" charset="-122"/>
            </a:endParaRPr>
          </a:p>
        </p:txBody>
      </p:sp>
      <p:sp>
        <p:nvSpPr>
          <p:cNvPr id="25" name="Rectangle 24"/>
          <p:cNvSpPr>
            <a:spLocks noChangeArrowheads="1"/>
          </p:cNvSpPr>
          <p:nvPr/>
        </p:nvSpPr>
        <p:spPr bwMode="auto">
          <a:xfrm>
            <a:off x="7848600" y="2819400"/>
            <a:ext cx="533400" cy="30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ICI</a:t>
            </a:r>
            <a:endParaRPr kumimoji="1" lang="en-US" altLang="zh-CN" sz="2000">
              <a:latin typeface="微软雅黑 Light" panose="020B0502040204020203" pitchFamily="34" charset="-122"/>
              <a:ea typeface="微软雅黑 Light" panose="020B0502040204020203" pitchFamily="34" charset="-122"/>
            </a:endParaRPr>
          </a:p>
        </p:txBody>
      </p:sp>
      <p:sp>
        <p:nvSpPr>
          <p:cNvPr id="26" name="Rectangle 25"/>
          <p:cNvSpPr>
            <a:spLocks noChangeArrowheads="1"/>
          </p:cNvSpPr>
          <p:nvPr/>
        </p:nvSpPr>
        <p:spPr bwMode="auto">
          <a:xfrm>
            <a:off x="8915400" y="2819400"/>
            <a:ext cx="685800" cy="30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SDU</a:t>
            </a:r>
            <a:endParaRPr kumimoji="1" lang="en-US" altLang="zh-CN" sz="2000">
              <a:latin typeface="微软雅黑 Light" panose="020B0502040204020203" pitchFamily="34" charset="-122"/>
              <a:ea typeface="微软雅黑 Light" panose="020B0502040204020203" pitchFamily="34" charset="-122"/>
            </a:endParaRPr>
          </a:p>
        </p:txBody>
      </p:sp>
      <p:sp>
        <p:nvSpPr>
          <p:cNvPr id="29" name="Rectangle 28"/>
          <p:cNvSpPr>
            <a:spLocks noChangeArrowheads="1"/>
          </p:cNvSpPr>
          <p:nvPr/>
        </p:nvSpPr>
        <p:spPr bwMode="auto">
          <a:xfrm>
            <a:off x="8077200" y="1752600"/>
            <a:ext cx="533400" cy="30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ICI</a:t>
            </a:r>
            <a:endParaRPr kumimoji="1" lang="en-US" altLang="zh-CN" sz="2000">
              <a:latin typeface="微软雅黑 Light" panose="020B0502040204020203" pitchFamily="34" charset="-122"/>
              <a:ea typeface="微软雅黑 Light" panose="020B0502040204020203" pitchFamily="34" charset="-122"/>
            </a:endParaRPr>
          </a:p>
        </p:txBody>
      </p:sp>
      <p:sp>
        <p:nvSpPr>
          <p:cNvPr id="30" name="Rectangle 29"/>
          <p:cNvSpPr>
            <a:spLocks noChangeArrowheads="1"/>
          </p:cNvSpPr>
          <p:nvPr/>
        </p:nvSpPr>
        <p:spPr bwMode="auto">
          <a:xfrm>
            <a:off x="8610600" y="1752600"/>
            <a:ext cx="685800" cy="30480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SDU</a:t>
            </a:r>
            <a:endParaRPr kumimoji="1" lang="en-US" altLang="zh-CN" sz="2000">
              <a:latin typeface="微软雅黑 Light" panose="020B0502040204020203" pitchFamily="34" charset="-122"/>
              <a:ea typeface="微软雅黑 Light" panose="020B0502040204020203" pitchFamily="34" charset="-122"/>
            </a:endParaRPr>
          </a:p>
        </p:txBody>
      </p:sp>
      <p:sp>
        <p:nvSpPr>
          <p:cNvPr id="31" name="Text Box 30"/>
          <p:cNvSpPr txBox="1">
            <a:spLocks noChangeArrowheads="1"/>
          </p:cNvSpPr>
          <p:nvPr/>
        </p:nvSpPr>
        <p:spPr bwMode="auto">
          <a:xfrm>
            <a:off x="8366125" y="1417639"/>
            <a:ext cx="6126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IDU</a:t>
            </a:r>
            <a:endParaRPr kumimoji="1" lang="en-US" altLang="zh-CN" sz="2000">
              <a:latin typeface="微软雅黑 Light" panose="020B0502040204020203" pitchFamily="34" charset="-122"/>
              <a:ea typeface="微软雅黑 Light" panose="020B0502040204020203" pitchFamily="34" charset="-122"/>
            </a:endParaRPr>
          </a:p>
        </p:txBody>
      </p:sp>
      <p:sp>
        <p:nvSpPr>
          <p:cNvPr id="32" name="Line 31"/>
          <p:cNvSpPr>
            <a:spLocks noChangeShapeType="1"/>
          </p:cNvSpPr>
          <p:nvPr/>
        </p:nvSpPr>
        <p:spPr bwMode="auto">
          <a:xfrm>
            <a:off x="8686800" y="2057400"/>
            <a:ext cx="0" cy="304800"/>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3" name="Line 32"/>
          <p:cNvSpPr>
            <a:spLocks noChangeShapeType="1"/>
          </p:cNvSpPr>
          <p:nvPr/>
        </p:nvSpPr>
        <p:spPr bwMode="auto">
          <a:xfrm flipH="1">
            <a:off x="8229600" y="2541586"/>
            <a:ext cx="304800" cy="277813"/>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4" name="Line 33"/>
          <p:cNvSpPr>
            <a:spLocks noChangeShapeType="1"/>
          </p:cNvSpPr>
          <p:nvPr/>
        </p:nvSpPr>
        <p:spPr bwMode="auto">
          <a:xfrm>
            <a:off x="8836024" y="2554286"/>
            <a:ext cx="384175" cy="265113"/>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5" name="Text Box 34"/>
          <p:cNvSpPr txBox="1">
            <a:spLocks noChangeArrowheads="1"/>
          </p:cNvSpPr>
          <p:nvPr/>
        </p:nvSpPr>
        <p:spPr bwMode="auto">
          <a:xfrm>
            <a:off x="9448800" y="1978026"/>
            <a:ext cx="6559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rPr>
              <a:t>SAP</a:t>
            </a:r>
            <a:endParaRPr kumimoji="1" lang="en-US" altLang="zh-CN" sz="2000">
              <a:latin typeface="微软雅黑 Light" panose="020B0502040204020203" pitchFamily="34" charset="-122"/>
              <a:ea typeface="微软雅黑 Light" panose="020B0502040204020203" pitchFamily="34" charset="-122"/>
            </a:endParaRPr>
          </a:p>
        </p:txBody>
      </p:sp>
      <p:sp>
        <p:nvSpPr>
          <p:cNvPr id="36" name="Line 35"/>
          <p:cNvSpPr>
            <a:spLocks noChangeShapeType="1"/>
          </p:cNvSpPr>
          <p:nvPr/>
        </p:nvSpPr>
        <p:spPr bwMode="auto">
          <a:xfrm flipH="1">
            <a:off x="8874124" y="2188964"/>
            <a:ext cx="612776" cy="140493"/>
          </a:xfrm>
          <a:prstGeom prst="line">
            <a:avLst/>
          </a:prstGeom>
          <a:noFill/>
          <a:ln w="15875">
            <a:solidFill>
              <a:schemeClr val="tx1"/>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37" name="Line 2"/>
          <p:cNvSpPr>
            <a:spLocks noChangeShapeType="1"/>
          </p:cNvSpPr>
          <p:nvPr/>
        </p:nvSpPr>
        <p:spPr bwMode="auto">
          <a:xfrm>
            <a:off x="2286000" y="2438399"/>
            <a:ext cx="2637145" cy="6351"/>
          </a:xfrm>
          <a:prstGeom prst="line">
            <a:avLst/>
          </a:prstGeom>
          <a:noFill/>
          <a:ln w="76200" cmpd="tri">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8" name="Oval 35"/>
          <p:cNvSpPr>
            <a:spLocks noChangeArrowheads="1"/>
          </p:cNvSpPr>
          <p:nvPr/>
        </p:nvSpPr>
        <p:spPr bwMode="auto">
          <a:xfrm>
            <a:off x="3352318" y="2302272"/>
            <a:ext cx="304800" cy="304800"/>
          </a:xfrm>
          <a:prstGeom prst="ellipse">
            <a:avLst/>
          </a:prstGeom>
          <a:gradFill rotWithShape="0">
            <a:gsLst>
              <a:gs pos="0">
                <a:srgbClr val="CCECFF"/>
              </a:gs>
              <a:gs pos="100000">
                <a:srgbClr val="5E6D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9" name="Line 14"/>
          <p:cNvSpPr>
            <a:spLocks noChangeShapeType="1"/>
          </p:cNvSpPr>
          <p:nvPr/>
        </p:nvSpPr>
        <p:spPr bwMode="auto">
          <a:xfrm flipH="1">
            <a:off x="3504718" y="2082830"/>
            <a:ext cx="8249" cy="203261"/>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Light" panose="020B0502040204020203" pitchFamily="34" charset="-122"/>
              <a:ea typeface="微软雅黑 Light" panose="020B0502040204020203" pitchFamily="34" charset="-122"/>
            </a:endParaRPr>
          </a:p>
        </p:txBody>
      </p:sp>
      <p:sp>
        <p:nvSpPr>
          <p:cNvPr id="40" name="Line 2"/>
          <p:cNvSpPr>
            <a:spLocks noChangeShapeType="1"/>
          </p:cNvSpPr>
          <p:nvPr/>
        </p:nvSpPr>
        <p:spPr bwMode="auto">
          <a:xfrm>
            <a:off x="7468082" y="2449114"/>
            <a:ext cx="2637145" cy="6351"/>
          </a:xfrm>
          <a:prstGeom prst="line">
            <a:avLst/>
          </a:prstGeom>
          <a:noFill/>
          <a:ln w="76200" cmpd="tri">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1" name="Oval 35"/>
          <p:cNvSpPr>
            <a:spLocks noChangeArrowheads="1"/>
          </p:cNvSpPr>
          <p:nvPr/>
        </p:nvSpPr>
        <p:spPr bwMode="auto">
          <a:xfrm>
            <a:off x="8534400" y="2312987"/>
            <a:ext cx="304800" cy="304800"/>
          </a:xfrm>
          <a:prstGeom prst="ellipse">
            <a:avLst/>
          </a:prstGeom>
          <a:gradFill rotWithShape="0">
            <a:gsLst>
              <a:gs pos="0">
                <a:srgbClr val="CCECFF"/>
              </a:gs>
              <a:gs pos="100000">
                <a:srgbClr val="5E6D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服务、服务访问点和数据单元</a:t>
            </a:r>
            <a:endParaRPr lang="zh-CN" altLang="en-US" dirty="0"/>
          </a:p>
        </p:txBody>
      </p:sp>
      <p:sp>
        <p:nvSpPr>
          <p:cNvPr id="3" name="灯片编号占位符 2"/>
          <p:cNvSpPr>
            <a:spLocks noGrp="1"/>
          </p:cNvSpPr>
          <p:nvPr>
            <p:ph type="sldNum" sz="quarter" idx="12"/>
          </p:nvPr>
        </p:nvSpPr>
        <p:spPr/>
        <p:txBody>
          <a:bodyPr/>
          <a:lstStyle/>
          <a:p>
            <a:pPr>
              <a:defRPr/>
            </a:pPr>
            <a:fld id="{A48A0D3F-54C8-4397-8424-A82B96940146}" type="slidenum">
              <a:rPr lang="en-US" altLang="zh-CN" smtClean="0"/>
            </a:fld>
            <a:endParaRPr lang="en-US" altLang="zh-CN"/>
          </a:p>
        </p:txBody>
      </p:sp>
      <p:sp>
        <p:nvSpPr>
          <p:cNvPr id="4" name="Line 2"/>
          <p:cNvSpPr>
            <a:spLocks noChangeShapeType="1"/>
          </p:cNvSpPr>
          <p:nvPr/>
        </p:nvSpPr>
        <p:spPr bwMode="auto">
          <a:xfrm>
            <a:off x="2119313" y="1438275"/>
            <a:ext cx="7848600" cy="0"/>
          </a:xfrm>
          <a:prstGeom prst="line">
            <a:avLst/>
          </a:prstGeom>
          <a:noFill/>
          <a:ln w="76200" cmpd="tri">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 name="Text Box 3"/>
          <p:cNvSpPr txBox="1">
            <a:spLocks noChangeArrowheads="1"/>
          </p:cNvSpPr>
          <p:nvPr/>
        </p:nvSpPr>
        <p:spPr bwMode="auto">
          <a:xfrm>
            <a:off x="8977313" y="981076"/>
            <a:ext cx="1143000" cy="400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dirty="0">
                <a:latin typeface="微软雅黑 Light" panose="020B0502040204020203" pitchFamily="34" charset="-122"/>
                <a:ea typeface="微软雅黑 Light" panose="020B0502040204020203" pitchFamily="34" charset="-122"/>
                <a:cs typeface="Times New Roman" panose="02020603050405020304" pitchFamily="18" charset="0"/>
              </a:rPr>
              <a:t>(N+1)</a:t>
            </a:r>
            <a:r>
              <a:rPr kumimoji="1" lang="zh-CN" altLang="zh-CN" sz="2000" dirty="0">
                <a:latin typeface="微软雅黑 Light" panose="020B0502040204020203" pitchFamily="34" charset="-122"/>
                <a:ea typeface="微软雅黑 Light" panose="020B0502040204020203" pitchFamily="34" charset="-122"/>
                <a:cs typeface="Times New Roman" panose="02020603050405020304" pitchFamily="18" charset="0"/>
              </a:rPr>
              <a:t>层</a:t>
            </a:r>
            <a:endParaRPr kumimoji="1"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 name="Rectangle 4"/>
          <p:cNvSpPr>
            <a:spLocks noChangeArrowheads="1"/>
          </p:cNvSpPr>
          <p:nvPr/>
        </p:nvSpPr>
        <p:spPr bwMode="auto">
          <a:xfrm>
            <a:off x="2851150" y="1895475"/>
            <a:ext cx="1066800" cy="457200"/>
          </a:xfrm>
          <a:prstGeom prst="rect">
            <a:avLst/>
          </a:prstGeom>
          <a:solidFill>
            <a:srgbClr val="CCECFF"/>
          </a:solidFill>
          <a:ln w="19050">
            <a:solidFill>
              <a:schemeClr val="tx1"/>
            </a:solidFill>
            <a:miter lim="800000"/>
          </a:ln>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cs typeface="Times New Roman" panose="02020603050405020304" pitchFamily="18" charset="0"/>
              </a:rPr>
              <a:t>ICI(n+1)</a:t>
            </a:r>
            <a:endParaRPr kumimoji="1" lang="en-US" altLang="zh-CN" sz="24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7" name="Rectangle 5"/>
          <p:cNvSpPr>
            <a:spLocks noChangeArrowheads="1"/>
          </p:cNvSpPr>
          <p:nvPr/>
        </p:nvSpPr>
        <p:spPr bwMode="auto">
          <a:xfrm>
            <a:off x="4295775" y="1916113"/>
            <a:ext cx="1295400" cy="457200"/>
          </a:xfrm>
          <a:prstGeom prst="rect">
            <a:avLst/>
          </a:prstGeom>
          <a:solidFill>
            <a:srgbClr val="0070C0"/>
          </a:solidFill>
          <a:ln w="19050">
            <a:solidFill>
              <a:schemeClr val="tx1"/>
            </a:solidFill>
            <a:miter lim="800000"/>
          </a:ln>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PDU(n+1)</a:t>
            </a:r>
            <a:endParaRPr kumimoji="1" lang="en-US" altLang="zh-CN" sz="240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8" name="Line 6"/>
          <p:cNvSpPr>
            <a:spLocks noChangeShapeType="1"/>
          </p:cNvSpPr>
          <p:nvPr/>
        </p:nvSpPr>
        <p:spPr bwMode="auto">
          <a:xfrm flipH="1">
            <a:off x="3376613" y="1438275"/>
            <a:ext cx="914400" cy="457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9" name="Line 7"/>
          <p:cNvSpPr>
            <a:spLocks noChangeShapeType="1"/>
          </p:cNvSpPr>
          <p:nvPr/>
        </p:nvSpPr>
        <p:spPr bwMode="auto">
          <a:xfrm>
            <a:off x="4291013" y="1438275"/>
            <a:ext cx="762000" cy="4572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0" name="Rectangle 8"/>
          <p:cNvSpPr>
            <a:spLocks noChangeArrowheads="1"/>
          </p:cNvSpPr>
          <p:nvPr/>
        </p:nvSpPr>
        <p:spPr bwMode="auto">
          <a:xfrm>
            <a:off x="7105650" y="2733675"/>
            <a:ext cx="1295400" cy="457200"/>
          </a:xfrm>
          <a:prstGeom prst="rect">
            <a:avLst/>
          </a:prstGeom>
          <a:solidFill>
            <a:schemeClr val="accent1">
              <a:lumMod val="50000"/>
            </a:schemeClr>
          </a:solidFill>
          <a:ln w="19050">
            <a:solidFill>
              <a:schemeClr val="tx1"/>
            </a:solidFill>
            <a:miter lim="800000"/>
          </a:ln>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SDU(n)</a:t>
            </a:r>
            <a:endParaRPr kumimoji="1" lang="en-US" altLang="zh-CN" sz="240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1" name="Rectangle 9"/>
          <p:cNvSpPr>
            <a:spLocks noChangeArrowheads="1"/>
          </p:cNvSpPr>
          <p:nvPr/>
        </p:nvSpPr>
        <p:spPr bwMode="auto">
          <a:xfrm>
            <a:off x="6267450" y="2733675"/>
            <a:ext cx="838200" cy="457200"/>
          </a:xfrm>
          <a:prstGeom prst="rect">
            <a:avLst/>
          </a:prstGeom>
          <a:solidFill>
            <a:schemeClr val="accent1">
              <a:lumMod val="75000"/>
            </a:schemeClr>
          </a:solidFill>
          <a:ln w="19050">
            <a:solidFill>
              <a:schemeClr val="tx1"/>
            </a:solidFill>
            <a:miter lim="800000"/>
          </a:ln>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cs typeface="Times New Roman" panose="02020603050405020304" pitchFamily="18" charset="0"/>
              </a:rPr>
              <a:t>PCI(n)</a:t>
            </a:r>
            <a:endParaRPr kumimoji="1" lang="en-US" altLang="zh-CN" sz="24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2" name="Rectangle 10"/>
          <p:cNvSpPr>
            <a:spLocks noChangeArrowheads="1"/>
          </p:cNvSpPr>
          <p:nvPr/>
        </p:nvSpPr>
        <p:spPr bwMode="auto">
          <a:xfrm>
            <a:off x="4191000" y="3724275"/>
            <a:ext cx="1905000" cy="457200"/>
          </a:xfrm>
          <a:prstGeom prst="rect">
            <a:avLst/>
          </a:prstGeom>
          <a:solidFill>
            <a:srgbClr val="0070C0"/>
          </a:solidFill>
          <a:ln w="19050">
            <a:solidFill>
              <a:schemeClr val="tx1"/>
            </a:solidFill>
            <a:miter lim="800000"/>
          </a:ln>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PDU(n)</a:t>
            </a:r>
            <a:endParaRPr kumimoji="1" lang="en-US" altLang="zh-CN" sz="2400" dirty="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3" name="Rectangle 11"/>
          <p:cNvSpPr>
            <a:spLocks noChangeArrowheads="1"/>
          </p:cNvSpPr>
          <p:nvPr/>
        </p:nvSpPr>
        <p:spPr bwMode="auto">
          <a:xfrm>
            <a:off x="3276600" y="3724275"/>
            <a:ext cx="990600" cy="457200"/>
          </a:xfrm>
          <a:prstGeom prst="rect">
            <a:avLst/>
          </a:prstGeom>
          <a:solidFill>
            <a:srgbClr val="CCECFF"/>
          </a:solidFill>
          <a:ln w="19050">
            <a:solidFill>
              <a:schemeClr val="tx1"/>
            </a:solidFill>
            <a:miter lim="800000"/>
          </a:ln>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cs typeface="Times New Roman" panose="02020603050405020304" pitchFamily="18" charset="0"/>
              </a:rPr>
              <a:t>ICI(n)</a:t>
            </a:r>
            <a:endParaRPr kumimoji="1" lang="en-US" altLang="zh-CN" sz="24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4" name="Line 12"/>
          <p:cNvSpPr>
            <a:spLocks noChangeShapeType="1"/>
          </p:cNvSpPr>
          <p:nvPr/>
        </p:nvSpPr>
        <p:spPr bwMode="auto">
          <a:xfrm>
            <a:off x="2062671" y="4562475"/>
            <a:ext cx="7924800" cy="0"/>
          </a:xfrm>
          <a:prstGeom prst="line">
            <a:avLst/>
          </a:prstGeom>
          <a:noFill/>
          <a:ln w="76200" cmpd="tri">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5" name="Text Box 13"/>
          <p:cNvSpPr txBox="1">
            <a:spLocks noChangeArrowheads="1"/>
          </p:cNvSpPr>
          <p:nvPr/>
        </p:nvSpPr>
        <p:spPr bwMode="auto">
          <a:xfrm>
            <a:off x="9282113" y="4013201"/>
            <a:ext cx="9906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dirty="0">
                <a:latin typeface="微软雅黑 Light" panose="020B0502040204020203" pitchFamily="34" charset="-122"/>
                <a:ea typeface="微软雅黑 Light" panose="020B0502040204020203" pitchFamily="34" charset="-122"/>
                <a:cs typeface="Times New Roman" panose="02020603050405020304" pitchFamily="18" charset="0"/>
              </a:rPr>
              <a:t>(N)</a:t>
            </a:r>
            <a:r>
              <a:rPr kumimoji="1" lang="zh-CN" altLang="zh-CN" sz="2000" dirty="0">
                <a:latin typeface="微软雅黑 Light" panose="020B0502040204020203" pitchFamily="34" charset="-122"/>
                <a:ea typeface="微软雅黑 Light" panose="020B0502040204020203" pitchFamily="34" charset="-122"/>
                <a:cs typeface="Times New Roman" panose="02020603050405020304" pitchFamily="18" charset="0"/>
              </a:rPr>
              <a:t>层</a:t>
            </a:r>
            <a:endParaRPr kumimoji="1"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6" name="Text Box 14"/>
          <p:cNvSpPr txBox="1">
            <a:spLocks noChangeArrowheads="1"/>
          </p:cNvSpPr>
          <p:nvPr/>
        </p:nvSpPr>
        <p:spPr bwMode="auto">
          <a:xfrm>
            <a:off x="8401050" y="2708275"/>
            <a:ext cx="1447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a:latin typeface="微软雅黑 Light" panose="020B0502040204020203" pitchFamily="34" charset="-122"/>
                <a:ea typeface="微软雅黑 Light" panose="020B0502040204020203" pitchFamily="34" charset="-122"/>
                <a:cs typeface="Times New Roman" panose="02020603050405020304" pitchFamily="18" charset="0"/>
              </a:rPr>
              <a:t>PDU(n)</a:t>
            </a:r>
            <a:endParaRPr kumimoji="1" lang="en-US" altLang="zh-CN" sz="24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7" name="Text Box 15"/>
          <p:cNvSpPr txBox="1">
            <a:spLocks noChangeArrowheads="1"/>
          </p:cNvSpPr>
          <p:nvPr/>
        </p:nvSpPr>
        <p:spPr bwMode="auto">
          <a:xfrm>
            <a:off x="2133600" y="3724275"/>
            <a:ext cx="1143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dirty="0">
                <a:latin typeface="微软雅黑 Light" panose="020B0502040204020203" pitchFamily="34" charset="-122"/>
                <a:ea typeface="微软雅黑 Light" panose="020B0502040204020203" pitchFamily="34" charset="-122"/>
                <a:cs typeface="Times New Roman" panose="02020603050405020304" pitchFamily="18" charset="0"/>
              </a:rPr>
              <a:t>IDU(n)</a:t>
            </a:r>
            <a:endParaRPr kumimoji="1" lang="en-US" altLang="zh-CN" sz="24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8" name="Rectangle 16"/>
          <p:cNvSpPr>
            <a:spLocks noChangeArrowheads="1"/>
          </p:cNvSpPr>
          <p:nvPr/>
        </p:nvSpPr>
        <p:spPr bwMode="auto">
          <a:xfrm>
            <a:off x="2855913" y="4941888"/>
            <a:ext cx="1066800" cy="457200"/>
          </a:xfrm>
          <a:prstGeom prst="rect">
            <a:avLst/>
          </a:prstGeom>
          <a:solidFill>
            <a:srgbClr val="CCECFF"/>
          </a:solidFill>
          <a:ln w="19050">
            <a:solidFill>
              <a:schemeClr val="tx1"/>
            </a:solidFill>
            <a:miter lim="800000"/>
          </a:ln>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latin typeface="微软雅黑 Light" panose="020B0502040204020203" pitchFamily="34" charset="-122"/>
                <a:ea typeface="微软雅黑 Light" panose="020B0502040204020203" pitchFamily="34" charset="-122"/>
                <a:cs typeface="Times New Roman" panose="02020603050405020304" pitchFamily="18" charset="0"/>
              </a:rPr>
              <a:t>ICI(n)</a:t>
            </a:r>
            <a:endParaRPr kumimoji="1" lang="en-US" altLang="zh-CN" sz="24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9" name="Rectangle 17"/>
          <p:cNvSpPr>
            <a:spLocks noChangeArrowheads="1"/>
          </p:cNvSpPr>
          <p:nvPr/>
        </p:nvSpPr>
        <p:spPr bwMode="auto">
          <a:xfrm>
            <a:off x="4273550" y="4943475"/>
            <a:ext cx="1981200" cy="457200"/>
          </a:xfrm>
          <a:prstGeom prst="rect">
            <a:avLst/>
          </a:prstGeom>
          <a:solidFill>
            <a:srgbClr val="0070C0"/>
          </a:solidFill>
          <a:ln w="19050">
            <a:solidFill>
              <a:schemeClr val="tx1"/>
            </a:solidFill>
            <a:miter lim="800000"/>
          </a:ln>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PDU(n)</a:t>
            </a:r>
            <a:endParaRPr kumimoji="1" lang="en-US" altLang="zh-CN" sz="200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0" name="Line 18"/>
          <p:cNvSpPr>
            <a:spLocks noChangeShapeType="1"/>
          </p:cNvSpPr>
          <p:nvPr/>
        </p:nvSpPr>
        <p:spPr bwMode="auto">
          <a:xfrm>
            <a:off x="4349750" y="4181475"/>
            <a:ext cx="0" cy="3810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1" name="Line 19"/>
          <p:cNvSpPr>
            <a:spLocks noChangeShapeType="1"/>
          </p:cNvSpPr>
          <p:nvPr/>
        </p:nvSpPr>
        <p:spPr bwMode="auto">
          <a:xfrm flipH="1">
            <a:off x="3359150" y="4562476"/>
            <a:ext cx="990600" cy="379413"/>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2" name="Line 20"/>
          <p:cNvSpPr>
            <a:spLocks noChangeShapeType="1"/>
          </p:cNvSpPr>
          <p:nvPr/>
        </p:nvSpPr>
        <p:spPr bwMode="auto">
          <a:xfrm>
            <a:off x="4349750" y="4562475"/>
            <a:ext cx="914400" cy="38100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3" name="Rectangle 21"/>
          <p:cNvSpPr>
            <a:spLocks noChangeArrowheads="1"/>
          </p:cNvSpPr>
          <p:nvPr/>
        </p:nvSpPr>
        <p:spPr bwMode="auto">
          <a:xfrm>
            <a:off x="7092950" y="5934075"/>
            <a:ext cx="1524000" cy="457200"/>
          </a:xfrm>
          <a:prstGeom prst="rect">
            <a:avLst/>
          </a:prstGeom>
          <a:solidFill>
            <a:schemeClr val="accent1">
              <a:lumMod val="50000"/>
            </a:schemeClr>
          </a:solidFill>
          <a:ln w="19050">
            <a:solidFill>
              <a:schemeClr val="tx1"/>
            </a:solidFill>
            <a:miter lim="800000"/>
          </a:ln>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rPr>
              <a:t>  SDU(n-1)</a:t>
            </a:r>
            <a:endParaRPr kumimoji="1" lang="en-US" altLang="zh-CN" sz="2400">
              <a:solidFill>
                <a:schemeClr val="bg1"/>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4" name="Rectangle 22"/>
          <p:cNvSpPr>
            <a:spLocks noChangeArrowheads="1"/>
          </p:cNvSpPr>
          <p:nvPr/>
        </p:nvSpPr>
        <p:spPr bwMode="auto">
          <a:xfrm>
            <a:off x="6254750" y="5934075"/>
            <a:ext cx="990600" cy="457200"/>
          </a:xfrm>
          <a:prstGeom prst="rect">
            <a:avLst/>
          </a:prstGeom>
          <a:solidFill>
            <a:schemeClr val="accent1">
              <a:lumMod val="75000"/>
            </a:schemeClr>
          </a:solidFill>
          <a:ln w="19050">
            <a:solidFill>
              <a:schemeClr val="tx1"/>
            </a:solidFill>
            <a:miter lim="800000"/>
          </a:ln>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en-US" altLang="zh-CN" sz="2000" dirty="0">
                <a:latin typeface="微软雅黑 Light" panose="020B0502040204020203" pitchFamily="34" charset="-122"/>
                <a:ea typeface="微软雅黑 Light" panose="020B0502040204020203" pitchFamily="34" charset="-122"/>
                <a:cs typeface="Times New Roman" panose="02020603050405020304" pitchFamily="18" charset="0"/>
              </a:rPr>
              <a:t>PCI(n-1)</a:t>
            </a:r>
            <a:endParaRPr kumimoji="1" lang="en-US" altLang="zh-CN" sz="24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5" name="Text Box 23"/>
          <p:cNvSpPr txBox="1">
            <a:spLocks noChangeArrowheads="1"/>
          </p:cNvSpPr>
          <p:nvPr/>
        </p:nvSpPr>
        <p:spPr bwMode="auto">
          <a:xfrm>
            <a:off x="9053513" y="4714876"/>
            <a:ext cx="1219200"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a:latin typeface="微软雅黑 Light" panose="020B0502040204020203" pitchFamily="34" charset="-122"/>
                <a:ea typeface="微软雅黑 Light" panose="020B0502040204020203" pitchFamily="34" charset="-122"/>
                <a:cs typeface="Times New Roman" panose="02020603050405020304" pitchFamily="18" charset="0"/>
              </a:rPr>
              <a:t>(N-1)</a:t>
            </a:r>
            <a:r>
              <a:rPr kumimoji="1" lang="zh-CN" altLang="zh-CN" sz="2000">
                <a:latin typeface="微软雅黑 Light" panose="020B0502040204020203" pitchFamily="34" charset="-122"/>
                <a:ea typeface="微软雅黑 Light" panose="020B0502040204020203" pitchFamily="34" charset="-122"/>
                <a:cs typeface="Times New Roman" panose="02020603050405020304" pitchFamily="18" charset="0"/>
              </a:rPr>
              <a:t>层</a:t>
            </a:r>
            <a:endParaRPr kumimoji="1" lang="zh-CN" altLang="en-US" sz="20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6" name="Text Box 24"/>
          <p:cNvSpPr txBox="1">
            <a:spLocks noChangeArrowheads="1"/>
          </p:cNvSpPr>
          <p:nvPr/>
        </p:nvSpPr>
        <p:spPr bwMode="auto">
          <a:xfrm>
            <a:off x="2566988" y="2420939"/>
            <a:ext cx="1447800"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dirty="0">
                <a:latin typeface="微软雅黑 Light" panose="020B0502040204020203" pitchFamily="34" charset="-122"/>
                <a:ea typeface="微软雅黑 Light" panose="020B0502040204020203" pitchFamily="34" charset="-122"/>
                <a:cs typeface="Times New Roman" panose="02020603050405020304" pitchFamily="18" charset="0"/>
              </a:rPr>
              <a:t>N</a:t>
            </a:r>
            <a:r>
              <a:rPr kumimoji="1" lang="zh-CN" altLang="zh-CN" sz="2000" dirty="0">
                <a:latin typeface="微软雅黑 Light" panose="020B0502040204020203" pitchFamily="34" charset="-122"/>
                <a:ea typeface="微软雅黑 Light" panose="020B0502040204020203" pitchFamily="34" charset="-122"/>
                <a:cs typeface="Times New Roman" panose="02020603050405020304" pitchFamily="18" charset="0"/>
              </a:rPr>
              <a:t>层处理所需的信息</a:t>
            </a:r>
            <a:endParaRPr kumimoji="1"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7" name="Line 25"/>
          <p:cNvSpPr>
            <a:spLocks noChangeShapeType="1"/>
          </p:cNvSpPr>
          <p:nvPr/>
        </p:nvSpPr>
        <p:spPr bwMode="auto">
          <a:xfrm flipH="1">
            <a:off x="4256089" y="3213100"/>
            <a:ext cx="1984375" cy="515938"/>
          </a:xfrm>
          <a:prstGeom prst="line">
            <a:avLst/>
          </a:prstGeom>
          <a:noFill/>
          <a:ln w="38100">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8" name="Line 26"/>
          <p:cNvSpPr>
            <a:spLocks noChangeShapeType="1"/>
          </p:cNvSpPr>
          <p:nvPr/>
        </p:nvSpPr>
        <p:spPr bwMode="auto">
          <a:xfrm flipH="1">
            <a:off x="6096000" y="3213100"/>
            <a:ext cx="2305050" cy="503238"/>
          </a:xfrm>
          <a:prstGeom prst="line">
            <a:avLst/>
          </a:prstGeom>
          <a:noFill/>
          <a:ln w="38100">
            <a:solidFill>
              <a:schemeClr val="tx1"/>
            </a:solidFill>
            <a:prstDash val="sysDot"/>
            <a:round/>
          </a:ln>
          <a:extLst>
            <a:ext uri="{909E8E84-426E-40DD-AFC4-6F175D3DCCD1}">
              <a14:hiddenFill xmlns:a14="http://schemas.microsoft.com/office/drawing/2010/main">
                <a:noFill/>
              </a14:hiddenFill>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9" name="Text Box 27"/>
          <p:cNvSpPr txBox="1">
            <a:spLocks noChangeArrowheads="1"/>
          </p:cNvSpPr>
          <p:nvPr/>
        </p:nvSpPr>
        <p:spPr bwMode="auto">
          <a:xfrm>
            <a:off x="8616950" y="5949950"/>
            <a:ext cx="1600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400">
                <a:latin typeface="微软雅黑 Light" panose="020B0502040204020203" pitchFamily="34" charset="-122"/>
                <a:ea typeface="微软雅黑 Light" panose="020B0502040204020203" pitchFamily="34" charset="-122"/>
                <a:cs typeface="Times New Roman" panose="02020603050405020304" pitchFamily="18" charset="0"/>
              </a:rPr>
              <a:t>PDU(n-1)</a:t>
            </a:r>
            <a:endParaRPr kumimoji="1" lang="en-US" altLang="zh-CN" sz="20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0" name="Text Box 28"/>
          <p:cNvSpPr txBox="1">
            <a:spLocks noChangeArrowheads="1"/>
          </p:cNvSpPr>
          <p:nvPr/>
        </p:nvSpPr>
        <p:spPr bwMode="auto">
          <a:xfrm>
            <a:off x="2711451" y="5373689"/>
            <a:ext cx="1584325" cy="70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zh-CN" sz="2000" dirty="0">
                <a:latin typeface="微软雅黑 Light" panose="020B0502040204020203" pitchFamily="34" charset="-122"/>
                <a:ea typeface="微软雅黑 Light" panose="020B0502040204020203" pitchFamily="34" charset="-122"/>
                <a:cs typeface="Times New Roman" panose="02020603050405020304" pitchFamily="18" charset="0"/>
              </a:rPr>
              <a:t>N-1</a:t>
            </a:r>
            <a:r>
              <a:rPr kumimoji="1" lang="zh-CN" altLang="zh-CN" sz="2000" dirty="0">
                <a:latin typeface="微软雅黑 Light" panose="020B0502040204020203" pitchFamily="34" charset="-122"/>
                <a:ea typeface="微软雅黑 Light" panose="020B0502040204020203" pitchFamily="34" charset="-122"/>
                <a:cs typeface="Times New Roman" panose="02020603050405020304" pitchFamily="18" charset="0"/>
              </a:rPr>
              <a:t>层处理所需的信息</a:t>
            </a:r>
            <a:endParaRPr kumimoji="1" lang="zh-CN" altLang="en-US" sz="20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1" name="Line 29"/>
          <p:cNvSpPr>
            <a:spLocks noChangeShapeType="1"/>
          </p:cNvSpPr>
          <p:nvPr/>
        </p:nvSpPr>
        <p:spPr bwMode="auto">
          <a:xfrm>
            <a:off x="5016500" y="2420939"/>
            <a:ext cx="2000250" cy="312737"/>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2" name="Line 30"/>
          <p:cNvSpPr>
            <a:spLocks noChangeShapeType="1"/>
          </p:cNvSpPr>
          <p:nvPr/>
        </p:nvSpPr>
        <p:spPr bwMode="auto">
          <a:xfrm>
            <a:off x="5340351" y="5400675"/>
            <a:ext cx="2195513" cy="47625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3" name="Text Box 31"/>
          <p:cNvSpPr txBox="1">
            <a:spLocks noChangeArrowheads="1"/>
          </p:cNvSpPr>
          <p:nvPr/>
        </p:nvSpPr>
        <p:spPr bwMode="auto">
          <a:xfrm>
            <a:off x="6407150" y="4943475"/>
            <a:ext cx="167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a:latin typeface="微软雅黑 Light" panose="020B0502040204020203" pitchFamily="34" charset="-122"/>
                <a:ea typeface="微软雅黑 Light" panose="020B0502040204020203" pitchFamily="34" charset="-122"/>
                <a:cs typeface="Times New Roman" panose="02020603050405020304" pitchFamily="18" charset="0"/>
              </a:rPr>
              <a:t>SDU(n-1)</a:t>
            </a:r>
            <a:endParaRPr kumimoji="1" lang="en-US" altLang="zh-CN" sz="24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4" name="Text Box 32"/>
          <p:cNvSpPr txBox="1">
            <a:spLocks noChangeArrowheads="1"/>
          </p:cNvSpPr>
          <p:nvPr/>
        </p:nvSpPr>
        <p:spPr bwMode="auto">
          <a:xfrm>
            <a:off x="5664200" y="1916113"/>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kumimoji="1" lang="en-US" altLang="zh-CN" sz="2400">
                <a:latin typeface="微软雅黑 Light" panose="020B0502040204020203" pitchFamily="34" charset="-122"/>
                <a:ea typeface="微软雅黑 Light" panose="020B0502040204020203" pitchFamily="34" charset="-122"/>
                <a:cs typeface="Times New Roman" panose="02020603050405020304" pitchFamily="18" charset="0"/>
              </a:rPr>
              <a:t>SDU(n)</a:t>
            </a:r>
            <a:endParaRPr kumimoji="1" lang="en-US" altLang="zh-CN" sz="24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5" name="Oval 34"/>
          <p:cNvSpPr>
            <a:spLocks noChangeArrowheads="1"/>
          </p:cNvSpPr>
          <p:nvPr/>
        </p:nvSpPr>
        <p:spPr bwMode="auto">
          <a:xfrm>
            <a:off x="4197350" y="4410075"/>
            <a:ext cx="304800" cy="304800"/>
          </a:xfrm>
          <a:prstGeom prst="ellipse">
            <a:avLst/>
          </a:prstGeom>
          <a:gradFill rotWithShape="0">
            <a:gsLst>
              <a:gs pos="0">
                <a:srgbClr val="CCECFF"/>
              </a:gs>
              <a:gs pos="100000">
                <a:srgbClr val="5E6D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6" name="Oval 35"/>
          <p:cNvSpPr>
            <a:spLocks noChangeArrowheads="1"/>
          </p:cNvSpPr>
          <p:nvPr/>
        </p:nvSpPr>
        <p:spPr bwMode="auto">
          <a:xfrm>
            <a:off x="4138613" y="1285875"/>
            <a:ext cx="304800" cy="304800"/>
          </a:xfrm>
          <a:prstGeom prst="ellipse">
            <a:avLst/>
          </a:prstGeom>
          <a:gradFill rotWithShape="0">
            <a:gsLst>
              <a:gs pos="0">
                <a:srgbClr val="CCECFF"/>
              </a:gs>
              <a:gs pos="100000">
                <a:srgbClr val="5E6D76"/>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面向连接和无连接的服务</a:t>
            </a:r>
            <a:endParaRPr lang="zh-CN" altLang="en-US" dirty="0"/>
          </a:p>
        </p:txBody>
      </p:sp>
      <p:sp>
        <p:nvSpPr>
          <p:cNvPr id="3" name="内容占位符 2"/>
          <p:cNvSpPr>
            <a:spLocks noGrp="1"/>
          </p:cNvSpPr>
          <p:nvPr>
            <p:ph idx="1"/>
          </p:nvPr>
        </p:nvSpPr>
        <p:spPr/>
        <p:txBody>
          <a:bodyPr>
            <a:normAutofit/>
          </a:bodyPr>
          <a:lstStyle/>
          <a:p>
            <a:r>
              <a:rPr lang="en-US" altLang="zh-CN" dirty="0"/>
              <a:t>OSI</a:t>
            </a:r>
            <a:r>
              <a:rPr lang="zh-CN" altLang="en-US" dirty="0"/>
              <a:t>模型中，下层能为上层提供两种不同类型的服务</a:t>
            </a:r>
            <a:endParaRPr lang="zh-CN" altLang="en-US" dirty="0"/>
          </a:p>
          <a:p>
            <a:r>
              <a:rPr lang="zh-CN" altLang="en-US" dirty="0"/>
              <a:t>面向连接服务：</a:t>
            </a:r>
            <a:r>
              <a:rPr lang="en-US" altLang="zh-CN" dirty="0"/>
              <a:t>3</a:t>
            </a:r>
            <a:r>
              <a:rPr lang="zh-CN" altLang="en-US" dirty="0"/>
              <a:t>个阶段</a:t>
            </a:r>
            <a:endParaRPr lang="zh-CN" altLang="en-US" dirty="0"/>
          </a:p>
          <a:p>
            <a:pPr lvl="1"/>
            <a:r>
              <a:rPr lang="zh-CN" altLang="en-US" dirty="0"/>
              <a:t>建立连接阶段</a:t>
            </a:r>
            <a:endParaRPr lang="zh-CN" altLang="en-US" dirty="0"/>
          </a:p>
          <a:p>
            <a:pPr lvl="1"/>
            <a:r>
              <a:rPr lang="zh-CN" altLang="en-US" dirty="0"/>
              <a:t>数据交换阶段</a:t>
            </a:r>
            <a:endParaRPr lang="zh-CN" altLang="en-US" dirty="0"/>
          </a:p>
          <a:p>
            <a:pPr lvl="1"/>
            <a:r>
              <a:rPr lang="zh-CN" altLang="en-US" dirty="0"/>
              <a:t>释放连接阶段</a:t>
            </a:r>
            <a:endParaRPr lang="zh-CN" altLang="en-US" dirty="0"/>
          </a:p>
          <a:p>
            <a:r>
              <a:rPr lang="zh-CN" altLang="en-US" dirty="0"/>
              <a:t>无连接服务：</a:t>
            </a:r>
            <a:r>
              <a:rPr lang="en-US" altLang="zh-CN" dirty="0"/>
              <a:t>3</a:t>
            </a:r>
            <a:r>
              <a:rPr lang="zh-CN" altLang="en-US" dirty="0"/>
              <a:t>种类型</a:t>
            </a:r>
            <a:endParaRPr lang="zh-CN" altLang="en-US" dirty="0"/>
          </a:p>
          <a:p>
            <a:pPr lvl="1"/>
            <a:r>
              <a:rPr lang="zh-CN" altLang="en-US" dirty="0"/>
              <a:t>数据报</a:t>
            </a:r>
            <a:endParaRPr lang="zh-CN" altLang="en-US" dirty="0"/>
          </a:p>
          <a:p>
            <a:pPr lvl="1"/>
            <a:r>
              <a:rPr lang="zh-CN" altLang="en-US" dirty="0"/>
              <a:t>证实交付（可靠的数据报）</a:t>
            </a:r>
            <a:endParaRPr lang="zh-CN" altLang="en-US" dirty="0"/>
          </a:p>
          <a:p>
            <a:pPr lvl="1"/>
            <a:r>
              <a:rPr lang="zh-CN" altLang="en-US" dirty="0"/>
              <a:t>请求</a:t>
            </a:r>
            <a:r>
              <a:rPr lang="en-US" altLang="zh-CN" dirty="0"/>
              <a:t>/</a:t>
            </a:r>
            <a:r>
              <a:rPr lang="zh-CN" altLang="en-US" dirty="0"/>
              <a:t>响应</a:t>
            </a:r>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计算机网络的发展</a:t>
            </a:r>
            <a:endParaRPr lang="zh-CN" altLang="en-US" dirty="0"/>
          </a:p>
        </p:txBody>
      </p:sp>
      <p:sp>
        <p:nvSpPr>
          <p:cNvPr id="3" name="内容占位符 2"/>
          <p:cNvSpPr>
            <a:spLocks noGrp="1"/>
          </p:cNvSpPr>
          <p:nvPr>
            <p:ph idx="1"/>
          </p:nvPr>
        </p:nvSpPr>
        <p:spPr/>
        <p:txBody>
          <a:bodyPr/>
          <a:lstStyle/>
          <a:p>
            <a:pPr eaLnBrk="1" hangingPunct="1"/>
            <a:r>
              <a:rPr lang="zh-CN" altLang="en-US" dirty="0"/>
              <a:t>计算机网络的演变</a:t>
            </a:r>
            <a:endParaRPr lang="zh-CN" altLang="en-US" dirty="0"/>
          </a:p>
          <a:p>
            <a:pPr lvl="1" eaLnBrk="1" hangingPunct="1"/>
            <a:r>
              <a:rPr lang="zh-CN" altLang="en-US" dirty="0"/>
              <a:t>联机系统：终端</a:t>
            </a:r>
            <a:r>
              <a:rPr lang="en-US" altLang="zh-CN" dirty="0"/>
              <a:t>-</a:t>
            </a:r>
            <a:r>
              <a:rPr lang="zh-CN" altLang="en-US" dirty="0"/>
              <a:t>通讯线路</a:t>
            </a:r>
            <a:r>
              <a:rPr lang="en-US" altLang="zh-CN" dirty="0"/>
              <a:t>-</a:t>
            </a:r>
            <a:r>
              <a:rPr lang="zh-CN" altLang="en-US" dirty="0"/>
              <a:t>计算机</a:t>
            </a:r>
            <a:endParaRPr lang="zh-CN" altLang="en-US" dirty="0"/>
          </a:p>
          <a:p>
            <a:pPr lvl="1" eaLnBrk="1" hangingPunct="1"/>
            <a:r>
              <a:rPr lang="zh-CN" altLang="en-US" dirty="0"/>
              <a:t>分时系统：终端</a:t>
            </a:r>
            <a:r>
              <a:rPr lang="en-US" altLang="zh-CN" dirty="0"/>
              <a:t>-</a:t>
            </a:r>
            <a:r>
              <a:rPr lang="zh-CN" altLang="en-US" dirty="0"/>
              <a:t>集中器</a:t>
            </a:r>
            <a:r>
              <a:rPr lang="en-US" altLang="zh-CN" dirty="0"/>
              <a:t>-</a:t>
            </a:r>
            <a:r>
              <a:rPr lang="zh-CN" altLang="en-US" dirty="0"/>
              <a:t>计算机</a:t>
            </a:r>
            <a:endParaRPr lang="zh-CN" altLang="en-US" dirty="0"/>
          </a:p>
          <a:p>
            <a:pPr lvl="1" eaLnBrk="1" hangingPunct="1"/>
            <a:r>
              <a:rPr lang="zh-CN" altLang="en-US" dirty="0"/>
              <a:t>计算机网络：独立的计算机互连</a:t>
            </a:r>
            <a:endParaRPr lang="zh-CN" altLang="en-US" dirty="0"/>
          </a:p>
          <a:p>
            <a:pPr lvl="1" eaLnBrk="1" hangingPunct="1"/>
            <a:r>
              <a:rPr lang="zh-CN" altLang="en-US" dirty="0"/>
              <a:t>标准化网络：开放式标准计算机网络</a:t>
            </a:r>
            <a:endParaRPr lang="zh-CN" altLang="en-US" dirty="0"/>
          </a:p>
          <a:p>
            <a:r>
              <a:rPr lang="zh-CN" altLang="en-US" dirty="0"/>
              <a:t>局域网技术的发展</a:t>
            </a:r>
            <a:endParaRPr lang="en-US" altLang="zh-CN" dirty="0"/>
          </a:p>
          <a:p>
            <a:pPr lvl="1"/>
            <a:r>
              <a:rPr lang="zh-CN" altLang="en-US" dirty="0"/>
              <a:t>局域网标准：</a:t>
            </a:r>
            <a:r>
              <a:rPr lang="en-US" altLang="zh-CN" dirty="0"/>
              <a:t>IEEE802</a:t>
            </a:r>
            <a:endParaRPr lang="en-US" altLang="zh-CN" dirty="0"/>
          </a:p>
          <a:p>
            <a:pPr lvl="1"/>
            <a:r>
              <a:rPr lang="zh-CN" altLang="en-US" dirty="0"/>
              <a:t>网络文件系统：</a:t>
            </a:r>
            <a:r>
              <a:rPr lang="en-US" altLang="zh-CN" dirty="0"/>
              <a:t>NFS</a:t>
            </a:r>
            <a:endParaRPr lang="en-US" altLang="zh-CN" dirty="0"/>
          </a:p>
          <a:p>
            <a:pPr lvl="1"/>
            <a:r>
              <a:rPr lang="zh-CN" altLang="en-US" dirty="0"/>
              <a:t>以太网总线、高速以太网</a:t>
            </a:r>
            <a:endParaRPr lang="en-US" altLang="zh-CN" dirty="0"/>
          </a:p>
          <a:p>
            <a:pPr lvl="1"/>
            <a:r>
              <a:rPr lang="zh-CN" altLang="en-US" dirty="0"/>
              <a:t>无线通信标准：</a:t>
            </a:r>
            <a:r>
              <a:rPr lang="en-US" altLang="zh-CN" dirty="0" err="1"/>
              <a:t>WiFi</a:t>
            </a:r>
            <a:r>
              <a:rPr lang="zh-CN" altLang="en-US" dirty="0"/>
              <a:t>、</a:t>
            </a:r>
            <a:r>
              <a:rPr lang="en-US" altLang="zh-CN" dirty="0"/>
              <a:t>5G</a:t>
            </a:r>
            <a:r>
              <a:rPr lang="zh-CN" altLang="en-US" dirty="0"/>
              <a:t>等</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TCP/IP</a:t>
            </a:r>
            <a:r>
              <a:rPr lang="zh-CN" altLang="en-US" dirty="0"/>
              <a:t>网络体系结构</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29" name="内容占位符 28"/>
          <p:cNvSpPr>
            <a:spLocks noGrp="1"/>
          </p:cNvSpPr>
          <p:nvPr>
            <p:ph idx="1"/>
          </p:nvPr>
        </p:nvSpPr>
        <p:spPr>
          <a:xfrm>
            <a:off x="334434" y="1052515"/>
            <a:ext cx="11523133" cy="1136661"/>
          </a:xfrm>
        </p:spPr>
        <p:txBody>
          <a:bodyPr/>
          <a:lstStyle/>
          <a:p>
            <a:r>
              <a:rPr lang="en-US" altLang="zh-CN" dirty="0"/>
              <a:t>OSI </a:t>
            </a:r>
            <a:r>
              <a:rPr lang="zh-CN" altLang="en-US" dirty="0"/>
              <a:t>参考模型没有得到市场的认可</a:t>
            </a:r>
            <a:endParaRPr lang="zh-CN" altLang="en-US" dirty="0"/>
          </a:p>
          <a:p>
            <a:r>
              <a:rPr lang="en-US" altLang="zh-CN" dirty="0"/>
              <a:t>TCP/IP</a:t>
            </a:r>
            <a:r>
              <a:rPr lang="zh-CN" altLang="en-US" dirty="0"/>
              <a:t>获得了最广泛的应用，成为事实上的国际标准</a:t>
            </a:r>
            <a:endParaRPr lang="zh-CN" altLang="en-US" dirty="0"/>
          </a:p>
        </p:txBody>
      </p:sp>
      <p:sp>
        <p:nvSpPr>
          <p:cNvPr id="30" name="Rectangle 4"/>
          <p:cNvSpPr>
            <a:spLocks noChangeArrowheads="1"/>
          </p:cNvSpPr>
          <p:nvPr/>
        </p:nvSpPr>
        <p:spPr bwMode="auto">
          <a:xfrm>
            <a:off x="7899851" y="2185702"/>
            <a:ext cx="1584325" cy="1477767"/>
          </a:xfrm>
          <a:prstGeom prst="rect">
            <a:avLst/>
          </a:prstGeom>
          <a:solidFill>
            <a:schemeClr val="bg1">
              <a:lumMod val="6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微软雅黑 Light" panose="020B0502040204020203" pitchFamily="34" charset="-122"/>
                <a:ea typeface="微软雅黑 Light" panose="020B0502040204020203" pitchFamily="34" charset="-122"/>
              </a:rPr>
              <a:t>应用层</a:t>
            </a:r>
            <a:endParaRPr lang="zh-CN" altLang="en-US" sz="1800" dirty="0">
              <a:latin typeface="微软雅黑 Light" panose="020B0502040204020203" pitchFamily="34" charset="-122"/>
              <a:ea typeface="微软雅黑 Light" panose="020B0502040204020203" pitchFamily="34" charset="-122"/>
            </a:endParaRPr>
          </a:p>
        </p:txBody>
      </p:sp>
      <p:sp>
        <p:nvSpPr>
          <p:cNvPr id="31" name="Rectangle 5"/>
          <p:cNvSpPr>
            <a:spLocks noChangeArrowheads="1"/>
          </p:cNvSpPr>
          <p:nvPr/>
        </p:nvSpPr>
        <p:spPr bwMode="auto">
          <a:xfrm>
            <a:off x="7899851" y="5116228"/>
            <a:ext cx="1584325" cy="1030092"/>
          </a:xfrm>
          <a:prstGeom prst="rect">
            <a:avLst/>
          </a:prstGeom>
          <a:solidFill>
            <a:schemeClr val="bg1">
              <a:lumMod val="6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微软雅黑 Light" panose="020B0502040204020203" pitchFamily="34" charset="-122"/>
                <a:ea typeface="微软雅黑 Light" panose="020B0502040204020203" pitchFamily="34" charset="-122"/>
              </a:rPr>
              <a:t>网络接口层</a:t>
            </a:r>
            <a:endParaRPr lang="zh-CN" altLang="en-US" sz="1800" dirty="0">
              <a:latin typeface="微软雅黑 Light" panose="020B0502040204020203" pitchFamily="34" charset="-122"/>
              <a:ea typeface="微软雅黑 Light" panose="020B0502040204020203" pitchFamily="34" charset="-122"/>
            </a:endParaRPr>
          </a:p>
        </p:txBody>
      </p:sp>
      <p:sp>
        <p:nvSpPr>
          <p:cNvPr id="32" name="Rectangle 6"/>
          <p:cNvSpPr>
            <a:spLocks noChangeArrowheads="1"/>
          </p:cNvSpPr>
          <p:nvPr/>
        </p:nvSpPr>
        <p:spPr bwMode="auto">
          <a:xfrm>
            <a:off x="7899851" y="3841316"/>
            <a:ext cx="1584325" cy="431800"/>
          </a:xfrm>
          <a:prstGeom prst="rect">
            <a:avLst/>
          </a:prstGeom>
          <a:solidFill>
            <a:schemeClr val="bg1">
              <a:lumMod val="6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latin typeface="微软雅黑 Light" panose="020B0502040204020203" pitchFamily="34" charset="-122"/>
                <a:ea typeface="微软雅黑 Light" panose="020B0502040204020203" pitchFamily="34" charset="-122"/>
              </a:rPr>
              <a:t>传输层</a:t>
            </a:r>
            <a:endParaRPr lang="zh-CN" altLang="en-US" sz="1800">
              <a:latin typeface="微软雅黑 Light" panose="020B0502040204020203" pitchFamily="34" charset="-122"/>
              <a:ea typeface="微软雅黑 Light" panose="020B0502040204020203" pitchFamily="34" charset="-122"/>
            </a:endParaRPr>
          </a:p>
        </p:txBody>
      </p:sp>
      <p:sp>
        <p:nvSpPr>
          <p:cNvPr id="33" name="Rectangle 7"/>
          <p:cNvSpPr>
            <a:spLocks noChangeArrowheads="1"/>
          </p:cNvSpPr>
          <p:nvPr/>
        </p:nvSpPr>
        <p:spPr bwMode="auto">
          <a:xfrm>
            <a:off x="7899851" y="4450916"/>
            <a:ext cx="1584325" cy="431800"/>
          </a:xfrm>
          <a:prstGeom prst="rect">
            <a:avLst/>
          </a:prstGeom>
          <a:solidFill>
            <a:schemeClr val="bg1">
              <a:lumMod val="6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latin typeface="微软雅黑 Light" panose="020B0502040204020203" pitchFamily="34" charset="-122"/>
                <a:ea typeface="微软雅黑 Light" panose="020B0502040204020203" pitchFamily="34" charset="-122"/>
              </a:rPr>
              <a:t>网络层</a:t>
            </a:r>
            <a:endParaRPr lang="zh-CN" altLang="en-US" sz="1800">
              <a:latin typeface="微软雅黑 Light" panose="020B0502040204020203" pitchFamily="34" charset="-122"/>
              <a:ea typeface="微软雅黑 Light" panose="020B0502040204020203" pitchFamily="34" charset="-122"/>
            </a:endParaRPr>
          </a:p>
        </p:txBody>
      </p:sp>
      <p:sp>
        <p:nvSpPr>
          <p:cNvPr id="34" name="Rectangle 8"/>
          <p:cNvSpPr>
            <a:spLocks noChangeArrowheads="1"/>
          </p:cNvSpPr>
          <p:nvPr/>
        </p:nvSpPr>
        <p:spPr bwMode="auto">
          <a:xfrm>
            <a:off x="5015880" y="2185702"/>
            <a:ext cx="1584325" cy="1496247"/>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solidFill>
                  <a:schemeClr val="bg1"/>
                </a:solidFill>
                <a:latin typeface="微软雅黑 Light" panose="020B0502040204020203" pitchFamily="34" charset="-122"/>
                <a:ea typeface="微软雅黑 Light" panose="020B0502040204020203" pitchFamily="34" charset="-122"/>
              </a:rPr>
              <a:t>应用层</a:t>
            </a:r>
            <a:endParaRPr lang="zh-CN" altLang="en-US" sz="1800" dirty="0">
              <a:solidFill>
                <a:schemeClr val="bg1"/>
              </a:solidFill>
              <a:latin typeface="微软雅黑 Light" panose="020B0502040204020203" pitchFamily="34" charset="-122"/>
              <a:ea typeface="微软雅黑 Light" panose="020B0502040204020203" pitchFamily="34" charset="-122"/>
            </a:endParaRPr>
          </a:p>
        </p:txBody>
      </p:sp>
      <p:sp>
        <p:nvSpPr>
          <p:cNvPr id="35" name="Rectangle 9"/>
          <p:cNvSpPr>
            <a:spLocks noChangeArrowheads="1"/>
          </p:cNvSpPr>
          <p:nvPr/>
        </p:nvSpPr>
        <p:spPr bwMode="auto">
          <a:xfrm>
            <a:off x="5015880" y="5085299"/>
            <a:ext cx="1584325" cy="431800"/>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solidFill>
                  <a:schemeClr val="bg1"/>
                </a:solidFill>
                <a:latin typeface="微软雅黑 Light" panose="020B0502040204020203" pitchFamily="34" charset="-122"/>
                <a:ea typeface="微软雅黑 Light" panose="020B0502040204020203" pitchFamily="34" charset="-122"/>
              </a:rPr>
              <a:t>数据链路层</a:t>
            </a:r>
            <a:endParaRPr lang="zh-CN" altLang="en-US" sz="1800">
              <a:solidFill>
                <a:schemeClr val="bg1"/>
              </a:solidFill>
              <a:latin typeface="微软雅黑 Light" panose="020B0502040204020203" pitchFamily="34" charset="-122"/>
              <a:ea typeface="微软雅黑 Light" panose="020B0502040204020203" pitchFamily="34" charset="-122"/>
            </a:endParaRPr>
          </a:p>
        </p:txBody>
      </p:sp>
      <p:sp>
        <p:nvSpPr>
          <p:cNvPr id="36" name="Rectangle 10"/>
          <p:cNvSpPr>
            <a:spLocks noChangeArrowheads="1"/>
          </p:cNvSpPr>
          <p:nvPr/>
        </p:nvSpPr>
        <p:spPr bwMode="auto">
          <a:xfrm>
            <a:off x="5015880" y="3862924"/>
            <a:ext cx="1584325" cy="431800"/>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solidFill>
                  <a:schemeClr val="bg1"/>
                </a:solidFill>
                <a:latin typeface="微软雅黑 Light" panose="020B0502040204020203" pitchFamily="34" charset="-122"/>
                <a:ea typeface="微软雅黑 Light" panose="020B0502040204020203" pitchFamily="34" charset="-122"/>
              </a:rPr>
              <a:t>传输层</a:t>
            </a:r>
            <a:endParaRPr lang="zh-CN" altLang="en-US" sz="1800">
              <a:solidFill>
                <a:schemeClr val="bg1"/>
              </a:solidFill>
              <a:latin typeface="微软雅黑 Light" panose="020B0502040204020203" pitchFamily="34" charset="-122"/>
              <a:ea typeface="微软雅黑 Light" panose="020B0502040204020203" pitchFamily="34" charset="-122"/>
            </a:endParaRPr>
          </a:p>
        </p:txBody>
      </p:sp>
      <p:sp>
        <p:nvSpPr>
          <p:cNvPr id="37" name="Rectangle 11"/>
          <p:cNvSpPr>
            <a:spLocks noChangeArrowheads="1"/>
          </p:cNvSpPr>
          <p:nvPr/>
        </p:nvSpPr>
        <p:spPr bwMode="auto">
          <a:xfrm>
            <a:off x="5015880" y="4472524"/>
            <a:ext cx="1584325" cy="431800"/>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solidFill>
                  <a:schemeClr val="bg1"/>
                </a:solidFill>
                <a:latin typeface="微软雅黑 Light" panose="020B0502040204020203" pitchFamily="34" charset="-122"/>
                <a:ea typeface="微软雅黑 Light" panose="020B0502040204020203" pitchFamily="34" charset="-122"/>
              </a:rPr>
              <a:t>网络层</a:t>
            </a:r>
            <a:endParaRPr lang="zh-CN" altLang="en-US" sz="1800">
              <a:solidFill>
                <a:schemeClr val="bg1"/>
              </a:solidFill>
              <a:latin typeface="微软雅黑 Light" panose="020B0502040204020203" pitchFamily="34" charset="-122"/>
              <a:ea typeface="微软雅黑 Light" panose="020B0502040204020203" pitchFamily="34" charset="-122"/>
            </a:endParaRPr>
          </a:p>
        </p:txBody>
      </p:sp>
      <p:sp>
        <p:nvSpPr>
          <p:cNvPr id="38" name="Rectangle 12"/>
          <p:cNvSpPr>
            <a:spLocks noChangeArrowheads="1"/>
          </p:cNvSpPr>
          <p:nvPr/>
        </p:nvSpPr>
        <p:spPr bwMode="auto">
          <a:xfrm>
            <a:off x="5015880" y="5732999"/>
            <a:ext cx="1584325" cy="431800"/>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solidFill>
                  <a:schemeClr val="bg1"/>
                </a:solidFill>
                <a:latin typeface="微软雅黑 Light" panose="020B0502040204020203" pitchFamily="34" charset="-122"/>
                <a:ea typeface="微软雅黑 Light" panose="020B0502040204020203" pitchFamily="34" charset="-122"/>
              </a:rPr>
              <a:t>物理层</a:t>
            </a:r>
            <a:endParaRPr lang="zh-CN" altLang="en-US" sz="1800" dirty="0">
              <a:solidFill>
                <a:schemeClr val="bg1"/>
              </a:solidFill>
              <a:latin typeface="微软雅黑 Light" panose="020B0502040204020203" pitchFamily="34" charset="-122"/>
              <a:ea typeface="微软雅黑 Light" panose="020B0502040204020203" pitchFamily="34" charset="-122"/>
            </a:endParaRPr>
          </a:p>
        </p:txBody>
      </p:sp>
      <p:sp>
        <p:nvSpPr>
          <p:cNvPr id="39" name="Rectangle 13"/>
          <p:cNvSpPr>
            <a:spLocks noChangeArrowheads="1"/>
          </p:cNvSpPr>
          <p:nvPr/>
        </p:nvSpPr>
        <p:spPr bwMode="auto">
          <a:xfrm>
            <a:off x="2282277" y="3282963"/>
            <a:ext cx="1584325" cy="431800"/>
          </a:xfrm>
          <a:prstGeom prst="rect">
            <a:avLst/>
          </a:prstGeom>
          <a:solidFill>
            <a:schemeClr val="bg1">
              <a:lumMod val="6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latin typeface="微软雅黑 Light" panose="020B0502040204020203" pitchFamily="34" charset="-122"/>
                <a:ea typeface="微软雅黑 Light" panose="020B0502040204020203" pitchFamily="34" charset="-122"/>
              </a:rPr>
              <a:t>会话层</a:t>
            </a:r>
            <a:endParaRPr lang="zh-CN" altLang="en-US" sz="1800">
              <a:latin typeface="微软雅黑 Light" panose="020B0502040204020203" pitchFamily="34" charset="-122"/>
              <a:ea typeface="微软雅黑 Light" panose="020B0502040204020203" pitchFamily="34" charset="-122"/>
            </a:endParaRPr>
          </a:p>
        </p:txBody>
      </p:sp>
      <p:sp>
        <p:nvSpPr>
          <p:cNvPr id="40" name="Rectangle 14"/>
          <p:cNvSpPr>
            <a:spLocks noChangeArrowheads="1"/>
          </p:cNvSpPr>
          <p:nvPr/>
        </p:nvSpPr>
        <p:spPr bwMode="auto">
          <a:xfrm>
            <a:off x="2282277" y="5119701"/>
            <a:ext cx="1584325" cy="431800"/>
          </a:xfrm>
          <a:prstGeom prst="rect">
            <a:avLst/>
          </a:prstGeom>
          <a:solidFill>
            <a:schemeClr val="bg1">
              <a:lumMod val="6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latin typeface="微软雅黑 Light" panose="020B0502040204020203" pitchFamily="34" charset="-122"/>
                <a:ea typeface="微软雅黑 Light" panose="020B0502040204020203" pitchFamily="34" charset="-122"/>
              </a:rPr>
              <a:t>数据链路层</a:t>
            </a:r>
            <a:endParaRPr lang="zh-CN" altLang="en-US" sz="1800">
              <a:latin typeface="微软雅黑 Light" panose="020B0502040204020203" pitchFamily="34" charset="-122"/>
              <a:ea typeface="微软雅黑 Light" panose="020B0502040204020203" pitchFamily="34" charset="-122"/>
            </a:endParaRPr>
          </a:p>
        </p:txBody>
      </p:sp>
      <p:sp>
        <p:nvSpPr>
          <p:cNvPr id="41" name="Rectangle 15"/>
          <p:cNvSpPr>
            <a:spLocks noChangeArrowheads="1"/>
          </p:cNvSpPr>
          <p:nvPr/>
        </p:nvSpPr>
        <p:spPr bwMode="auto">
          <a:xfrm>
            <a:off x="2282277" y="3897326"/>
            <a:ext cx="1584325" cy="431800"/>
          </a:xfrm>
          <a:prstGeom prst="rect">
            <a:avLst/>
          </a:prstGeom>
          <a:solidFill>
            <a:schemeClr val="bg1">
              <a:lumMod val="6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latin typeface="微软雅黑 Light" panose="020B0502040204020203" pitchFamily="34" charset="-122"/>
                <a:ea typeface="微软雅黑 Light" panose="020B0502040204020203" pitchFamily="34" charset="-122"/>
              </a:rPr>
              <a:t>传输层</a:t>
            </a:r>
            <a:endParaRPr lang="zh-CN" altLang="en-US" sz="1800">
              <a:latin typeface="微软雅黑 Light" panose="020B0502040204020203" pitchFamily="34" charset="-122"/>
              <a:ea typeface="微软雅黑 Light" panose="020B0502040204020203" pitchFamily="34" charset="-122"/>
            </a:endParaRPr>
          </a:p>
        </p:txBody>
      </p:sp>
      <p:sp>
        <p:nvSpPr>
          <p:cNvPr id="42" name="Rectangle 16"/>
          <p:cNvSpPr>
            <a:spLocks noChangeArrowheads="1"/>
          </p:cNvSpPr>
          <p:nvPr/>
        </p:nvSpPr>
        <p:spPr bwMode="auto">
          <a:xfrm>
            <a:off x="2282277" y="4506926"/>
            <a:ext cx="1584325" cy="431800"/>
          </a:xfrm>
          <a:prstGeom prst="rect">
            <a:avLst/>
          </a:prstGeom>
          <a:solidFill>
            <a:schemeClr val="bg1">
              <a:lumMod val="6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latin typeface="微软雅黑 Light" panose="020B0502040204020203" pitchFamily="34" charset="-122"/>
                <a:ea typeface="微软雅黑 Light" panose="020B0502040204020203" pitchFamily="34" charset="-122"/>
              </a:rPr>
              <a:t>网络层</a:t>
            </a:r>
            <a:endParaRPr lang="zh-CN" altLang="en-US" sz="1800">
              <a:latin typeface="微软雅黑 Light" panose="020B0502040204020203" pitchFamily="34" charset="-122"/>
              <a:ea typeface="微软雅黑 Light" panose="020B0502040204020203" pitchFamily="34" charset="-122"/>
            </a:endParaRPr>
          </a:p>
        </p:txBody>
      </p:sp>
      <p:sp>
        <p:nvSpPr>
          <p:cNvPr id="43" name="Rectangle 17"/>
          <p:cNvSpPr>
            <a:spLocks noChangeArrowheads="1"/>
          </p:cNvSpPr>
          <p:nvPr/>
        </p:nvSpPr>
        <p:spPr bwMode="auto">
          <a:xfrm>
            <a:off x="2282277" y="5767401"/>
            <a:ext cx="1584325" cy="431800"/>
          </a:xfrm>
          <a:prstGeom prst="rect">
            <a:avLst/>
          </a:prstGeom>
          <a:solidFill>
            <a:schemeClr val="bg1">
              <a:lumMod val="6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latin typeface="微软雅黑 Light" panose="020B0502040204020203" pitchFamily="34" charset="-122"/>
                <a:ea typeface="微软雅黑 Light" panose="020B0502040204020203" pitchFamily="34" charset="-122"/>
              </a:rPr>
              <a:t>物理层</a:t>
            </a:r>
            <a:endParaRPr lang="zh-CN" altLang="en-US" sz="1800">
              <a:latin typeface="微软雅黑 Light" panose="020B0502040204020203" pitchFamily="34" charset="-122"/>
              <a:ea typeface="微软雅黑 Light" panose="020B0502040204020203" pitchFamily="34" charset="-122"/>
            </a:endParaRPr>
          </a:p>
        </p:txBody>
      </p:sp>
      <p:sp>
        <p:nvSpPr>
          <p:cNvPr id="44" name="Rectangle 18"/>
          <p:cNvSpPr>
            <a:spLocks noChangeArrowheads="1"/>
          </p:cNvSpPr>
          <p:nvPr/>
        </p:nvSpPr>
        <p:spPr bwMode="auto">
          <a:xfrm>
            <a:off x="2282277" y="2744801"/>
            <a:ext cx="1584325" cy="431800"/>
          </a:xfrm>
          <a:prstGeom prst="rect">
            <a:avLst/>
          </a:prstGeom>
          <a:solidFill>
            <a:schemeClr val="bg1">
              <a:lumMod val="6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a:latin typeface="微软雅黑 Light" panose="020B0502040204020203" pitchFamily="34" charset="-122"/>
                <a:ea typeface="微软雅黑 Light" panose="020B0502040204020203" pitchFamily="34" charset="-122"/>
              </a:rPr>
              <a:t>表示层</a:t>
            </a:r>
            <a:endParaRPr lang="zh-CN" altLang="en-US" sz="1800">
              <a:latin typeface="微软雅黑 Light" panose="020B0502040204020203" pitchFamily="34" charset="-122"/>
              <a:ea typeface="微软雅黑 Light" panose="020B0502040204020203" pitchFamily="34" charset="-122"/>
            </a:endParaRPr>
          </a:p>
        </p:txBody>
      </p:sp>
      <p:sp>
        <p:nvSpPr>
          <p:cNvPr id="45" name="Rectangle 19"/>
          <p:cNvSpPr>
            <a:spLocks noChangeArrowheads="1"/>
          </p:cNvSpPr>
          <p:nvPr/>
        </p:nvSpPr>
        <p:spPr bwMode="auto">
          <a:xfrm>
            <a:off x="2282277" y="2189176"/>
            <a:ext cx="1584325" cy="431800"/>
          </a:xfrm>
          <a:prstGeom prst="rect">
            <a:avLst/>
          </a:prstGeom>
          <a:solidFill>
            <a:schemeClr val="bg1">
              <a:lumMod val="6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微软雅黑 Light" panose="020B0502040204020203" pitchFamily="34" charset="-122"/>
                <a:ea typeface="微软雅黑 Light" panose="020B0502040204020203" pitchFamily="34" charset="-122"/>
              </a:rPr>
              <a:t>应用层</a:t>
            </a:r>
            <a:endParaRPr lang="zh-CN" altLang="en-US" sz="1800" dirty="0">
              <a:latin typeface="微软雅黑 Light" panose="020B0502040204020203" pitchFamily="34" charset="-122"/>
              <a:ea typeface="微软雅黑 Light" panose="020B0502040204020203" pitchFamily="34" charset="-122"/>
            </a:endParaRPr>
          </a:p>
        </p:txBody>
      </p:sp>
      <p:sp>
        <p:nvSpPr>
          <p:cNvPr id="46" name="Text Box 20"/>
          <p:cNvSpPr txBox="1">
            <a:spLocks noChangeArrowheads="1"/>
          </p:cNvSpPr>
          <p:nvPr/>
        </p:nvSpPr>
        <p:spPr bwMode="auto">
          <a:xfrm>
            <a:off x="7718243" y="6225741"/>
            <a:ext cx="19355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TCP/IP 4</a:t>
            </a:r>
            <a:r>
              <a:rPr lang="zh-CN" altLang="en-US" sz="2000" dirty="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层模型</a:t>
            </a:r>
            <a:endParaRPr lang="zh-CN" altLang="en-US" sz="2000" dirty="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7" name="Text Box 21"/>
          <p:cNvSpPr txBox="1">
            <a:spLocks noChangeArrowheads="1"/>
          </p:cNvSpPr>
          <p:nvPr/>
        </p:nvSpPr>
        <p:spPr bwMode="auto">
          <a:xfrm>
            <a:off x="4941610" y="6227972"/>
            <a:ext cx="19307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TCP/IP 5</a:t>
            </a:r>
            <a:r>
              <a:rPr lang="zh-CN" altLang="en-US" sz="2000" dirty="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层模型</a:t>
            </a:r>
            <a:endParaRPr lang="zh-CN" altLang="en-US" sz="2000" dirty="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8" name="Text Box 22"/>
          <p:cNvSpPr txBox="1">
            <a:spLocks noChangeArrowheads="1"/>
          </p:cNvSpPr>
          <p:nvPr/>
        </p:nvSpPr>
        <p:spPr bwMode="auto">
          <a:xfrm>
            <a:off x="2212426" y="6281751"/>
            <a:ext cx="15792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OSI 7</a:t>
            </a:r>
            <a:r>
              <a:rPr lang="zh-CN" altLang="en-US" sz="2000" dirty="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层模型</a:t>
            </a:r>
            <a:endParaRPr lang="zh-CN" altLang="en-US" sz="2000" dirty="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9" name="AutoShape 23"/>
          <p:cNvSpPr/>
          <p:nvPr/>
        </p:nvSpPr>
        <p:spPr bwMode="auto">
          <a:xfrm flipH="1">
            <a:off x="6656495" y="5195211"/>
            <a:ext cx="215900" cy="863600"/>
          </a:xfrm>
          <a:prstGeom prst="leftBrace">
            <a:avLst>
              <a:gd name="adj1" fmla="val 27204"/>
              <a:gd name="adj2" fmla="val 50000"/>
            </a:avLst>
          </a:prstGeom>
          <a:noFill/>
          <a:ln w="15875">
            <a:solidFill>
              <a:schemeClr val="bg1">
                <a:lumMod val="50000"/>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1800">
              <a:latin typeface="微软雅黑 Light" panose="020B0502040204020203" pitchFamily="34" charset="-122"/>
              <a:ea typeface="微软雅黑 Light" panose="020B0502040204020203" pitchFamily="34" charset="-122"/>
            </a:endParaRPr>
          </a:p>
        </p:txBody>
      </p:sp>
      <p:sp>
        <p:nvSpPr>
          <p:cNvPr id="50" name="AutoShape 24"/>
          <p:cNvSpPr/>
          <p:nvPr/>
        </p:nvSpPr>
        <p:spPr bwMode="auto">
          <a:xfrm flipH="1">
            <a:off x="3917402" y="2274900"/>
            <a:ext cx="215900" cy="1439863"/>
          </a:xfrm>
          <a:prstGeom prst="leftBrace">
            <a:avLst>
              <a:gd name="adj1" fmla="val 45356"/>
              <a:gd name="adj2" fmla="val 50000"/>
            </a:avLst>
          </a:prstGeom>
          <a:noFill/>
          <a:ln w="15875">
            <a:solidFill>
              <a:schemeClr val="bg1">
                <a:lumMod val="50000"/>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zh-CN" sz="1800">
              <a:latin typeface="微软雅黑 Light" panose="020B0502040204020203" pitchFamily="34" charset="-122"/>
              <a:ea typeface="微软雅黑 Light" panose="020B0502040204020203" pitchFamily="34" charset="-122"/>
            </a:endParaRPr>
          </a:p>
        </p:txBody>
      </p:sp>
      <p:sp>
        <p:nvSpPr>
          <p:cNvPr id="51" name="AutoShape 34"/>
          <p:cNvSpPr>
            <a:spLocks noChangeArrowheads="1"/>
          </p:cNvSpPr>
          <p:nvPr/>
        </p:nvSpPr>
        <p:spPr bwMode="auto">
          <a:xfrm>
            <a:off x="7029663" y="2911296"/>
            <a:ext cx="504825" cy="215900"/>
          </a:xfrm>
          <a:prstGeom prst="leftRightArrow">
            <a:avLst>
              <a:gd name="adj1" fmla="val 50000"/>
              <a:gd name="adj2" fmla="val 46765"/>
            </a:avLst>
          </a:prstGeom>
          <a:solidFill>
            <a:schemeClr val="accent3">
              <a:lumMod val="65000"/>
            </a:schemeClr>
          </a:solidFill>
          <a:ln w="9525" algn="ctr">
            <a:solidFill>
              <a:schemeClr val="bg2">
                <a:lumMod val="60000"/>
                <a:lumOff val="40000"/>
              </a:schemeClr>
            </a:solidFill>
            <a:miter lim="800000"/>
          </a:ln>
          <a:effectLst/>
        </p:spPr>
        <p:txBody>
          <a:bodyPr wrap="none" anchor="ctr"/>
          <a:lstStyle/>
          <a:p>
            <a:pPr algn="ctr" eaLnBrk="1" hangingPunct="1"/>
            <a:endParaRPr lang="zh-CN" altLang="zh-CN" sz="1800">
              <a:latin typeface="微软雅黑 Light" panose="020B0502040204020203" pitchFamily="34" charset="-122"/>
              <a:ea typeface="微软雅黑 Light" panose="020B0502040204020203" pitchFamily="34" charset="-122"/>
            </a:endParaRPr>
          </a:p>
        </p:txBody>
      </p:sp>
      <p:sp>
        <p:nvSpPr>
          <p:cNvPr id="52" name="AutoShape 35"/>
          <p:cNvSpPr>
            <a:spLocks noChangeArrowheads="1"/>
          </p:cNvSpPr>
          <p:nvPr/>
        </p:nvSpPr>
        <p:spPr bwMode="auto">
          <a:xfrm>
            <a:off x="7029663" y="3990796"/>
            <a:ext cx="504825" cy="215900"/>
          </a:xfrm>
          <a:prstGeom prst="leftRightArrow">
            <a:avLst>
              <a:gd name="adj1" fmla="val 50000"/>
              <a:gd name="adj2" fmla="val 46765"/>
            </a:avLst>
          </a:prstGeom>
          <a:solidFill>
            <a:schemeClr val="accent3">
              <a:lumMod val="65000"/>
            </a:schemeClr>
          </a:solidFill>
          <a:ln w="9525" algn="ctr">
            <a:solidFill>
              <a:schemeClr val="bg2">
                <a:lumMod val="60000"/>
                <a:lumOff val="40000"/>
              </a:schemeClr>
            </a:solidFill>
            <a:miter lim="800000"/>
          </a:ln>
          <a:effectLst/>
        </p:spPr>
        <p:txBody>
          <a:bodyPr wrap="none" anchor="ctr"/>
          <a:lstStyle/>
          <a:p>
            <a:pPr algn="ctr" eaLnBrk="1" hangingPunct="1"/>
            <a:endParaRPr lang="zh-CN" altLang="zh-CN" sz="1800">
              <a:latin typeface="微软雅黑 Light" panose="020B0502040204020203" pitchFamily="34" charset="-122"/>
              <a:ea typeface="微软雅黑 Light" panose="020B0502040204020203" pitchFamily="34" charset="-122"/>
            </a:endParaRPr>
          </a:p>
        </p:txBody>
      </p:sp>
      <p:sp>
        <p:nvSpPr>
          <p:cNvPr id="53" name="AutoShape 36"/>
          <p:cNvSpPr>
            <a:spLocks noChangeArrowheads="1"/>
          </p:cNvSpPr>
          <p:nvPr/>
        </p:nvSpPr>
        <p:spPr bwMode="auto">
          <a:xfrm>
            <a:off x="7029663" y="4640083"/>
            <a:ext cx="504825" cy="215900"/>
          </a:xfrm>
          <a:prstGeom prst="leftRightArrow">
            <a:avLst>
              <a:gd name="adj1" fmla="val 50000"/>
              <a:gd name="adj2" fmla="val 46765"/>
            </a:avLst>
          </a:prstGeom>
          <a:solidFill>
            <a:schemeClr val="accent3">
              <a:lumMod val="65000"/>
            </a:schemeClr>
          </a:solidFill>
          <a:ln w="9525" algn="ctr">
            <a:solidFill>
              <a:schemeClr val="bg2">
                <a:lumMod val="60000"/>
                <a:lumOff val="40000"/>
              </a:schemeClr>
            </a:solidFill>
            <a:miter lim="800000"/>
          </a:ln>
          <a:effectLst/>
        </p:spPr>
        <p:txBody>
          <a:bodyPr wrap="none" anchor="ctr"/>
          <a:lstStyle/>
          <a:p>
            <a:pPr algn="ctr" eaLnBrk="1" hangingPunct="1"/>
            <a:endParaRPr lang="zh-CN" altLang="zh-CN" sz="1800">
              <a:latin typeface="微软雅黑 Light" panose="020B0502040204020203" pitchFamily="34" charset="-122"/>
              <a:ea typeface="微软雅黑 Light" panose="020B0502040204020203" pitchFamily="34" charset="-122"/>
            </a:endParaRPr>
          </a:p>
        </p:txBody>
      </p:sp>
      <p:sp>
        <p:nvSpPr>
          <p:cNvPr id="54" name="AutoShape 37"/>
          <p:cNvSpPr>
            <a:spLocks noChangeArrowheads="1"/>
          </p:cNvSpPr>
          <p:nvPr/>
        </p:nvSpPr>
        <p:spPr bwMode="auto">
          <a:xfrm>
            <a:off x="7029663" y="5503683"/>
            <a:ext cx="504825" cy="215900"/>
          </a:xfrm>
          <a:prstGeom prst="leftRightArrow">
            <a:avLst>
              <a:gd name="adj1" fmla="val 50000"/>
              <a:gd name="adj2" fmla="val 46765"/>
            </a:avLst>
          </a:prstGeom>
          <a:solidFill>
            <a:schemeClr val="accent3">
              <a:lumMod val="65000"/>
            </a:schemeClr>
          </a:solidFill>
          <a:ln w="9525" algn="ctr">
            <a:solidFill>
              <a:schemeClr val="bg2">
                <a:lumMod val="60000"/>
                <a:lumOff val="40000"/>
              </a:schemeClr>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a:latin typeface="微软雅黑 Light" panose="020B0502040204020203" pitchFamily="34" charset="-122"/>
              <a:ea typeface="微软雅黑 Light" panose="020B0502040204020203" pitchFamily="34" charset="-122"/>
            </a:endParaRPr>
          </a:p>
        </p:txBody>
      </p:sp>
      <p:sp>
        <p:nvSpPr>
          <p:cNvPr id="55" name="AutoShape 38"/>
          <p:cNvSpPr>
            <a:spLocks noChangeArrowheads="1"/>
          </p:cNvSpPr>
          <p:nvPr/>
        </p:nvSpPr>
        <p:spPr bwMode="auto">
          <a:xfrm>
            <a:off x="4296326" y="2911296"/>
            <a:ext cx="504825" cy="215900"/>
          </a:xfrm>
          <a:prstGeom prst="leftRightArrow">
            <a:avLst>
              <a:gd name="adj1" fmla="val 50000"/>
              <a:gd name="adj2" fmla="val 46765"/>
            </a:avLst>
          </a:prstGeom>
          <a:solidFill>
            <a:schemeClr val="accent3">
              <a:lumMod val="65000"/>
            </a:schemeClr>
          </a:solidFill>
          <a:ln w="9525" algn="ctr">
            <a:solidFill>
              <a:schemeClr val="bg2">
                <a:lumMod val="60000"/>
                <a:lumOff val="40000"/>
              </a:schemeClr>
            </a:solidFill>
            <a:miter lim="800000"/>
          </a:ln>
          <a:effectLst/>
        </p:spPr>
        <p:txBody>
          <a:bodyPr wrap="none" anchor="ctr"/>
          <a:lstStyle/>
          <a:p>
            <a:pPr algn="ctr" eaLnBrk="1" hangingPunct="1"/>
            <a:endParaRPr lang="zh-CN" altLang="zh-CN" sz="1800">
              <a:latin typeface="微软雅黑 Light" panose="020B0502040204020203" pitchFamily="34" charset="-122"/>
              <a:ea typeface="微软雅黑 Light" panose="020B0502040204020203" pitchFamily="34" charset="-122"/>
            </a:endParaRPr>
          </a:p>
        </p:txBody>
      </p:sp>
      <p:sp>
        <p:nvSpPr>
          <p:cNvPr id="56" name="AutoShape 39"/>
          <p:cNvSpPr>
            <a:spLocks noChangeArrowheads="1"/>
          </p:cNvSpPr>
          <p:nvPr/>
        </p:nvSpPr>
        <p:spPr bwMode="auto">
          <a:xfrm>
            <a:off x="4296326" y="3990796"/>
            <a:ext cx="504825" cy="215900"/>
          </a:xfrm>
          <a:prstGeom prst="leftRightArrow">
            <a:avLst>
              <a:gd name="adj1" fmla="val 50000"/>
              <a:gd name="adj2" fmla="val 46765"/>
            </a:avLst>
          </a:prstGeom>
          <a:solidFill>
            <a:schemeClr val="accent3">
              <a:lumMod val="65000"/>
            </a:schemeClr>
          </a:solidFill>
          <a:ln w="9525" algn="ctr">
            <a:solidFill>
              <a:schemeClr val="bg2">
                <a:lumMod val="60000"/>
                <a:lumOff val="40000"/>
              </a:schemeClr>
            </a:solidFill>
            <a:miter lim="800000"/>
          </a:ln>
          <a:effectLst/>
        </p:spPr>
        <p:txBody>
          <a:bodyPr wrap="none" anchor="ctr"/>
          <a:lstStyle/>
          <a:p>
            <a:pPr algn="ctr" eaLnBrk="1" hangingPunct="1"/>
            <a:endParaRPr lang="zh-CN" altLang="zh-CN" sz="1800">
              <a:latin typeface="微软雅黑 Light" panose="020B0502040204020203" pitchFamily="34" charset="-122"/>
              <a:ea typeface="微软雅黑 Light" panose="020B0502040204020203" pitchFamily="34" charset="-122"/>
            </a:endParaRPr>
          </a:p>
        </p:txBody>
      </p:sp>
      <p:sp>
        <p:nvSpPr>
          <p:cNvPr id="57" name="AutoShape 40"/>
          <p:cNvSpPr>
            <a:spLocks noChangeArrowheads="1"/>
          </p:cNvSpPr>
          <p:nvPr/>
        </p:nvSpPr>
        <p:spPr bwMode="auto">
          <a:xfrm>
            <a:off x="4296326" y="4711521"/>
            <a:ext cx="504825" cy="215900"/>
          </a:xfrm>
          <a:prstGeom prst="leftRightArrow">
            <a:avLst>
              <a:gd name="adj1" fmla="val 50000"/>
              <a:gd name="adj2" fmla="val 46765"/>
            </a:avLst>
          </a:prstGeom>
          <a:solidFill>
            <a:schemeClr val="accent3">
              <a:lumMod val="65000"/>
            </a:schemeClr>
          </a:solidFill>
          <a:ln w="9525" algn="ctr">
            <a:solidFill>
              <a:schemeClr val="bg2">
                <a:lumMod val="60000"/>
                <a:lumOff val="40000"/>
              </a:schemeClr>
            </a:solidFill>
            <a:miter lim="800000"/>
          </a:ln>
          <a:effectLst/>
        </p:spPr>
        <p:txBody>
          <a:bodyPr wrap="none" anchor="ctr"/>
          <a:lstStyle/>
          <a:p>
            <a:pPr algn="ctr" eaLnBrk="1" hangingPunct="1"/>
            <a:endParaRPr lang="zh-CN" altLang="zh-CN" sz="1800">
              <a:latin typeface="微软雅黑 Light" panose="020B0502040204020203" pitchFamily="34" charset="-122"/>
              <a:ea typeface="微软雅黑 Light" panose="020B0502040204020203" pitchFamily="34" charset="-122"/>
            </a:endParaRPr>
          </a:p>
        </p:txBody>
      </p:sp>
      <p:sp>
        <p:nvSpPr>
          <p:cNvPr id="58" name="AutoShape 41"/>
          <p:cNvSpPr>
            <a:spLocks noChangeArrowheads="1"/>
          </p:cNvSpPr>
          <p:nvPr/>
        </p:nvSpPr>
        <p:spPr bwMode="auto">
          <a:xfrm>
            <a:off x="4296326" y="5286196"/>
            <a:ext cx="504825" cy="215900"/>
          </a:xfrm>
          <a:prstGeom prst="leftRightArrow">
            <a:avLst>
              <a:gd name="adj1" fmla="val 50000"/>
              <a:gd name="adj2" fmla="val 46765"/>
            </a:avLst>
          </a:prstGeom>
          <a:solidFill>
            <a:schemeClr val="accent3">
              <a:lumMod val="65000"/>
            </a:schemeClr>
          </a:solidFill>
          <a:ln w="9525" algn="ctr">
            <a:solidFill>
              <a:schemeClr val="bg2">
                <a:lumMod val="60000"/>
                <a:lumOff val="40000"/>
              </a:schemeClr>
            </a:solidFill>
            <a:miter lim="800000"/>
          </a:ln>
          <a:effectLst/>
        </p:spPr>
        <p:txBody>
          <a:bodyPr wrap="none" anchor="ctr"/>
          <a:lstStyle/>
          <a:p>
            <a:pPr algn="ctr" eaLnBrk="1" hangingPunct="1"/>
            <a:endParaRPr lang="zh-CN" altLang="zh-CN" sz="1800">
              <a:latin typeface="微软雅黑 Light" panose="020B0502040204020203" pitchFamily="34" charset="-122"/>
              <a:ea typeface="微软雅黑 Light" panose="020B0502040204020203" pitchFamily="34" charset="-122"/>
            </a:endParaRPr>
          </a:p>
        </p:txBody>
      </p:sp>
      <p:sp>
        <p:nvSpPr>
          <p:cNvPr id="59" name="AutoShape 42"/>
          <p:cNvSpPr>
            <a:spLocks noChangeArrowheads="1"/>
          </p:cNvSpPr>
          <p:nvPr/>
        </p:nvSpPr>
        <p:spPr bwMode="auto">
          <a:xfrm>
            <a:off x="4296326" y="5935484"/>
            <a:ext cx="504825" cy="215900"/>
          </a:xfrm>
          <a:prstGeom prst="leftRightArrow">
            <a:avLst>
              <a:gd name="adj1" fmla="val 50000"/>
              <a:gd name="adj2" fmla="val 46765"/>
            </a:avLst>
          </a:prstGeom>
          <a:solidFill>
            <a:schemeClr val="accent3">
              <a:lumMod val="65000"/>
            </a:schemeClr>
          </a:solidFill>
          <a:ln w="9525" algn="ctr">
            <a:solidFill>
              <a:schemeClr val="bg2">
                <a:lumMod val="60000"/>
                <a:lumOff val="40000"/>
              </a:schemeClr>
            </a:solidFill>
            <a:miter lim="800000"/>
          </a:ln>
          <a:effectLst/>
        </p:spPr>
        <p:txBody>
          <a:bodyPr wrap="none" anchor="ctr"/>
          <a:lstStyle/>
          <a:p>
            <a:pPr algn="ctr" eaLnBrk="1" hangingPunct="1"/>
            <a:endParaRPr lang="zh-CN" altLang="zh-CN" sz="180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TCP/IP</a:t>
            </a:r>
            <a:r>
              <a:rPr lang="zh-CN" altLang="en-US" dirty="0"/>
              <a:t>网络体系结构</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5" name="Rectangle 4"/>
          <p:cNvSpPr>
            <a:spLocks noChangeArrowheads="1"/>
          </p:cNvSpPr>
          <p:nvPr/>
        </p:nvSpPr>
        <p:spPr bwMode="auto">
          <a:xfrm>
            <a:off x="2427312" y="1165001"/>
            <a:ext cx="12858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dirty="0">
                <a:solidFill>
                  <a:srgbClr val="000000"/>
                </a:solidFill>
                <a:latin typeface="微软雅黑 Light" panose="020B0502040204020203" pitchFamily="34" charset="-122"/>
                <a:ea typeface="微软雅黑 Light" panose="020B0502040204020203" pitchFamily="34" charset="-122"/>
              </a:rPr>
              <a:t>OSI</a:t>
            </a:r>
            <a:r>
              <a:rPr lang="zh-CN" altLang="en-US" sz="2800" dirty="0">
                <a:solidFill>
                  <a:srgbClr val="000000"/>
                </a:solidFill>
                <a:latin typeface="微软雅黑 Light" panose="020B0502040204020203" pitchFamily="34" charset="-122"/>
                <a:ea typeface="微软雅黑 Light" panose="020B0502040204020203" pitchFamily="34" charset="-122"/>
              </a:rPr>
              <a:t>模型</a:t>
            </a:r>
            <a:endParaRPr lang="zh-CN" altLang="en-US" sz="2800" dirty="0">
              <a:solidFill>
                <a:srgbClr val="000000"/>
              </a:solidFill>
              <a:latin typeface="微软雅黑 Light" panose="020B0502040204020203" pitchFamily="34" charset="-122"/>
              <a:ea typeface="微软雅黑 Light" panose="020B0502040204020203" pitchFamily="34" charset="-122"/>
            </a:endParaRPr>
          </a:p>
        </p:txBody>
      </p:sp>
      <p:sp>
        <p:nvSpPr>
          <p:cNvPr id="6" name="Rectangle 5"/>
          <p:cNvSpPr>
            <a:spLocks noChangeArrowheads="1"/>
          </p:cNvSpPr>
          <p:nvPr/>
        </p:nvSpPr>
        <p:spPr bwMode="auto">
          <a:xfrm>
            <a:off x="2278088" y="5051846"/>
            <a:ext cx="1584325" cy="576262"/>
          </a:xfrm>
          <a:prstGeom prst="rect">
            <a:avLst/>
          </a:prstGeom>
          <a:solidFill>
            <a:schemeClr val="bg2">
              <a:lumMod val="20000"/>
              <a:lumOff val="80000"/>
            </a:schemeClr>
          </a:solidFill>
          <a:ln w="9525" algn="ctr">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数据链路层</a:t>
            </a:r>
            <a:endPar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7" name="Rectangle 6"/>
          <p:cNvSpPr>
            <a:spLocks noChangeArrowheads="1"/>
          </p:cNvSpPr>
          <p:nvPr/>
        </p:nvSpPr>
        <p:spPr bwMode="auto">
          <a:xfrm>
            <a:off x="2278088" y="5771926"/>
            <a:ext cx="1584325" cy="576262"/>
          </a:xfrm>
          <a:prstGeom prst="rect">
            <a:avLst/>
          </a:prstGeom>
          <a:solidFill>
            <a:schemeClr val="bg2">
              <a:lumMod val="20000"/>
              <a:lumOff val="80000"/>
            </a:schemeClr>
          </a:solidFill>
          <a:ln w="9525" algn="ctr">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物理层</a:t>
            </a:r>
            <a:endPar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8" name="Rectangle 7"/>
          <p:cNvSpPr>
            <a:spLocks noChangeArrowheads="1"/>
          </p:cNvSpPr>
          <p:nvPr/>
        </p:nvSpPr>
        <p:spPr bwMode="auto">
          <a:xfrm>
            <a:off x="2278088" y="4331766"/>
            <a:ext cx="1584325" cy="576263"/>
          </a:xfrm>
          <a:prstGeom prst="rect">
            <a:avLst/>
          </a:prstGeom>
          <a:solidFill>
            <a:schemeClr val="bg2">
              <a:lumMod val="20000"/>
              <a:lumOff val="80000"/>
            </a:schemeClr>
          </a:solidFill>
          <a:ln w="9525" algn="ctr">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网络层</a:t>
            </a:r>
            <a:endPar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9" name="Rectangle 8"/>
          <p:cNvSpPr>
            <a:spLocks noChangeArrowheads="1"/>
          </p:cNvSpPr>
          <p:nvPr/>
        </p:nvSpPr>
        <p:spPr bwMode="auto">
          <a:xfrm>
            <a:off x="2278088" y="3611686"/>
            <a:ext cx="1584325" cy="576262"/>
          </a:xfrm>
          <a:prstGeom prst="rect">
            <a:avLst/>
          </a:prstGeom>
          <a:solidFill>
            <a:schemeClr val="bg2">
              <a:lumMod val="20000"/>
              <a:lumOff val="80000"/>
            </a:schemeClr>
          </a:solidFill>
          <a:ln w="9525" algn="ctr">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传输层</a:t>
            </a:r>
            <a:endPar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0" name="Rectangle 9"/>
          <p:cNvSpPr>
            <a:spLocks noChangeArrowheads="1"/>
          </p:cNvSpPr>
          <p:nvPr/>
        </p:nvSpPr>
        <p:spPr bwMode="auto">
          <a:xfrm>
            <a:off x="2278088" y="2891408"/>
            <a:ext cx="1584325" cy="576262"/>
          </a:xfrm>
          <a:prstGeom prst="rect">
            <a:avLst/>
          </a:prstGeom>
          <a:solidFill>
            <a:schemeClr val="bg2">
              <a:lumMod val="20000"/>
              <a:lumOff val="80000"/>
            </a:schemeClr>
          </a:solidFill>
          <a:ln w="9525" algn="ctr">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会话层</a:t>
            </a:r>
            <a:endPar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1" name="Rectangle 10"/>
          <p:cNvSpPr>
            <a:spLocks noChangeArrowheads="1"/>
          </p:cNvSpPr>
          <p:nvPr/>
        </p:nvSpPr>
        <p:spPr bwMode="auto">
          <a:xfrm>
            <a:off x="2278088" y="2243708"/>
            <a:ext cx="1584325" cy="576262"/>
          </a:xfrm>
          <a:prstGeom prst="rect">
            <a:avLst/>
          </a:prstGeom>
          <a:solidFill>
            <a:schemeClr val="bg2">
              <a:lumMod val="20000"/>
              <a:lumOff val="80000"/>
            </a:schemeClr>
          </a:solidFill>
          <a:ln w="9525" algn="ctr">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表示层</a:t>
            </a:r>
            <a:endPar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2" name="Rectangle 11"/>
          <p:cNvSpPr>
            <a:spLocks noChangeArrowheads="1"/>
          </p:cNvSpPr>
          <p:nvPr/>
        </p:nvSpPr>
        <p:spPr bwMode="auto">
          <a:xfrm>
            <a:off x="2278088" y="1596008"/>
            <a:ext cx="1584325" cy="576262"/>
          </a:xfrm>
          <a:prstGeom prst="rect">
            <a:avLst/>
          </a:prstGeom>
          <a:solidFill>
            <a:schemeClr val="bg2">
              <a:lumMod val="20000"/>
              <a:lumOff val="80000"/>
            </a:schemeClr>
          </a:solidFill>
          <a:ln w="9525" algn="ctr">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rPr>
              <a:t>应用层</a:t>
            </a:r>
            <a:endPar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3" name="Rectangle 12"/>
          <p:cNvSpPr>
            <a:spLocks noChangeArrowheads="1"/>
          </p:cNvSpPr>
          <p:nvPr/>
        </p:nvSpPr>
        <p:spPr bwMode="auto">
          <a:xfrm>
            <a:off x="4294212" y="1627758"/>
            <a:ext cx="5048250" cy="1841500"/>
          </a:xfrm>
          <a:prstGeom prst="rect">
            <a:avLst/>
          </a:prstGeom>
          <a:noFill/>
          <a:ln w="1111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4" name="Rectangle 13"/>
          <p:cNvSpPr>
            <a:spLocks noChangeArrowheads="1"/>
          </p:cNvSpPr>
          <p:nvPr/>
        </p:nvSpPr>
        <p:spPr bwMode="auto">
          <a:xfrm>
            <a:off x="4295800" y="3664074"/>
            <a:ext cx="5048250" cy="542925"/>
          </a:xfrm>
          <a:prstGeom prst="rect">
            <a:avLst/>
          </a:prstGeom>
          <a:noFill/>
          <a:ln w="1111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5" name="Rectangle 14"/>
          <p:cNvSpPr>
            <a:spLocks noChangeArrowheads="1"/>
          </p:cNvSpPr>
          <p:nvPr/>
        </p:nvSpPr>
        <p:spPr bwMode="auto">
          <a:xfrm>
            <a:off x="6322763" y="1165001"/>
            <a:ext cx="10683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dirty="0">
                <a:solidFill>
                  <a:srgbClr val="000000"/>
                </a:solidFill>
                <a:latin typeface="微软雅黑 Light" panose="020B0502040204020203" pitchFamily="34" charset="-122"/>
                <a:ea typeface="微软雅黑 Light" panose="020B0502040204020203" pitchFamily="34" charset="-122"/>
              </a:rPr>
              <a:t>TCP/IP</a:t>
            </a:r>
            <a:endParaRPr lang="en-US" altLang="zh-CN" sz="1800" dirty="0">
              <a:latin typeface="微软雅黑 Light" panose="020B0502040204020203" pitchFamily="34" charset="-122"/>
              <a:ea typeface="微软雅黑 Light" panose="020B0502040204020203" pitchFamily="34" charset="-122"/>
            </a:endParaRPr>
          </a:p>
        </p:txBody>
      </p:sp>
      <p:sp>
        <p:nvSpPr>
          <p:cNvPr id="16" name="Rectangle 15"/>
          <p:cNvSpPr>
            <a:spLocks noChangeArrowheads="1"/>
          </p:cNvSpPr>
          <p:nvPr/>
        </p:nvSpPr>
        <p:spPr bwMode="auto">
          <a:xfrm>
            <a:off x="5046557" y="3799438"/>
            <a:ext cx="605983" cy="27699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800" dirty="0">
                <a:latin typeface="微软雅黑 Light" panose="020B0502040204020203" pitchFamily="34" charset="-122"/>
                <a:ea typeface="微软雅黑 Light" panose="020B0502040204020203" pitchFamily="34" charset="-122"/>
                <a:cs typeface="Times New Roman" panose="02020603050405020304" pitchFamily="18" charset="0"/>
              </a:rPr>
              <a:t>TCP</a:t>
            </a:r>
            <a:endParaRPr lang="en-US" altLang="zh-CN"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7" name="Rectangle 16"/>
          <p:cNvSpPr>
            <a:spLocks noChangeArrowheads="1"/>
          </p:cNvSpPr>
          <p:nvPr/>
        </p:nvSpPr>
        <p:spPr bwMode="auto">
          <a:xfrm>
            <a:off x="6465911" y="3786311"/>
            <a:ext cx="652985" cy="276999"/>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800" dirty="0">
                <a:latin typeface="微软雅黑 Light" panose="020B0502040204020203" pitchFamily="34" charset="-122"/>
                <a:ea typeface="微软雅黑 Light" panose="020B0502040204020203" pitchFamily="34" charset="-122"/>
                <a:cs typeface="Times New Roman" panose="02020603050405020304" pitchFamily="18" charset="0"/>
              </a:rPr>
              <a:t>UDP</a:t>
            </a:r>
            <a:endParaRPr lang="en-US" altLang="zh-CN"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8" name="Rectangle 17"/>
          <p:cNvSpPr>
            <a:spLocks noChangeArrowheads="1"/>
          </p:cNvSpPr>
          <p:nvPr/>
        </p:nvSpPr>
        <p:spPr bwMode="auto">
          <a:xfrm>
            <a:off x="5682815" y="4462343"/>
            <a:ext cx="915926" cy="378086"/>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800" dirty="0">
                <a:latin typeface="微软雅黑 Light" panose="020B0502040204020203" pitchFamily="34" charset="-122"/>
                <a:ea typeface="微软雅黑 Light" panose="020B0502040204020203" pitchFamily="34" charset="-122"/>
                <a:cs typeface="Times New Roman" panose="02020603050405020304" pitchFamily="18" charset="0"/>
              </a:rPr>
              <a:t>IP</a:t>
            </a:r>
            <a:endParaRPr lang="en-US" altLang="zh-CN"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9" name="Rectangle 18"/>
          <p:cNvSpPr>
            <a:spLocks noChangeArrowheads="1"/>
          </p:cNvSpPr>
          <p:nvPr/>
        </p:nvSpPr>
        <p:spPr bwMode="auto">
          <a:xfrm>
            <a:off x="6761425" y="4690267"/>
            <a:ext cx="431208" cy="194722"/>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400" dirty="0">
                <a:latin typeface="微软雅黑 Light" panose="020B0502040204020203" pitchFamily="34" charset="-122"/>
                <a:ea typeface="微软雅黑 Light" panose="020B0502040204020203" pitchFamily="34" charset="-122"/>
                <a:cs typeface="Times New Roman" panose="02020603050405020304" pitchFamily="18" charset="0"/>
              </a:rPr>
              <a:t>ARP</a:t>
            </a:r>
            <a:endParaRPr lang="en-US" altLang="zh-CN" sz="14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0" name="Rectangle 19"/>
          <p:cNvSpPr>
            <a:spLocks noChangeArrowheads="1"/>
          </p:cNvSpPr>
          <p:nvPr/>
        </p:nvSpPr>
        <p:spPr bwMode="auto">
          <a:xfrm>
            <a:off x="7325819" y="4690267"/>
            <a:ext cx="569066" cy="194722"/>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400" dirty="0">
                <a:latin typeface="微软雅黑 Light" panose="020B0502040204020203" pitchFamily="34" charset="-122"/>
                <a:ea typeface="微软雅黑 Light" panose="020B0502040204020203" pitchFamily="34" charset="-122"/>
                <a:cs typeface="Times New Roman" panose="02020603050405020304" pitchFamily="18" charset="0"/>
              </a:rPr>
              <a:t>RARP</a:t>
            </a:r>
            <a:endParaRPr lang="en-US" altLang="zh-CN" sz="14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1" name="Rectangle 20"/>
          <p:cNvSpPr>
            <a:spLocks noChangeArrowheads="1"/>
          </p:cNvSpPr>
          <p:nvPr/>
        </p:nvSpPr>
        <p:spPr bwMode="auto">
          <a:xfrm>
            <a:off x="4401563" y="4387388"/>
            <a:ext cx="556243" cy="23241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400" dirty="0">
                <a:latin typeface="微软雅黑 Light" panose="020B0502040204020203" pitchFamily="34" charset="-122"/>
                <a:ea typeface="微软雅黑 Light" panose="020B0502040204020203" pitchFamily="34" charset="-122"/>
                <a:cs typeface="Times New Roman" panose="02020603050405020304" pitchFamily="18" charset="0"/>
              </a:rPr>
              <a:t>ICMP</a:t>
            </a:r>
            <a:endParaRPr lang="en-US" altLang="zh-CN" sz="14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2" name="Rectangle 21"/>
          <p:cNvSpPr>
            <a:spLocks noChangeArrowheads="1"/>
          </p:cNvSpPr>
          <p:nvPr/>
        </p:nvSpPr>
        <p:spPr bwMode="auto">
          <a:xfrm>
            <a:off x="5036579" y="4387387"/>
            <a:ext cx="567463" cy="232411"/>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en-US" altLang="zh-CN" sz="1400" dirty="0">
                <a:latin typeface="微软雅黑 Light" panose="020B0502040204020203" pitchFamily="34" charset="-122"/>
                <a:ea typeface="微软雅黑 Light" panose="020B0502040204020203" pitchFamily="34" charset="-122"/>
                <a:cs typeface="Times New Roman" panose="02020603050405020304" pitchFamily="18" charset="0"/>
              </a:rPr>
              <a:t>IGMP</a:t>
            </a:r>
            <a:endParaRPr lang="en-US" altLang="zh-CN" sz="14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5" name="Rectangle 24"/>
          <p:cNvSpPr>
            <a:spLocks noChangeArrowheads="1"/>
          </p:cNvSpPr>
          <p:nvPr/>
        </p:nvSpPr>
        <p:spPr bwMode="auto">
          <a:xfrm>
            <a:off x="8110562" y="1635060"/>
            <a:ext cx="1231900" cy="1832610"/>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buClrTx/>
              <a:buSzTx/>
              <a:buNone/>
            </a:pPr>
            <a:r>
              <a:rPr lang="zh-CN" altLang="en-US" sz="1800" dirty="0">
                <a:solidFill>
                  <a:schemeClr val="bg1"/>
                </a:solidFill>
                <a:latin typeface="微软雅黑 Light" panose="020B0502040204020203" pitchFamily="34" charset="-122"/>
                <a:ea typeface="微软雅黑 Light" panose="020B0502040204020203" pitchFamily="34" charset="-122"/>
              </a:rPr>
              <a:t>应</a:t>
            </a:r>
            <a:endParaRPr lang="en-US" altLang="zh-CN" sz="1800" dirty="0">
              <a:solidFill>
                <a:schemeClr val="bg1"/>
              </a:solidFill>
              <a:latin typeface="微软雅黑 Light" panose="020B0502040204020203" pitchFamily="34" charset="-122"/>
              <a:ea typeface="微软雅黑 Light" panose="020B0502040204020203" pitchFamily="34" charset="-122"/>
            </a:endParaRPr>
          </a:p>
          <a:p>
            <a:pPr algn="ctr" eaLnBrk="1" hangingPunct="1">
              <a:buClrTx/>
              <a:buSzTx/>
              <a:buNone/>
            </a:pPr>
            <a:r>
              <a:rPr lang="zh-CN" altLang="en-US" sz="1800" dirty="0">
                <a:solidFill>
                  <a:schemeClr val="bg1"/>
                </a:solidFill>
                <a:latin typeface="微软雅黑 Light" panose="020B0502040204020203" pitchFamily="34" charset="-122"/>
                <a:ea typeface="微软雅黑 Light" panose="020B0502040204020203" pitchFamily="34" charset="-122"/>
              </a:rPr>
              <a:t>用</a:t>
            </a:r>
            <a:endParaRPr lang="en-US" altLang="zh-CN" sz="1800" dirty="0">
              <a:solidFill>
                <a:schemeClr val="bg1"/>
              </a:solidFill>
              <a:latin typeface="微软雅黑 Light" panose="020B0502040204020203" pitchFamily="34" charset="-122"/>
              <a:ea typeface="微软雅黑 Light" panose="020B0502040204020203" pitchFamily="34" charset="-122"/>
            </a:endParaRPr>
          </a:p>
          <a:p>
            <a:pPr algn="ctr" eaLnBrk="1" hangingPunct="1">
              <a:buClrTx/>
              <a:buSzTx/>
              <a:buNone/>
            </a:pPr>
            <a:r>
              <a:rPr lang="zh-CN" altLang="en-US" sz="1800" dirty="0">
                <a:solidFill>
                  <a:schemeClr val="bg1"/>
                </a:solidFill>
                <a:latin typeface="微软雅黑 Light" panose="020B0502040204020203" pitchFamily="34" charset="-122"/>
                <a:ea typeface="微软雅黑 Light" panose="020B0502040204020203" pitchFamily="34" charset="-122"/>
              </a:rPr>
              <a:t>层</a:t>
            </a:r>
            <a:endParaRPr lang="zh-CN" altLang="en-US" sz="1800" dirty="0">
              <a:solidFill>
                <a:schemeClr val="bg1"/>
              </a:solidFill>
              <a:latin typeface="微软雅黑 Light" panose="020B0502040204020203" pitchFamily="34" charset="-122"/>
              <a:ea typeface="微软雅黑 Light" panose="020B0502040204020203" pitchFamily="34" charset="-122"/>
            </a:endParaRPr>
          </a:p>
        </p:txBody>
      </p:sp>
      <p:sp>
        <p:nvSpPr>
          <p:cNvPr id="26" name="Rectangle 25"/>
          <p:cNvSpPr>
            <a:spLocks noChangeArrowheads="1"/>
          </p:cNvSpPr>
          <p:nvPr/>
        </p:nvSpPr>
        <p:spPr bwMode="auto">
          <a:xfrm rot="5400000">
            <a:off x="6994525" y="2167508"/>
            <a:ext cx="1296988" cy="3603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rPr>
              <a:t>NNTP</a:t>
            </a:r>
            <a:endPar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7" name="Rectangle 26"/>
          <p:cNvSpPr>
            <a:spLocks noChangeArrowheads="1"/>
          </p:cNvSpPr>
          <p:nvPr/>
        </p:nvSpPr>
        <p:spPr bwMode="auto">
          <a:xfrm rot="5400000">
            <a:off x="6130429" y="2167508"/>
            <a:ext cx="1296988" cy="3603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rPr>
              <a:t>POP</a:t>
            </a:r>
            <a:endPar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8" name="Rectangle 27"/>
          <p:cNvSpPr>
            <a:spLocks noChangeArrowheads="1"/>
          </p:cNvSpPr>
          <p:nvPr/>
        </p:nvSpPr>
        <p:spPr bwMode="auto">
          <a:xfrm rot="5400000">
            <a:off x="5698381" y="2167508"/>
            <a:ext cx="1296988" cy="3603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rPr>
              <a:t>SNMP</a:t>
            </a:r>
            <a:endPar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9" name="Rectangle 28"/>
          <p:cNvSpPr>
            <a:spLocks noChangeArrowheads="1"/>
          </p:cNvSpPr>
          <p:nvPr/>
        </p:nvSpPr>
        <p:spPr bwMode="auto">
          <a:xfrm rot="5400000">
            <a:off x="6562476" y="2167508"/>
            <a:ext cx="1296988" cy="360362"/>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rPr>
              <a:t>HTTP</a:t>
            </a:r>
            <a:endPar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0" name="Rectangle 29"/>
          <p:cNvSpPr>
            <a:spLocks noChangeArrowheads="1"/>
          </p:cNvSpPr>
          <p:nvPr/>
        </p:nvSpPr>
        <p:spPr bwMode="auto">
          <a:xfrm rot="5400000">
            <a:off x="5266332" y="2167508"/>
            <a:ext cx="1296988" cy="360362"/>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rPr>
              <a:t>DNS</a:t>
            </a:r>
            <a:endPar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1" name="Rectangle 30"/>
          <p:cNvSpPr>
            <a:spLocks noChangeArrowheads="1"/>
          </p:cNvSpPr>
          <p:nvPr/>
        </p:nvSpPr>
        <p:spPr bwMode="auto">
          <a:xfrm rot="5400000">
            <a:off x="4402236" y="2167508"/>
            <a:ext cx="1296988" cy="360362"/>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rPr>
              <a:t>FTP</a:t>
            </a:r>
            <a:endPar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2" name="Rectangle 31"/>
          <p:cNvSpPr>
            <a:spLocks noChangeArrowheads="1"/>
          </p:cNvSpPr>
          <p:nvPr/>
        </p:nvSpPr>
        <p:spPr bwMode="auto">
          <a:xfrm rot="5400000">
            <a:off x="3970362" y="2167508"/>
            <a:ext cx="1296988" cy="360362"/>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rPr>
              <a:t>SMTP</a:t>
            </a:r>
            <a:endParaRPr lang="en-US"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3" name="Rectangle 32"/>
          <p:cNvSpPr>
            <a:spLocks noChangeArrowheads="1"/>
          </p:cNvSpPr>
          <p:nvPr/>
        </p:nvSpPr>
        <p:spPr bwMode="auto">
          <a:xfrm rot="5400000">
            <a:off x="4834285" y="2167508"/>
            <a:ext cx="1296988" cy="360363"/>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dirty="0">
                <a:latin typeface="微软雅黑 Light" panose="020B0502040204020203" pitchFamily="34" charset="-122"/>
                <a:ea typeface="微软雅黑 Light" panose="020B0502040204020203" pitchFamily="34" charset="-122"/>
                <a:cs typeface="Times New Roman" panose="02020603050405020304" pitchFamily="18" charset="0"/>
              </a:rPr>
              <a:t>TELNET</a:t>
            </a:r>
            <a:endParaRPr lang="en-US" altLang="zh-CN"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4" name="Rectangle 33"/>
          <p:cNvSpPr>
            <a:spLocks noChangeArrowheads="1"/>
          </p:cNvSpPr>
          <p:nvPr/>
        </p:nvSpPr>
        <p:spPr bwMode="auto">
          <a:xfrm>
            <a:off x="8110562" y="3665662"/>
            <a:ext cx="1233487" cy="534988"/>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buClrTx/>
              <a:buSzTx/>
              <a:buNone/>
            </a:pPr>
            <a:r>
              <a:rPr lang="zh-CN" altLang="en-US" sz="1800" dirty="0">
                <a:solidFill>
                  <a:schemeClr val="bg1"/>
                </a:solidFill>
                <a:latin typeface="微软雅黑 Light" panose="020B0502040204020203" pitchFamily="34" charset="-122"/>
                <a:ea typeface="微软雅黑 Light" panose="020B0502040204020203" pitchFamily="34" charset="-122"/>
              </a:rPr>
              <a:t>传输层</a:t>
            </a:r>
            <a:endParaRPr lang="zh-CN" altLang="en-US" sz="1800" dirty="0">
              <a:solidFill>
                <a:schemeClr val="bg1"/>
              </a:solidFill>
              <a:latin typeface="微软雅黑 Light" panose="020B0502040204020203" pitchFamily="34" charset="-122"/>
              <a:ea typeface="微软雅黑 Light" panose="020B0502040204020203" pitchFamily="34" charset="-122"/>
            </a:endParaRPr>
          </a:p>
        </p:txBody>
      </p:sp>
      <p:sp>
        <p:nvSpPr>
          <p:cNvPr id="35" name="Rectangle 34"/>
          <p:cNvSpPr>
            <a:spLocks noChangeArrowheads="1"/>
          </p:cNvSpPr>
          <p:nvPr/>
        </p:nvSpPr>
        <p:spPr bwMode="auto">
          <a:xfrm>
            <a:off x="4295800" y="4363516"/>
            <a:ext cx="5048250" cy="542925"/>
          </a:xfrm>
          <a:prstGeom prst="rect">
            <a:avLst/>
          </a:prstGeom>
          <a:noFill/>
          <a:ln w="1111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6" name="Rectangle 35"/>
          <p:cNvSpPr>
            <a:spLocks noChangeArrowheads="1"/>
          </p:cNvSpPr>
          <p:nvPr/>
        </p:nvSpPr>
        <p:spPr bwMode="auto">
          <a:xfrm>
            <a:off x="8110562" y="4361927"/>
            <a:ext cx="1233489" cy="541338"/>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buClrTx/>
              <a:buSzTx/>
              <a:buNone/>
            </a:pPr>
            <a:r>
              <a:rPr lang="zh-CN" altLang="en-US" sz="1800" dirty="0">
                <a:solidFill>
                  <a:schemeClr val="bg1"/>
                </a:solidFill>
                <a:latin typeface="微软雅黑 Light" panose="020B0502040204020203" pitchFamily="34" charset="-122"/>
                <a:ea typeface="微软雅黑 Light" panose="020B0502040204020203" pitchFamily="34" charset="-122"/>
              </a:rPr>
              <a:t>网络层</a:t>
            </a:r>
            <a:endParaRPr lang="zh-CN" altLang="en-US" sz="1800" dirty="0">
              <a:solidFill>
                <a:schemeClr val="bg1"/>
              </a:solidFill>
              <a:latin typeface="微软雅黑 Light" panose="020B0502040204020203" pitchFamily="34" charset="-122"/>
              <a:ea typeface="微软雅黑 Light" panose="020B0502040204020203" pitchFamily="34" charset="-122"/>
            </a:endParaRPr>
          </a:p>
        </p:txBody>
      </p:sp>
      <p:sp>
        <p:nvSpPr>
          <p:cNvPr id="37" name="Rectangle 36"/>
          <p:cNvSpPr>
            <a:spLocks noChangeArrowheads="1"/>
          </p:cNvSpPr>
          <p:nvPr/>
        </p:nvSpPr>
        <p:spPr bwMode="auto">
          <a:xfrm>
            <a:off x="4295800" y="5086772"/>
            <a:ext cx="5048250" cy="542925"/>
          </a:xfrm>
          <a:prstGeom prst="rect">
            <a:avLst/>
          </a:prstGeom>
          <a:noFill/>
          <a:ln w="1111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8" name="Rectangle 37"/>
          <p:cNvSpPr>
            <a:spLocks noChangeArrowheads="1"/>
          </p:cNvSpPr>
          <p:nvPr/>
        </p:nvSpPr>
        <p:spPr bwMode="auto">
          <a:xfrm>
            <a:off x="8110562" y="5086770"/>
            <a:ext cx="1233489" cy="541337"/>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buClrTx/>
              <a:buSzTx/>
              <a:buNone/>
            </a:pPr>
            <a:r>
              <a:rPr lang="zh-CN" altLang="en-US" sz="1800" dirty="0">
                <a:solidFill>
                  <a:schemeClr val="bg1"/>
                </a:solidFill>
                <a:latin typeface="微软雅黑 Light" panose="020B0502040204020203" pitchFamily="34" charset="-122"/>
                <a:ea typeface="微软雅黑 Light" panose="020B0502040204020203" pitchFamily="34" charset="-122"/>
              </a:rPr>
              <a:t>数据链路层</a:t>
            </a:r>
            <a:endParaRPr lang="zh-CN" altLang="en-US" sz="1800" dirty="0">
              <a:solidFill>
                <a:schemeClr val="bg1"/>
              </a:solidFill>
              <a:latin typeface="微软雅黑 Light" panose="020B0502040204020203" pitchFamily="34" charset="-122"/>
              <a:ea typeface="微软雅黑 Light" panose="020B0502040204020203" pitchFamily="34" charset="-122"/>
            </a:endParaRPr>
          </a:p>
        </p:txBody>
      </p:sp>
      <p:sp>
        <p:nvSpPr>
          <p:cNvPr id="39" name="Rectangle 38"/>
          <p:cNvSpPr>
            <a:spLocks noChangeArrowheads="1"/>
          </p:cNvSpPr>
          <p:nvPr/>
        </p:nvSpPr>
        <p:spPr bwMode="auto">
          <a:xfrm>
            <a:off x="4295800" y="5805264"/>
            <a:ext cx="5048250" cy="542925"/>
          </a:xfrm>
          <a:prstGeom prst="rect">
            <a:avLst/>
          </a:prstGeom>
          <a:noFill/>
          <a:ln w="11113">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0" name="Rectangle 39"/>
          <p:cNvSpPr>
            <a:spLocks noChangeArrowheads="1"/>
          </p:cNvSpPr>
          <p:nvPr/>
        </p:nvSpPr>
        <p:spPr bwMode="auto">
          <a:xfrm>
            <a:off x="8110562" y="5811612"/>
            <a:ext cx="1233489" cy="536576"/>
          </a:xfrm>
          <a:prstGeom prst="rect">
            <a:avLst/>
          </a:prstGeom>
          <a:solidFill>
            <a:srgbClr val="0070C0"/>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buClrTx/>
              <a:buSzTx/>
              <a:buNone/>
            </a:pPr>
            <a:r>
              <a:rPr lang="zh-CN" altLang="en-US" sz="1800" dirty="0">
                <a:solidFill>
                  <a:schemeClr val="bg1"/>
                </a:solidFill>
                <a:latin typeface="微软雅黑 Light" panose="020B0502040204020203" pitchFamily="34" charset="-122"/>
                <a:ea typeface="微软雅黑 Light" panose="020B0502040204020203" pitchFamily="34" charset="-122"/>
              </a:rPr>
              <a:t>物理层</a:t>
            </a:r>
            <a:endParaRPr lang="zh-CN" altLang="en-US" sz="1800" dirty="0">
              <a:solidFill>
                <a:schemeClr val="bg1"/>
              </a:solidFill>
              <a:latin typeface="微软雅黑 Light" panose="020B0502040204020203" pitchFamily="34" charset="-122"/>
              <a:ea typeface="微软雅黑 Light" panose="020B0502040204020203" pitchFamily="34" charset="-122"/>
            </a:endParaRPr>
          </a:p>
        </p:txBody>
      </p:sp>
      <p:sp>
        <p:nvSpPr>
          <p:cNvPr id="41" name="Rectangle 40"/>
          <p:cNvSpPr>
            <a:spLocks noChangeArrowheads="1"/>
          </p:cNvSpPr>
          <p:nvPr/>
        </p:nvSpPr>
        <p:spPr bwMode="auto">
          <a:xfrm>
            <a:off x="4826582" y="5211740"/>
            <a:ext cx="268022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900" dirty="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该层协议由底层网络定义</a:t>
            </a:r>
            <a:endPar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42" name="Rectangle 41"/>
          <p:cNvSpPr>
            <a:spLocks noChangeArrowheads="1"/>
          </p:cNvSpPr>
          <p:nvPr/>
        </p:nvSpPr>
        <p:spPr bwMode="auto">
          <a:xfrm>
            <a:off x="4855810" y="5930532"/>
            <a:ext cx="268022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900" dirty="0">
                <a:solidFill>
                  <a:srgbClr val="000000"/>
                </a:solidFill>
                <a:latin typeface="微软雅黑 Light" panose="020B0502040204020203" pitchFamily="34" charset="-122"/>
                <a:ea typeface="微软雅黑 Light" panose="020B0502040204020203" pitchFamily="34" charset="-122"/>
                <a:cs typeface="Times New Roman" panose="02020603050405020304" pitchFamily="18" charset="0"/>
              </a:rPr>
              <a:t>该层协议由底层网络定义</a:t>
            </a:r>
            <a:endParaRPr lang="zh-CN" altLang="en-US" sz="1800" dirty="0">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TCP/IP</a:t>
            </a:r>
            <a:r>
              <a:rPr kumimoji="1" lang="zh-CN" altLang="en-US" dirty="0"/>
              <a:t>参考模型</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TCP/IP</a:t>
            </a:r>
            <a:r>
              <a:rPr lang="zh-CN" altLang="en-US" dirty="0"/>
              <a:t>参考模型：</a:t>
            </a:r>
            <a:r>
              <a:rPr lang="en-US" altLang="zh-CN" dirty="0"/>
              <a:t>ARPANET</a:t>
            </a:r>
            <a:r>
              <a:rPr lang="zh-CN" altLang="en-US" dirty="0"/>
              <a:t>所采用</a:t>
            </a:r>
            <a:endParaRPr lang="zh-CN" altLang="en-US" dirty="0"/>
          </a:p>
          <a:p>
            <a:pPr lvl="1"/>
            <a:r>
              <a:rPr lang="en-US" altLang="zh-CN" dirty="0" err="1"/>
              <a:t>Vint</a:t>
            </a:r>
            <a:r>
              <a:rPr lang="en-US" altLang="zh-CN" dirty="0"/>
              <a:t> Cerf</a:t>
            </a:r>
            <a:r>
              <a:rPr lang="zh-CN" altLang="en-US" dirty="0"/>
              <a:t>和</a:t>
            </a:r>
            <a:r>
              <a:rPr lang="en-US" altLang="zh-CN" dirty="0"/>
              <a:t>Bob Kahn</a:t>
            </a:r>
            <a:r>
              <a:rPr lang="zh-CN" altLang="en-US" dirty="0"/>
              <a:t>于</a:t>
            </a:r>
            <a:r>
              <a:rPr lang="en-US" altLang="zh-CN" dirty="0"/>
              <a:t>1974</a:t>
            </a:r>
            <a:r>
              <a:rPr lang="zh-CN" altLang="en-US" dirty="0"/>
              <a:t>年提出</a:t>
            </a:r>
            <a:endParaRPr lang="zh-CN" altLang="en-US" dirty="0"/>
          </a:p>
          <a:p>
            <a:pPr lvl="1"/>
            <a:r>
              <a:rPr lang="zh-CN" altLang="en-US" dirty="0"/>
              <a:t>以其中最主要的两个协议</a:t>
            </a:r>
            <a:r>
              <a:rPr lang="en-US" altLang="zh-CN" dirty="0"/>
              <a:t>TCP/IP</a:t>
            </a:r>
            <a:r>
              <a:rPr lang="zh-CN" altLang="en-US" dirty="0"/>
              <a:t>命名</a:t>
            </a:r>
            <a:endParaRPr lang="zh-CN" altLang="en-US" dirty="0"/>
          </a:p>
          <a:p>
            <a:r>
              <a:rPr lang="zh-CN" altLang="en-US" dirty="0"/>
              <a:t>链路层</a:t>
            </a:r>
            <a:endParaRPr lang="zh-CN" altLang="en-US" dirty="0"/>
          </a:p>
          <a:p>
            <a:pPr lvl="1"/>
            <a:r>
              <a:rPr lang="zh-CN" altLang="en-US" dirty="0"/>
              <a:t>描述了为满足无连接的网络层需求，链路必须具备的功能</a:t>
            </a:r>
            <a:endParaRPr lang="zh-CN" altLang="en-US" dirty="0"/>
          </a:p>
          <a:p>
            <a:r>
              <a:rPr lang="zh-CN" altLang="en-US" dirty="0"/>
              <a:t>网络层</a:t>
            </a:r>
            <a:endParaRPr lang="zh-CN" altLang="en-US" dirty="0"/>
          </a:p>
          <a:p>
            <a:pPr lvl="1"/>
            <a:r>
              <a:rPr lang="zh-CN" altLang="en-US" dirty="0"/>
              <a:t>允许主机将数据包注入网络，让这些数据包独立</a:t>
            </a:r>
            <a:r>
              <a:rPr lang="zh-CN" altLang="en-US" dirty="0"/>
              <a:t>地传输至目的地，并定义了数据包格式和协议（</a:t>
            </a:r>
            <a:r>
              <a:rPr lang="en-US" altLang="zh-CN" dirty="0"/>
              <a:t>IPv4</a:t>
            </a:r>
            <a:r>
              <a:rPr lang="zh-CN" altLang="en-US" dirty="0"/>
              <a:t>协议和</a:t>
            </a:r>
            <a:r>
              <a:rPr lang="en-US" altLang="zh-CN" dirty="0"/>
              <a:t>IPv6</a:t>
            </a:r>
            <a:r>
              <a:rPr lang="zh-CN" altLang="en-US" dirty="0"/>
              <a:t>协议）</a:t>
            </a:r>
            <a:endParaRPr lang="zh-CN" altLang="en-US" dirty="0"/>
          </a:p>
          <a:p>
            <a:r>
              <a:rPr lang="zh-CN" altLang="en-US" dirty="0"/>
              <a:t>传输层</a:t>
            </a:r>
            <a:endParaRPr lang="zh-CN" altLang="en-US" dirty="0"/>
          </a:p>
          <a:p>
            <a:pPr lvl="1"/>
            <a:r>
              <a:rPr lang="zh-CN" altLang="en-US" dirty="0"/>
              <a:t>允许源主机与目标主机上的对等实体，进行端到端的数据传输：</a:t>
            </a:r>
            <a:r>
              <a:rPr lang="en-US" altLang="zh-CN" dirty="0"/>
              <a:t>TCP</a:t>
            </a:r>
            <a:r>
              <a:rPr lang="zh-CN" altLang="en-US" dirty="0"/>
              <a:t>，</a:t>
            </a:r>
            <a:r>
              <a:rPr lang="en-US" altLang="zh-CN" dirty="0"/>
              <a:t>UDP</a:t>
            </a:r>
            <a:endParaRPr lang="en-US" altLang="zh-CN" dirty="0"/>
          </a:p>
          <a:p>
            <a:r>
              <a:rPr lang="zh-CN" altLang="en-US" dirty="0"/>
              <a:t>应用层</a:t>
            </a:r>
            <a:endParaRPr lang="zh-CN" altLang="en-US" dirty="0"/>
          </a:p>
          <a:p>
            <a:pPr lvl="1"/>
            <a:r>
              <a:rPr lang="zh-CN" altLang="en-US" dirty="0"/>
              <a:t>传输层之上的所有高层协议：</a:t>
            </a:r>
            <a:r>
              <a:rPr lang="en-US" altLang="zh-CN" dirty="0"/>
              <a:t>DNS</a:t>
            </a:r>
            <a:r>
              <a:rPr lang="zh-CN" altLang="en-US" dirty="0"/>
              <a:t>、</a:t>
            </a:r>
            <a:r>
              <a:rPr lang="en-US" altLang="zh-CN" dirty="0"/>
              <a:t>HTTP</a:t>
            </a:r>
            <a:r>
              <a:rPr lang="zh-CN" altLang="en-US" dirty="0"/>
              <a:t>、</a:t>
            </a:r>
            <a:r>
              <a:rPr lang="en-US" altLang="zh-CN" dirty="0"/>
              <a:t>FTP</a:t>
            </a:r>
            <a:r>
              <a:rPr lang="zh-CN" altLang="en-US" dirty="0"/>
              <a:t>、</a:t>
            </a:r>
            <a:r>
              <a:rPr lang="en-US" altLang="zh-CN" dirty="0"/>
              <a:t>SMTP...</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TCP/IP</a:t>
            </a:r>
            <a:r>
              <a:rPr kumimoji="1" lang="zh-CN" altLang="en-US" dirty="0"/>
              <a:t>参考模型</a:t>
            </a:r>
            <a:endParaRPr lang="zh-CN" altLang="en-US" dirty="0"/>
          </a:p>
        </p:txBody>
      </p:sp>
      <p:sp>
        <p:nvSpPr>
          <p:cNvPr id="3" name="内容占位符 2"/>
          <p:cNvSpPr>
            <a:spLocks noGrp="1"/>
          </p:cNvSpPr>
          <p:nvPr>
            <p:ph idx="1"/>
          </p:nvPr>
        </p:nvSpPr>
        <p:spPr>
          <a:xfrm>
            <a:off x="334435" y="1052514"/>
            <a:ext cx="7777790" cy="5437187"/>
          </a:xfrm>
        </p:spPr>
        <p:txBody>
          <a:bodyPr/>
          <a:lstStyle/>
          <a:p>
            <a:r>
              <a:rPr lang="en-US" altLang="zh-CN" dirty="0"/>
              <a:t>TCP/IP</a:t>
            </a:r>
            <a:r>
              <a:rPr lang="zh-CN" altLang="en-US" dirty="0"/>
              <a:t>参考模型</a:t>
            </a:r>
            <a:endParaRPr lang="zh-CN" altLang="en-US" dirty="0"/>
          </a:p>
          <a:p>
            <a:pPr lvl="1"/>
            <a:r>
              <a:rPr lang="zh-CN" altLang="en-US" dirty="0"/>
              <a:t>摒弃电话系统中“笨终端</a:t>
            </a:r>
            <a:r>
              <a:rPr lang="en-US" altLang="zh-CN" dirty="0"/>
              <a:t>&amp;</a:t>
            </a:r>
            <a:r>
              <a:rPr lang="zh-CN" altLang="en-US" dirty="0"/>
              <a:t>聪明网络”的设计思路</a:t>
            </a:r>
            <a:endParaRPr lang="zh-CN" altLang="en-US" dirty="0"/>
          </a:p>
          <a:p>
            <a:pPr lvl="1"/>
            <a:r>
              <a:rPr lang="zh-CN" altLang="en-US" dirty="0"/>
              <a:t>采用聪明终端</a:t>
            </a:r>
            <a:r>
              <a:rPr lang="en-US" altLang="zh-CN" dirty="0"/>
              <a:t>&amp;</a:t>
            </a:r>
            <a:r>
              <a:rPr lang="zh-CN" altLang="en-US" dirty="0"/>
              <a:t>简单网络，由端系统</a:t>
            </a:r>
            <a:r>
              <a:rPr lang="en-US" altLang="zh-CN" dirty="0"/>
              <a:t>TCP</a:t>
            </a:r>
            <a:r>
              <a:rPr lang="zh-CN" altLang="en-US" dirty="0"/>
              <a:t>负责丢失恢复等，简单的网络大大提升了可扩展性</a:t>
            </a:r>
            <a:endParaRPr lang="zh-CN" altLang="en-US" dirty="0"/>
          </a:p>
          <a:p>
            <a:pPr lvl="1"/>
            <a:r>
              <a:rPr lang="zh-CN" altLang="en-US" dirty="0"/>
              <a:t>实现了建立在简单的、不可靠部件上的可靠系统</a:t>
            </a:r>
            <a:endParaRPr lang="zh-CN" altLang="en-US" dirty="0"/>
          </a:p>
          <a:p>
            <a:r>
              <a:rPr lang="en-US" altLang="zh-CN" dirty="0"/>
              <a:t>IP</a:t>
            </a:r>
            <a:r>
              <a:rPr lang="zh-CN" altLang="en-US" dirty="0"/>
              <a:t>分组交换的特点</a:t>
            </a:r>
            <a:endParaRPr lang="zh-CN" altLang="en-US" dirty="0"/>
          </a:p>
          <a:p>
            <a:pPr lvl="1"/>
            <a:r>
              <a:rPr lang="zh-CN" altLang="en-US" dirty="0"/>
              <a:t>可在各种底层物理网络上运行</a:t>
            </a:r>
            <a:r>
              <a:rPr lang="en-US" altLang="zh-CN" dirty="0"/>
              <a:t>(IP over everything)</a:t>
            </a:r>
            <a:endParaRPr lang="en-US" altLang="zh-CN" dirty="0"/>
          </a:p>
          <a:p>
            <a:pPr lvl="1"/>
            <a:r>
              <a:rPr lang="zh-CN" altLang="en-US" dirty="0"/>
              <a:t>可支持各类上层应用</a:t>
            </a:r>
            <a:r>
              <a:rPr lang="en-US" altLang="zh-CN" dirty="0"/>
              <a:t>(Everything over IP)</a:t>
            </a:r>
            <a:endParaRPr lang="en-US" altLang="zh-CN" dirty="0"/>
          </a:p>
          <a:p>
            <a:pPr lvl="1"/>
            <a:r>
              <a:rPr lang="zh-CN" altLang="en-US" dirty="0"/>
              <a:t>每个</a:t>
            </a:r>
            <a:r>
              <a:rPr lang="en-US" altLang="zh-CN" dirty="0"/>
              <a:t>IP</a:t>
            </a:r>
            <a:r>
              <a:rPr lang="zh-CN" altLang="en-US" dirty="0"/>
              <a:t>分组携带各自的目的地址，网络核心功能</a:t>
            </a:r>
            <a:br>
              <a:rPr lang="zh-CN" altLang="en-US" dirty="0"/>
            </a:br>
            <a:r>
              <a:rPr lang="zh-CN" altLang="en-US" dirty="0"/>
              <a:t>简单（通过路由表转发分组），适应爆炸性增长</a:t>
            </a:r>
            <a:endParaRPr lang="zh-CN" altLang="en-US"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grpSp>
        <p:nvGrpSpPr>
          <p:cNvPr id="5" name="组合 4"/>
          <p:cNvGrpSpPr/>
          <p:nvPr/>
        </p:nvGrpSpPr>
        <p:grpSpPr>
          <a:xfrm>
            <a:off x="8149601" y="1340768"/>
            <a:ext cx="3669218" cy="1721447"/>
            <a:chOff x="6808963" y="3301194"/>
            <a:chExt cx="1877837" cy="965486"/>
          </a:xfrm>
        </p:grpSpPr>
        <p:pic>
          <p:nvPicPr>
            <p:cNvPr id="6" name="Picture 2"/>
            <p:cNvPicPr>
              <a:picLocks noChangeAspect="1" noChangeArrowheads="1"/>
            </p:cNvPicPr>
            <p:nvPr/>
          </p:nvPicPr>
          <p:blipFill rotWithShape="1">
            <a:blip r:embed="rId1" cstate="print"/>
            <a:srcRect b="47988"/>
            <a:stretch>
              <a:fillRect/>
            </a:stretch>
          </p:blipFill>
          <p:spPr bwMode="auto">
            <a:xfrm flipV="1">
              <a:off x="6808963" y="3301194"/>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0" descr="http://tbn0.google.com/images?q=tbn:uG9PhuBLX4dJJM:http://www.uberreview.com/wp-content/uploads/youtube_logo.jpg">
              <a:hlinkClick r:id="rId2"/>
            </p:cNvPr>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7000141" y="3600649"/>
              <a:ext cx="454599" cy="22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6" descr="http://static.ak.fbcdn.net/images/welcome/welcome_3.gif">
              <a:hlinkClick r:id="rId4"/>
            </p:cNvPr>
            <p:cNvPicPr>
              <a:picLocks noChangeAspect="1" noChangeArrowheads="1"/>
            </p:cNvPicPr>
            <p:nvPr/>
          </p:nvPicPr>
          <p:blipFill>
            <a:blip r:embed="rId5" cstate="print"/>
            <a:srcRect/>
            <a:stretch>
              <a:fillRect/>
            </a:stretch>
          </p:blipFill>
          <p:spPr bwMode="auto">
            <a:xfrm>
              <a:off x="7500678" y="3609941"/>
              <a:ext cx="405788" cy="20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4" descr="From collectibles to cars, buy and sell all kinds of items on eBay">
              <a:hlinkClick r:id="rId6"/>
            </p:cNvPr>
            <p:cNvPicPr>
              <a:picLocks noChangeAspect="1" noChangeArrowheads="1"/>
            </p:cNvPicPr>
            <p:nvPr/>
          </p:nvPicPr>
          <p:blipFill>
            <a:blip r:embed="rId7" cstate="print">
              <a:clrChange>
                <a:clrFrom>
                  <a:srgbClr val="000000">
                    <a:alpha val="0"/>
                  </a:srgbClr>
                </a:clrFrom>
                <a:clrTo>
                  <a:srgbClr val="000000">
                    <a:alpha val="0"/>
                  </a:srgbClr>
                </a:clrTo>
              </a:clrChange>
              <a:extLst>
                <a:ext uri="{BEBA8EAE-BF5A-486C-A8C5-ECC9F3942E4B}">
                  <a14:imgProps xmlns:a14="http://schemas.microsoft.com/office/drawing/2010/main">
                    <a14:imgLayer r:embed="rId8">
                      <a14:imgEffect>
                        <a14:sharpenSoften amount="50000"/>
                      </a14:imgEffect>
                    </a14:imgLayer>
                  </a14:imgProps>
                </a:ext>
              </a:extLst>
            </a:blip>
            <a:srcRect/>
            <a:stretch>
              <a:fillRect/>
            </a:stretch>
          </p:blipFill>
          <p:spPr bwMode="auto">
            <a:xfrm>
              <a:off x="7118579" y="3859562"/>
              <a:ext cx="251162" cy="1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C:\Users\yxia\Desktop\搜狗截图13年10月19日1936_2.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418061" y="3330776"/>
              <a:ext cx="628605" cy="282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C:\Users\yxia\Desktop\搜狗截图13年10月19日1936_3.jp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838289" y="3841986"/>
              <a:ext cx="437517" cy="2254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3" descr="C:\Users\yxia\Desktop\搜狗截图13年10月19日1937_4.jpg"/>
            <p:cNvPicPr>
              <a:picLocks noChangeAspect="1" noChangeArrowheads="1"/>
            </p:cNvPicPr>
            <p:nvPr/>
          </p:nvPicPr>
          <p:blipFill>
            <a:blip r:embed="rId11" cstate="print">
              <a:clrChange>
                <a:clrFrom>
                  <a:srgbClr val="FEFEFE"/>
                </a:clrFrom>
                <a:clrTo>
                  <a:srgbClr val="FEFEFE">
                    <a:alpha val="0"/>
                  </a:srgbClr>
                </a:clrTo>
              </a:clrChange>
            </a:blip>
            <a:srcRect/>
            <a:stretch>
              <a:fillRect/>
            </a:stretch>
          </p:blipFill>
          <p:spPr bwMode="auto">
            <a:xfrm>
              <a:off x="8069933" y="3411612"/>
              <a:ext cx="430488" cy="1983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Users\yxia\Desktop\搜狗截图13年10月19日1938_5.jpg"/>
            <p:cNvPicPr>
              <a:picLocks noChangeAspect="1" noChangeArrowheads="1"/>
            </p:cNvPicPr>
            <p:nvPr/>
          </p:nvPicPr>
          <p:blipFill>
            <a:blip r:embed="rId12" cstate="print">
              <a:clrChange>
                <a:clrFrom>
                  <a:srgbClr val="F6F6F6"/>
                </a:clrFrom>
                <a:clrTo>
                  <a:srgbClr val="F6F6F6">
                    <a:alpha val="0"/>
                  </a:srgbClr>
                </a:clrTo>
              </a:clrChange>
            </a:blip>
            <a:srcRect/>
            <a:stretch>
              <a:fillRect/>
            </a:stretch>
          </p:blipFill>
          <p:spPr bwMode="auto">
            <a:xfrm>
              <a:off x="7348885" y="3982162"/>
              <a:ext cx="541729" cy="1705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5" descr="C:\Users\yxia\Desktop\搜狗截图13年10月19日1938_6.jpg"/>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7922520" y="3645318"/>
              <a:ext cx="577902" cy="1817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C:\Users\yxia\Desktop\google_logo_41.png"/>
            <p:cNvPicPr>
              <a:picLocks noChangeAspect="1" noChangeArrowheads="1"/>
            </p:cNvPicPr>
            <p:nvPr/>
          </p:nvPicPr>
          <p:blipFill>
            <a:blip r:embed="rId14" cstate="print">
              <a:extLst>
                <a:ext uri="{BEBA8EAE-BF5A-486C-A8C5-ECC9F3942E4B}">
                  <a14:imgProps xmlns:a14="http://schemas.microsoft.com/office/drawing/2010/main">
                    <a14:imgLayer r:embed="rId15">
                      <a14:imgEffect>
                        <a14:saturation sat="400000"/>
                      </a14:imgEffect>
                      <a14:imgEffect>
                        <a14:sharpenSoften amount="25000"/>
                      </a14:imgEffect>
                    </a14:imgLayer>
                  </a14:imgProps>
                </a:ext>
              </a:extLst>
            </a:blip>
            <a:srcRect/>
            <a:stretch>
              <a:fillRect/>
            </a:stretch>
          </p:blipFill>
          <p:spPr bwMode="auto">
            <a:xfrm>
              <a:off x="6978720" y="3433397"/>
              <a:ext cx="441733" cy="1682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7" descr="C:\Users\yxia\Desktop\搜狗截图13年10月19日1946_7.jpg"/>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7406462" y="3827070"/>
              <a:ext cx="445541" cy="184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p:cNvGrpSpPr/>
          <p:nvPr/>
        </p:nvGrpSpPr>
        <p:grpSpPr>
          <a:xfrm>
            <a:off x="8129697" y="3417204"/>
            <a:ext cx="3669218" cy="1721447"/>
            <a:chOff x="6804682" y="4350467"/>
            <a:chExt cx="1877837" cy="965486"/>
          </a:xfrm>
        </p:grpSpPr>
        <p:pic>
          <p:nvPicPr>
            <p:cNvPr id="18" name="Picture 2"/>
            <p:cNvPicPr>
              <a:picLocks noChangeAspect="1" noChangeArrowheads="1"/>
            </p:cNvPicPr>
            <p:nvPr/>
          </p:nvPicPr>
          <p:blipFill rotWithShape="1">
            <a:blip r:embed="rId1" cstate="print"/>
            <a:srcRect b="47988"/>
            <a:stretch>
              <a:fillRect/>
            </a:stretch>
          </p:blipFill>
          <p:spPr bwMode="auto">
            <a:xfrm>
              <a:off x="6804682" y="4350467"/>
              <a:ext cx="1877837" cy="96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6" descr="C:\Users\yxia\Desktop\Img320639468.jpg"/>
            <p:cNvPicPr>
              <a:picLocks noChangeAspect="1" noChangeArrowheads="1"/>
            </p:cNvPicPr>
            <p:nvPr/>
          </p:nvPicPr>
          <p:blipFill>
            <a:blip r:embed="rId17" cstate="print">
              <a:clrChange>
                <a:clrFrom>
                  <a:srgbClr val="FFFFFF"/>
                </a:clrFrom>
                <a:clrTo>
                  <a:srgbClr val="FFFFFF">
                    <a:alpha val="0"/>
                  </a:srgbClr>
                </a:clrTo>
              </a:clrChange>
              <a:extLst>
                <a:ext uri="{BEBA8EAE-BF5A-486C-A8C5-ECC9F3942E4B}">
                  <a14:imgProps xmlns:a14="http://schemas.microsoft.com/office/drawing/2010/main">
                    <a14:imgLayer r:embed="rId18">
                      <a14:imgEffect>
                        <a14:brightnessContrast bright="20000" contrast="-40000"/>
                      </a14:imgEffect>
                      <a14:imgEffect>
                        <a14:sharpenSoften amount="50000"/>
                      </a14:imgEffect>
                    </a14:imgLayer>
                  </a14:imgProps>
                </a:ext>
              </a:extLst>
            </a:blip>
            <a:srcRect/>
            <a:stretch>
              <a:fillRect/>
            </a:stretch>
          </p:blipFill>
          <p:spPr bwMode="auto">
            <a:xfrm>
              <a:off x="7348930" y="4717523"/>
              <a:ext cx="809734" cy="53447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yxia\Desktop\20111222064702697103.jpg"/>
            <p:cNvPicPr>
              <a:picLocks noChangeAspect="1" noChangeArrowheads="1"/>
            </p:cNvPicPr>
            <p:nvPr/>
          </p:nvPicPr>
          <p:blipFill>
            <a:blip r:embed="rId19" cstate="print">
              <a:clrChange>
                <a:clrFrom>
                  <a:srgbClr val="FFFFFF"/>
                </a:clrFrom>
                <a:clrTo>
                  <a:srgbClr val="FFFFFF">
                    <a:alpha val="0"/>
                  </a:srgbClr>
                </a:clrTo>
              </a:clrChange>
            </a:blip>
            <a:stretch>
              <a:fillRect/>
            </a:stretch>
          </p:blipFill>
          <p:spPr bwMode="auto">
            <a:xfrm rot="20983091">
              <a:off x="7835377" y="4801157"/>
              <a:ext cx="113215" cy="27634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Picture 20" descr="C:\Users\yxia\Desktop\2178222.jpg"/>
            <p:cNvPicPr>
              <a:picLocks noChangeAspect="1" noChangeArrowheads="1"/>
            </p:cNvPicPr>
            <p:nvPr/>
          </p:nvPicPr>
          <p:blipFill>
            <a:blip r:embed="rId20" cstate="print">
              <a:clrChange>
                <a:clrFrom>
                  <a:srgbClr val="FFFFFF"/>
                </a:clrFrom>
                <a:clrTo>
                  <a:srgbClr val="FFFFFF">
                    <a:alpha val="0"/>
                  </a:srgbClr>
                </a:clrTo>
              </a:clrChange>
              <a:extLst>
                <a:ext uri="{BEBA8EAE-BF5A-486C-A8C5-ECC9F3942E4B}">
                  <a14:imgProps xmlns:a14="http://schemas.microsoft.com/office/drawing/2010/main">
                    <a14:imgLayer r:embed="rId21">
                      <a14:imgEffect>
                        <a14:sharpenSoften amount="50000"/>
                      </a14:imgEffect>
                    </a14:imgLayer>
                  </a14:imgProps>
                </a:ext>
              </a:extLst>
            </a:blip>
            <a:srcRect/>
            <a:stretch>
              <a:fillRect/>
            </a:stretch>
          </p:blipFill>
          <p:spPr bwMode="auto">
            <a:xfrm>
              <a:off x="8191259" y="4819431"/>
              <a:ext cx="307107" cy="4410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2" descr="C:\Users\yxia\Desktop\3770652009510221234.jpg"/>
            <p:cNvPicPr>
              <a:picLocks noChangeAspect="1" noChangeArrowheads="1"/>
            </p:cNvPicPr>
            <p:nvPr/>
          </p:nvPicPr>
          <p:blipFill>
            <a:blip r:embed="rId22" cstate="print">
              <a:clrChange>
                <a:clrFrom>
                  <a:srgbClr val="FEFEFE"/>
                </a:clrFrom>
                <a:clrTo>
                  <a:srgbClr val="FEFEFE">
                    <a:alpha val="0"/>
                  </a:srgbClr>
                </a:clrTo>
              </a:clrChange>
            </a:blip>
            <a:srcRect/>
            <a:stretch>
              <a:fillRect/>
            </a:stretch>
          </p:blipFill>
          <p:spPr bwMode="auto">
            <a:xfrm rot="4506236" flipV="1">
              <a:off x="7130563" y="4550437"/>
              <a:ext cx="312481" cy="2702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8" descr="http://tbn0.google.com/images?q=tbn:8sTVCGh5uzf1gM:http://www.wpclipart.com/telephone/telephone_cartoon.png">
              <a:hlinkClick r:id="rId23"/>
            </p:cNvPr>
            <p:cNvPicPr>
              <a:picLocks noChangeAspect="1" noChangeArrowheads="1"/>
            </p:cNvPicPr>
            <p:nvPr/>
          </p:nvPicPr>
          <p:blipFill>
            <a:blip r:embed="rId24" cstate="print"/>
            <a:srcRect/>
            <a:stretch>
              <a:fillRect/>
            </a:stretch>
          </p:blipFill>
          <p:spPr bwMode="auto">
            <a:xfrm>
              <a:off x="7378061" y="4476450"/>
              <a:ext cx="169795" cy="17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descr="http://tbn0.google.com/images?q=tbn:xT9wMZ61r7KFCM:http://rtmulcahy.files.wordpress.com/2007/06/cellphone.gif">
              <a:hlinkClick r:id="rId25"/>
            </p:cNvPr>
            <p:cNvPicPr>
              <a:picLocks noChangeAspect="1" noChangeArrowheads="1"/>
            </p:cNvPicPr>
            <p:nvPr/>
          </p:nvPicPr>
          <p:blipFill>
            <a:blip r:embed="rId26" cstate="print">
              <a:clrChange>
                <a:clrFrom>
                  <a:srgbClr val="FCFDFF"/>
                </a:clrFrom>
                <a:clrTo>
                  <a:srgbClr val="FCFDFF">
                    <a:alpha val="0"/>
                  </a:srgbClr>
                </a:clrTo>
              </a:clrChange>
            </a:blip>
            <a:srcRect/>
            <a:stretch>
              <a:fillRect/>
            </a:stretch>
          </p:blipFill>
          <p:spPr bwMode="auto">
            <a:xfrm flipH="1">
              <a:off x="7952219" y="4457219"/>
              <a:ext cx="207916" cy="214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1" descr="C:\Users\yxia\Desktop\3374535_010108632321_2.jpg"/>
            <p:cNvPicPr>
              <a:picLocks noChangeAspect="1" noChangeArrowheads="1"/>
            </p:cNvPicPr>
            <p:nvPr/>
          </p:nvPicPr>
          <p:blipFill>
            <a:blip r:embed="rId27" cstate="print">
              <a:clrChange>
                <a:clrFrom>
                  <a:srgbClr val="FFFFFF"/>
                </a:clrFrom>
                <a:clrTo>
                  <a:srgbClr val="FFFFFF">
                    <a:alpha val="0"/>
                  </a:srgbClr>
                </a:clrTo>
              </a:clrChange>
              <a:grayscl/>
            </a:blip>
            <a:srcRect/>
            <a:stretch>
              <a:fillRect/>
            </a:stretch>
          </p:blipFill>
          <p:spPr bwMode="auto">
            <a:xfrm rot="786443">
              <a:off x="7068316" y="4728057"/>
              <a:ext cx="318250" cy="20734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8" descr="C:\Users\yxia\Desktop\vgoixh91ud6k.jpg"/>
            <p:cNvPicPr>
              <a:picLocks noChangeAspect="1" noChangeArrowheads="1"/>
            </p:cNvPicPr>
            <p:nvPr/>
          </p:nvPicPr>
          <p:blipFill>
            <a:blip r:embed="rId28" cstate="print">
              <a:clrChange>
                <a:clrFrom>
                  <a:srgbClr val="FFFFFF"/>
                </a:clrFrom>
                <a:clrTo>
                  <a:srgbClr val="FFFFFF">
                    <a:alpha val="0"/>
                  </a:srgbClr>
                </a:clrTo>
              </a:clrChange>
            </a:blip>
            <a:srcRect/>
            <a:stretch>
              <a:fillRect/>
            </a:stretch>
          </p:blipFill>
          <p:spPr bwMode="auto">
            <a:xfrm>
              <a:off x="8132234" y="4590085"/>
              <a:ext cx="195598" cy="2293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7" descr="C:\Users\yxia\Desktop\2078815_171043034636_2.jpg"/>
            <p:cNvPicPr>
              <a:picLocks noChangeAspect="1" noChangeArrowheads="1"/>
            </p:cNvPicPr>
            <p:nvPr/>
          </p:nvPicPr>
          <p:blipFill>
            <a:blip r:embed="rId29" cstate="print">
              <a:clrChange>
                <a:clrFrom>
                  <a:srgbClr val="000000"/>
                </a:clrFrom>
                <a:clrTo>
                  <a:srgbClr val="000000">
                    <a:alpha val="0"/>
                  </a:srgbClr>
                </a:clrTo>
              </a:clrChange>
            </a:blip>
            <a:srcRect/>
            <a:stretch>
              <a:fillRect/>
            </a:stretch>
          </p:blipFill>
          <p:spPr bwMode="auto">
            <a:xfrm flipH="1">
              <a:off x="6922278" y="4917756"/>
              <a:ext cx="309610" cy="3262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0" descr="C:\Users\yxia\Desktop\1077466119.jpg"/>
            <p:cNvPicPr>
              <a:picLocks noChangeAspect="1" noChangeArrowheads="1"/>
            </p:cNvPicPr>
            <p:nvPr/>
          </p:nvPicPr>
          <p:blipFill>
            <a:blip r:embed="rId30" cstate="print">
              <a:clrChange>
                <a:clrFrom>
                  <a:srgbClr val="FFFFFF"/>
                </a:clrFrom>
                <a:clrTo>
                  <a:srgbClr val="FFFFFF">
                    <a:alpha val="0"/>
                  </a:srgbClr>
                </a:clrTo>
              </a:clrChange>
            </a:blip>
            <a:srcRect/>
            <a:stretch>
              <a:fillRect/>
            </a:stretch>
          </p:blipFill>
          <p:spPr bwMode="auto">
            <a:xfrm>
              <a:off x="7562205" y="4425885"/>
              <a:ext cx="407018" cy="45042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矩形 28"/>
          <p:cNvSpPr/>
          <p:nvPr/>
        </p:nvSpPr>
        <p:spPr>
          <a:xfrm>
            <a:off x="9367651" y="2948883"/>
            <a:ext cx="1136867" cy="584921"/>
          </a:xfrm>
          <a:prstGeom prst="rect">
            <a:avLst/>
          </a:prstGeom>
          <a:solidFill>
            <a:schemeClr val="bg1"/>
          </a:solidFill>
          <a:ln w="28575">
            <a:solidFill>
              <a:srgbClr val="7030A0"/>
            </a:solidFill>
          </a:ln>
        </p:spPr>
        <p:style>
          <a:lnRef idx="2">
            <a:schemeClr val="accent1"/>
          </a:lnRef>
          <a:fillRef idx="1">
            <a:schemeClr val="lt1"/>
          </a:fillRef>
          <a:effectRef idx="0">
            <a:schemeClr val="accent1"/>
          </a:effectRef>
          <a:fontRef idx="minor">
            <a:schemeClr val="dk1"/>
          </a:fontRef>
        </p:style>
        <p:txBody>
          <a:bodyPr lIns="36000" rIns="36000" rtlCol="0" anchor="ctr"/>
          <a:lstStyle/>
          <a:p>
            <a:pPr algn="ctr"/>
            <a:r>
              <a:rPr lang="en-US" altLang="zh-CN" sz="2000" b="1" dirty="0">
                <a:solidFill>
                  <a:srgbClr val="C00000"/>
                </a:solidFill>
                <a:latin typeface="微软雅黑" panose="020B0503020204020204" pitchFamily="34" charset="-122"/>
                <a:ea typeface="微软雅黑" panose="020B0503020204020204" pitchFamily="34" charset="-122"/>
              </a:rPr>
              <a:t>TCP/IP</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0" name="矩形 29"/>
          <p:cNvSpPr/>
          <p:nvPr/>
        </p:nvSpPr>
        <p:spPr>
          <a:xfrm>
            <a:off x="8912863" y="5125857"/>
            <a:ext cx="2272225" cy="400110"/>
          </a:xfrm>
          <a:prstGeom prst="rect">
            <a:avLst/>
          </a:prstGeom>
        </p:spPr>
        <p:txBody>
          <a:bodyPr wrap="none">
            <a:spAutoFit/>
          </a:bodyPr>
          <a:lstStyle/>
          <a:p>
            <a:r>
              <a:rPr kumimoji="1" lang="en-US" altLang="zh-CN" sz="2000" dirty="0">
                <a:solidFill>
                  <a:srgbClr val="000000"/>
                </a:solidFill>
                <a:latin typeface="微软雅黑 Light" panose="020B0502040204020203" pitchFamily="34" charset="-122"/>
                <a:ea typeface="微软雅黑 Light" panose="020B0502040204020203" pitchFamily="34" charset="-122"/>
                <a:cs typeface="+mj-cs"/>
              </a:rPr>
              <a:t>TCP/IP</a:t>
            </a:r>
            <a:r>
              <a:rPr kumimoji="1" lang="zh-CN" altLang="en-US" sz="2000" dirty="0">
                <a:solidFill>
                  <a:srgbClr val="000000"/>
                </a:solidFill>
                <a:latin typeface="微软雅黑 Light" panose="020B0502040204020203" pitchFamily="34" charset="-122"/>
                <a:ea typeface="微软雅黑 Light" panose="020B0502040204020203" pitchFamily="34" charset="-122"/>
                <a:cs typeface="+mj-cs"/>
              </a:rPr>
              <a:t>的沙漏模型</a:t>
            </a:r>
            <a:endParaRPr lang="zh-CN" altLang="en-US" sz="1050" dirty="0">
              <a:solidFill>
                <a:srgbClr val="000000"/>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IETF</a:t>
            </a:r>
            <a:r>
              <a:rPr lang="zh-CN" altLang="en-US" dirty="0"/>
              <a:t>：对</a:t>
            </a:r>
            <a:r>
              <a:rPr lang="en-US" altLang="zh-CN" dirty="0"/>
              <a:t>IP</a:t>
            </a:r>
            <a:r>
              <a:rPr lang="zh-CN" altLang="en-US" dirty="0"/>
              <a:t>网络</a:t>
            </a:r>
            <a:r>
              <a:rPr lang="en-US" altLang="zh-CN" dirty="0"/>
              <a:t>/</a:t>
            </a:r>
            <a:r>
              <a:rPr lang="zh-CN" altLang="en-US" dirty="0"/>
              <a:t>因特网的标准化工作</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5" name="内容占位符 2"/>
          <p:cNvSpPr txBox="1"/>
          <p:nvPr/>
        </p:nvSpPr>
        <p:spPr bwMode="auto">
          <a:xfrm>
            <a:off x="660400" y="4822826"/>
            <a:ext cx="10858500" cy="151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fontScale="70000" lnSpcReduction="20000"/>
          </a:bodyPr>
          <a:lstStyle>
            <a:lvl1pPr marL="342900" indent="-342900" algn="l" rtl="0" eaLnBrk="1" fontAlgn="base" hangingPunct="1">
              <a:spcBef>
                <a:spcPct val="20000"/>
              </a:spcBef>
              <a:spcAft>
                <a:spcPct val="0"/>
              </a:spcAft>
              <a:buClr>
                <a:srgbClr val="C80000"/>
              </a:buClr>
              <a:buSzPct val="80000"/>
              <a:buFont typeface="Wingdings" panose="05000000000000000000" pitchFamily="2" charset="2"/>
              <a:buChar char="n"/>
              <a:defRPr sz="2800" baseline="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1pPr>
            <a:lvl2pPr marL="742950" indent="-285750" algn="l" rtl="0" eaLnBrk="1" fontAlgn="base" hangingPunct="1">
              <a:spcBef>
                <a:spcPct val="20000"/>
              </a:spcBef>
              <a:spcAft>
                <a:spcPct val="0"/>
              </a:spcAft>
              <a:buClr>
                <a:srgbClr val="00C800"/>
              </a:buClr>
              <a:buSzPct val="80000"/>
              <a:buFont typeface="Wingdings" panose="05000000000000000000" pitchFamily="2" charset="2"/>
              <a:buChar char="n"/>
              <a:defRPr sz="2400" baseline="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2pPr>
            <a:lvl3pPr marL="1143000" indent="-228600" algn="l" rtl="0" eaLnBrk="1" fontAlgn="base" hangingPunct="1">
              <a:spcBef>
                <a:spcPct val="20000"/>
              </a:spcBef>
              <a:spcAft>
                <a:spcPct val="0"/>
              </a:spcAft>
              <a:buClr>
                <a:srgbClr val="0000C8"/>
              </a:buClr>
              <a:buSzPct val="80000"/>
              <a:buFont typeface="Wingdings" panose="05000000000000000000" pitchFamily="2" charset="2"/>
              <a:buChar char="n"/>
              <a:defRPr sz="2000" baseline="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3pPr>
            <a:lvl4pPr marL="1600200" indent="-228600" algn="l" rtl="0" eaLnBrk="1" fontAlgn="base" hangingPunct="1">
              <a:spcBef>
                <a:spcPct val="20000"/>
              </a:spcBef>
              <a:spcAft>
                <a:spcPct val="0"/>
              </a:spcAft>
              <a:buClr>
                <a:srgbClr val="FF7F00"/>
              </a:buClr>
              <a:buSzPct val="80000"/>
              <a:buFont typeface="Wingdings" panose="05000000000000000000" pitchFamily="2" charset="2"/>
              <a:buChar char="u"/>
              <a:defRPr sz="1800" baseline="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4pPr>
            <a:lvl5pPr marL="2057400" indent="-228600" algn="l" rtl="0" eaLnBrk="1" fontAlgn="base" hangingPunct="1">
              <a:spcBef>
                <a:spcPct val="20000"/>
              </a:spcBef>
              <a:spcAft>
                <a:spcPct val="0"/>
              </a:spcAft>
              <a:buSzPct val="80000"/>
              <a:buFont typeface="Wingdings" panose="05000000000000000000" pitchFamily="2" charset="2"/>
              <a:buChar char="Ø"/>
              <a:defRPr sz="1800" baseline="0">
                <a:solidFill>
                  <a:schemeClr val="tx1"/>
                </a:solidFill>
                <a:latin typeface="微软雅黑 Light" panose="020B0502040204020203" pitchFamily="34" charset="-122"/>
                <a:ea typeface="微软雅黑 Light" panose="020B0502040204020203" pitchFamily="34" charset="-122"/>
                <a:cs typeface="Times New Roman" panose="02020603050405020304" pitchFamily="18" charset="0"/>
              </a:defRPr>
            </a:lvl5pPr>
            <a:lvl6pPr marL="25146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6pPr>
            <a:lvl7pPr marL="29718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7pPr>
            <a:lvl8pPr marL="34290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8pPr>
            <a:lvl9pPr marL="3886200" indent="-228600" algn="l" rtl="0" fontAlgn="base">
              <a:spcBef>
                <a:spcPct val="20000"/>
              </a:spcBef>
              <a:spcAft>
                <a:spcPct val="0"/>
              </a:spcAft>
              <a:buSzPct val="80000"/>
              <a:buFont typeface="Wingdings" panose="05000000000000000000" pitchFamily="2" charset="2"/>
              <a:buChar char="Ø"/>
              <a:defRPr sz="2000">
                <a:solidFill>
                  <a:schemeClr val="tx1"/>
                </a:solidFill>
                <a:latin typeface="+mn-lt"/>
                <a:ea typeface="+mn-ea"/>
              </a:defRPr>
            </a:lvl9pPr>
          </a:lstStyle>
          <a:p>
            <a:pPr>
              <a:buClr>
                <a:schemeClr val="tx1"/>
              </a:buClr>
              <a:buFont typeface="Wingdings" panose="05000000000000000000" pitchFamily="2" charset="2"/>
              <a:buChar char="Ø"/>
            </a:pPr>
            <a:r>
              <a:rPr lang="zh-CN" altLang="en-US" kern="0" dirty="0"/>
              <a:t>互联网协会</a:t>
            </a:r>
            <a:r>
              <a:rPr lang="en-US" altLang="zh-CN" kern="0" dirty="0"/>
              <a:t>ISOC</a:t>
            </a:r>
            <a:r>
              <a:rPr lang="zh-CN" altLang="en-US" kern="0" dirty="0"/>
              <a:t>：由国际互联网协会为</a:t>
            </a:r>
            <a:r>
              <a:rPr lang="en-US" altLang="zh-CN" kern="0" dirty="0"/>
              <a:t>IETF</a:t>
            </a:r>
            <a:r>
              <a:rPr lang="zh-CN" altLang="en-US" kern="0" dirty="0"/>
              <a:t>等提供法律支撑</a:t>
            </a:r>
            <a:endParaRPr lang="zh-CN" altLang="en-US" kern="0" dirty="0"/>
          </a:p>
          <a:p>
            <a:pPr>
              <a:buClr>
                <a:schemeClr val="tx1"/>
              </a:buClr>
              <a:buFont typeface="Wingdings" panose="05000000000000000000" pitchFamily="2" charset="2"/>
              <a:buChar char="Ø"/>
            </a:pPr>
            <a:r>
              <a:rPr lang="zh-CN" altLang="en-US" kern="0" dirty="0"/>
              <a:t>互联网体系结构委员会</a:t>
            </a:r>
            <a:r>
              <a:rPr lang="en-US" altLang="zh-CN" kern="0" dirty="0"/>
              <a:t>IAB</a:t>
            </a:r>
            <a:r>
              <a:rPr lang="zh-CN" altLang="en-US" kern="0" dirty="0"/>
              <a:t>：是国际互联网标准化组织</a:t>
            </a:r>
            <a:r>
              <a:rPr lang="en-US" altLang="zh-CN" kern="0" dirty="0"/>
              <a:t>IETF</a:t>
            </a:r>
            <a:r>
              <a:rPr lang="zh-CN" altLang="en-US" kern="0" dirty="0"/>
              <a:t>的顶层架构委员会，负责</a:t>
            </a:r>
            <a:r>
              <a:rPr lang="en-US" altLang="zh-CN" kern="0" dirty="0"/>
              <a:t>TCP/IP</a:t>
            </a:r>
            <a:r>
              <a:rPr lang="zh-CN" altLang="en-US" kern="0" dirty="0"/>
              <a:t>协议簇开发研究方向的指导</a:t>
            </a:r>
            <a:endParaRPr lang="zh-CN" altLang="en-US" kern="0" dirty="0"/>
          </a:p>
          <a:p>
            <a:pPr>
              <a:buClr>
                <a:schemeClr val="tx1"/>
              </a:buClr>
              <a:buFont typeface="Wingdings" panose="05000000000000000000" pitchFamily="2" charset="2"/>
              <a:buChar char="Ø"/>
            </a:pPr>
            <a:r>
              <a:rPr lang="en-US" altLang="zh-CN" kern="0" dirty="0"/>
              <a:t>IETF</a:t>
            </a:r>
            <a:r>
              <a:rPr lang="zh-CN" altLang="en-US" kern="0" dirty="0"/>
              <a:t>划分为多个领域：</a:t>
            </a:r>
            <a:r>
              <a:rPr lang="en-US" altLang="zh-CN" kern="0" dirty="0"/>
              <a:t>Internet</a:t>
            </a:r>
            <a:r>
              <a:rPr lang="zh-CN" altLang="en-US" kern="0" dirty="0"/>
              <a:t>、路由、安全、网管、应用、实时应用和传输协议</a:t>
            </a:r>
            <a:endParaRPr lang="zh-CN" altLang="en-US" kern="0" dirty="0"/>
          </a:p>
          <a:p>
            <a:pPr>
              <a:buClr>
                <a:schemeClr val="tx1"/>
              </a:buClr>
              <a:buFont typeface="Wingdings" panose="05000000000000000000" pitchFamily="2" charset="2"/>
              <a:buChar char="Ø"/>
            </a:pPr>
            <a:r>
              <a:rPr lang="en-US" altLang="zh-CN" kern="0" dirty="0"/>
              <a:t>IETF</a:t>
            </a:r>
            <a:r>
              <a:rPr lang="zh-CN" altLang="en-US" kern="0" dirty="0"/>
              <a:t>的标准工作在工作组内完成，工作组是动态的，会动态创建和关闭</a:t>
            </a:r>
            <a:endParaRPr lang="zh-CN" altLang="en-US" kern="0" dirty="0"/>
          </a:p>
        </p:txBody>
      </p:sp>
      <p:sp>
        <p:nvSpPr>
          <p:cNvPr id="6" name="Rectangle 3"/>
          <p:cNvSpPr>
            <a:spLocks noChangeArrowheads="1"/>
          </p:cNvSpPr>
          <p:nvPr/>
        </p:nvSpPr>
        <p:spPr bwMode="auto">
          <a:xfrm>
            <a:off x="1807344" y="2459040"/>
            <a:ext cx="2952750" cy="2300287"/>
          </a:xfrm>
          <a:prstGeom prst="rect">
            <a:avLst/>
          </a:prstGeom>
          <a:solidFill>
            <a:srgbClr val="CCECFF"/>
          </a:solidFill>
          <a:ln w="9525">
            <a:solidFill>
              <a:schemeClr val="tx1"/>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7" name="Freeform 4"/>
          <p:cNvSpPr/>
          <p:nvPr/>
        </p:nvSpPr>
        <p:spPr bwMode="auto">
          <a:xfrm>
            <a:off x="4629919" y="1638302"/>
            <a:ext cx="2533650" cy="246063"/>
          </a:xfrm>
          <a:custGeom>
            <a:avLst/>
            <a:gdLst>
              <a:gd name="T0" fmla="*/ 0 w 1584"/>
              <a:gd name="T1" fmla="*/ 0 h 336"/>
              <a:gd name="T2" fmla="*/ 2147483646 w 1584"/>
              <a:gd name="T3" fmla="*/ 0 h 336"/>
              <a:gd name="T4" fmla="*/ 2147483646 w 1584"/>
              <a:gd name="T5" fmla="*/ 2147483646 h 336"/>
              <a:gd name="T6" fmla="*/ 2147483646 w 1584"/>
              <a:gd name="T7" fmla="*/ 2147483646 h 336"/>
              <a:gd name="T8" fmla="*/ 0 w 1584"/>
              <a:gd name="T9" fmla="*/ 0 h 3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4" h="336">
                <a:moveTo>
                  <a:pt x="0" y="0"/>
                </a:moveTo>
                <a:lnTo>
                  <a:pt x="1584" y="0"/>
                </a:lnTo>
                <a:lnTo>
                  <a:pt x="1344" y="336"/>
                </a:lnTo>
                <a:lnTo>
                  <a:pt x="240" y="336"/>
                </a:lnTo>
                <a:lnTo>
                  <a:pt x="0" y="0"/>
                </a:lnTo>
                <a:close/>
              </a:path>
            </a:pathLst>
          </a:cu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8" name="Rectangle 5"/>
          <p:cNvSpPr>
            <a:spLocks noChangeArrowheads="1"/>
          </p:cNvSpPr>
          <p:nvPr/>
        </p:nvSpPr>
        <p:spPr bwMode="auto">
          <a:xfrm>
            <a:off x="4629919" y="1144589"/>
            <a:ext cx="2533650" cy="493712"/>
          </a:xfrm>
          <a:prstGeom prst="rect">
            <a:avLst/>
          </a:prstGeom>
          <a:solidFill>
            <a:schemeClr val="accent2">
              <a:lumMod val="75000"/>
            </a:schemeClr>
          </a:solidFill>
          <a:ln w="9525">
            <a:solidFill>
              <a:schemeClr val="tx1"/>
            </a:solidFill>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0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因特网协会 </a:t>
            </a:r>
            <a:r>
              <a:rPr kumimoji="1" lang="en-US" altLang="zh-CN" sz="20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ISOC</a:t>
            </a:r>
            <a:endParaRPr kumimoji="1" lang="en-US" altLang="zh-CN" sz="2000" b="0" i="0" u="none" strike="noStrike" kern="1200" cap="none" spc="0" normalizeH="0" baseline="0" noProof="0" dirty="0">
              <a:ln>
                <a:noFill/>
              </a:ln>
              <a:solidFill>
                <a:schemeClr val="bg1"/>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9" name="Line 6"/>
          <p:cNvSpPr>
            <a:spLocks noChangeShapeType="1"/>
          </p:cNvSpPr>
          <p:nvPr/>
        </p:nvSpPr>
        <p:spPr bwMode="auto">
          <a:xfrm>
            <a:off x="3552007" y="3609977"/>
            <a:ext cx="615950" cy="5746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0" name="Line 7"/>
          <p:cNvSpPr>
            <a:spLocks noChangeShapeType="1"/>
          </p:cNvSpPr>
          <p:nvPr/>
        </p:nvSpPr>
        <p:spPr bwMode="auto">
          <a:xfrm>
            <a:off x="4629919" y="1638301"/>
            <a:ext cx="273050" cy="241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1" name="Line 8"/>
          <p:cNvSpPr>
            <a:spLocks noChangeShapeType="1"/>
          </p:cNvSpPr>
          <p:nvPr/>
        </p:nvSpPr>
        <p:spPr bwMode="auto">
          <a:xfrm flipH="1">
            <a:off x="2477270" y="3609977"/>
            <a:ext cx="614363" cy="5746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2" name="Line 9"/>
          <p:cNvSpPr>
            <a:spLocks noChangeShapeType="1"/>
          </p:cNvSpPr>
          <p:nvPr/>
        </p:nvSpPr>
        <p:spPr bwMode="auto">
          <a:xfrm flipH="1">
            <a:off x="6847657" y="1638301"/>
            <a:ext cx="315912" cy="241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3" name="Rectangle 10"/>
          <p:cNvSpPr>
            <a:spLocks noChangeArrowheads="1"/>
          </p:cNvSpPr>
          <p:nvPr/>
        </p:nvSpPr>
        <p:spPr bwMode="auto">
          <a:xfrm>
            <a:off x="2023244" y="3022602"/>
            <a:ext cx="2520950" cy="6572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因特网研究指导小组</a:t>
            </a:r>
            <a:endParaRPr kumimoji="1" lang="zh-CN" altLang="en-US" sz="18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IRSG </a:t>
            </a:r>
            <a:endParaRPr kumimoji="1" lang="en-US" altLang="zh-CN" sz="18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4" name="Rectangle 11"/>
          <p:cNvSpPr>
            <a:spLocks noChangeArrowheads="1"/>
          </p:cNvSpPr>
          <p:nvPr/>
        </p:nvSpPr>
        <p:spPr bwMode="auto">
          <a:xfrm>
            <a:off x="6933383" y="2459040"/>
            <a:ext cx="3443287" cy="2300287"/>
          </a:xfrm>
          <a:prstGeom prst="rect">
            <a:avLst/>
          </a:prstGeom>
          <a:solidFill>
            <a:schemeClr val="accent1">
              <a:lumMod val="25000"/>
              <a:lumOff val="75000"/>
            </a:schemeClr>
          </a:solidFill>
          <a:ln w="9525">
            <a:solidFill>
              <a:schemeClr val="tx1"/>
            </a:solidFill>
            <a:prstDash val="sysDot"/>
            <a:miter lim="800000"/>
          </a:ln>
          <a:effec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8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5" name="Text Box 12"/>
          <p:cNvSpPr txBox="1">
            <a:spLocks noChangeArrowheads="1"/>
          </p:cNvSpPr>
          <p:nvPr/>
        </p:nvSpPr>
        <p:spPr bwMode="auto">
          <a:xfrm>
            <a:off x="2167708" y="2489202"/>
            <a:ext cx="2414587"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因特网研究部 </a:t>
            </a:r>
            <a:r>
              <a:rPr kumimoji="1" lang="en-US" altLang="zh-CN" sz="20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IRTF </a:t>
            </a:r>
            <a:endParaRPr kumimoji="1" lang="en-US" altLang="zh-CN" sz="20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6" name="Text Box 13"/>
          <p:cNvSpPr txBox="1">
            <a:spLocks noChangeArrowheads="1"/>
          </p:cNvSpPr>
          <p:nvPr/>
        </p:nvSpPr>
        <p:spPr bwMode="auto">
          <a:xfrm>
            <a:off x="7469957" y="2443164"/>
            <a:ext cx="2398712" cy="39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因特网工程部 </a:t>
            </a:r>
            <a:r>
              <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IETF </a:t>
            </a:r>
            <a:endPar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7" name="Line 14"/>
          <p:cNvSpPr>
            <a:spLocks noChangeShapeType="1"/>
          </p:cNvSpPr>
          <p:nvPr/>
        </p:nvSpPr>
        <p:spPr bwMode="auto">
          <a:xfrm flipV="1">
            <a:off x="3374065" y="2641602"/>
            <a:ext cx="1528904" cy="380999"/>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8" name="Line 15"/>
          <p:cNvSpPr>
            <a:spLocks noChangeShapeType="1"/>
          </p:cNvSpPr>
          <p:nvPr/>
        </p:nvSpPr>
        <p:spPr bwMode="auto">
          <a:xfrm flipH="1" flipV="1">
            <a:off x="6319020" y="2541589"/>
            <a:ext cx="2257425" cy="4175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00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9" name="Rectangle 16"/>
          <p:cNvSpPr>
            <a:spLocks noChangeArrowheads="1"/>
          </p:cNvSpPr>
          <p:nvPr/>
        </p:nvSpPr>
        <p:spPr bwMode="auto">
          <a:xfrm>
            <a:off x="7350895" y="2952752"/>
            <a:ext cx="2665413" cy="6572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因特网工程指导小组</a:t>
            </a:r>
            <a:endParaRPr kumimoji="1" lang="zh-CN" altLang="en-US" sz="18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18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IESG </a:t>
            </a:r>
            <a:endParaRPr kumimoji="1" lang="en-US" altLang="zh-CN" sz="1800" b="0" i="0" u="none" strike="noStrike" kern="1200" cap="none" spc="0" normalizeH="0" baseline="0" noProof="0" dirty="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0" name="Text Box 17"/>
          <p:cNvSpPr txBox="1">
            <a:spLocks noChangeArrowheads="1"/>
          </p:cNvSpPr>
          <p:nvPr/>
        </p:nvSpPr>
        <p:spPr bwMode="auto">
          <a:xfrm>
            <a:off x="8287519" y="3636964"/>
            <a:ext cx="369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t>
            </a:r>
            <a:endParaRPr kumimoji="1" lang="en-US" altLang="zh-CN" sz="2000" b="1"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1" name="Line 18"/>
          <p:cNvSpPr>
            <a:spLocks noChangeShapeType="1"/>
          </p:cNvSpPr>
          <p:nvPr/>
        </p:nvSpPr>
        <p:spPr bwMode="auto">
          <a:xfrm flipV="1">
            <a:off x="7784282" y="3609977"/>
            <a:ext cx="146050" cy="2143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2" name="Line 19"/>
          <p:cNvSpPr>
            <a:spLocks noChangeShapeType="1"/>
          </p:cNvSpPr>
          <p:nvPr/>
        </p:nvSpPr>
        <p:spPr bwMode="auto">
          <a:xfrm>
            <a:off x="9151120" y="3606802"/>
            <a:ext cx="239713" cy="1682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3" name="Rectangle 20"/>
          <p:cNvSpPr>
            <a:spLocks noChangeArrowheads="1"/>
          </p:cNvSpPr>
          <p:nvPr/>
        </p:nvSpPr>
        <p:spPr bwMode="auto">
          <a:xfrm>
            <a:off x="2247083" y="4184652"/>
            <a:ext cx="460375" cy="40957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RG</a:t>
            </a:r>
            <a:endPar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4" name="Rectangle 21"/>
          <p:cNvSpPr>
            <a:spLocks noChangeArrowheads="1"/>
          </p:cNvSpPr>
          <p:nvPr/>
        </p:nvSpPr>
        <p:spPr bwMode="auto">
          <a:xfrm>
            <a:off x="9765482" y="4256089"/>
            <a:ext cx="538162" cy="41275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WG</a:t>
            </a:r>
            <a:endPar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5" name="Text Box 22"/>
          <p:cNvSpPr txBox="1">
            <a:spLocks noChangeArrowheads="1"/>
          </p:cNvSpPr>
          <p:nvPr/>
        </p:nvSpPr>
        <p:spPr bwMode="auto">
          <a:xfrm>
            <a:off x="7539808" y="4146552"/>
            <a:ext cx="369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t>
            </a:r>
            <a:endParaRPr kumimoji="1" lang="en-US" altLang="zh-CN" sz="2000" b="1"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6" name="Text Box 23"/>
          <p:cNvSpPr txBox="1">
            <a:spLocks noChangeArrowheads="1"/>
          </p:cNvSpPr>
          <p:nvPr/>
        </p:nvSpPr>
        <p:spPr bwMode="auto">
          <a:xfrm>
            <a:off x="9289232" y="4146552"/>
            <a:ext cx="369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t>
            </a:r>
            <a:endParaRPr kumimoji="1" lang="en-US" altLang="zh-CN" sz="2000" b="1"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7" name="Line 24"/>
          <p:cNvSpPr>
            <a:spLocks noChangeShapeType="1"/>
          </p:cNvSpPr>
          <p:nvPr/>
        </p:nvSpPr>
        <p:spPr bwMode="auto">
          <a:xfrm flipH="1">
            <a:off x="7239769" y="4102102"/>
            <a:ext cx="306388" cy="1635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8" name="Line 25"/>
          <p:cNvSpPr>
            <a:spLocks noChangeShapeType="1"/>
          </p:cNvSpPr>
          <p:nvPr/>
        </p:nvSpPr>
        <p:spPr bwMode="auto">
          <a:xfrm>
            <a:off x="7777932" y="4102102"/>
            <a:ext cx="461962" cy="1635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29" name="Line 26"/>
          <p:cNvSpPr>
            <a:spLocks noChangeShapeType="1"/>
          </p:cNvSpPr>
          <p:nvPr/>
        </p:nvSpPr>
        <p:spPr bwMode="auto">
          <a:xfrm flipH="1">
            <a:off x="8854258" y="4102102"/>
            <a:ext cx="384175" cy="1635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0" name="Line 27"/>
          <p:cNvSpPr>
            <a:spLocks noChangeShapeType="1"/>
          </p:cNvSpPr>
          <p:nvPr/>
        </p:nvSpPr>
        <p:spPr bwMode="auto">
          <a:xfrm>
            <a:off x="9468620" y="4102102"/>
            <a:ext cx="384175" cy="1635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1" name="Rectangle 28"/>
          <p:cNvSpPr>
            <a:spLocks noChangeArrowheads="1"/>
          </p:cNvSpPr>
          <p:nvPr/>
        </p:nvSpPr>
        <p:spPr bwMode="auto">
          <a:xfrm>
            <a:off x="3936182" y="4184652"/>
            <a:ext cx="461962" cy="40957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RG</a:t>
            </a:r>
            <a:endPar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2" name="Text Box 29"/>
          <p:cNvSpPr txBox="1">
            <a:spLocks noChangeArrowheads="1"/>
          </p:cNvSpPr>
          <p:nvPr/>
        </p:nvSpPr>
        <p:spPr bwMode="auto">
          <a:xfrm>
            <a:off x="3031307" y="4146552"/>
            <a:ext cx="369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t>
            </a:r>
            <a:endParaRPr kumimoji="1" lang="en-US" altLang="zh-CN" sz="2000" b="1"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3" name="Rectangle 30"/>
          <p:cNvSpPr>
            <a:spLocks noChangeArrowheads="1"/>
          </p:cNvSpPr>
          <p:nvPr/>
        </p:nvSpPr>
        <p:spPr bwMode="auto">
          <a:xfrm>
            <a:off x="7477894" y="3775076"/>
            <a:ext cx="579438" cy="3889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领域</a:t>
            </a:r>
            <a:endParaRPr kumimoji="1" lang="zh-CN" altLang="en-US" sz="18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4" name="Rectangle 31"/>
          <p:cNvSpPr>
            <a:spLocks noChangeArrowheads="1"/>
          </p:cNvSpPr>
          <p:nvPr/>
        </p:nvSpPr>
        <p:spPr bwMode="auto">
          <a:xfrm>
            <a:off x="9220969" y="3775076"/>
            <a:ext cx="579438" cy="3889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领域</a:t>
            </a:r>
            <a:endParaRPr kumimoji="1" lang="zh-CN" altLang="en-US" sz="18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5" name="Rectangle 32"/>
          <p:cNvSpPr>
            <a:spLocks noChangeArrowheads="1"/>
          </p:cNvSpPr>
          <p:nvPr/>
        </p:nvSpPr>
        <p:spPr bwMode="auto">
          <a:xfrm>
            <a:off x="4902969" y="1884365"/>
            <a:ext cx="1944688" cy="752475"/>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因特网体系结构</a:t>
            </a:r>
            <a:endParaRPr kumimoji="1" lang="zh-CN" altLang="en-US" sz="18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18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研究委员会 </a:t>
            </a:r>
            <a:r>
              <a:rPr kumimoji="1" lang="en-US" altLang="zh-CN" sz="18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IAB </a:t>
            </a:r>
            <a:endParaRPr kumimoji="1" lang="en-US" altLang="zh-CN" sz="1800" b="0" i="0" u="none" strike="noStrike" kern="1200" cap="none" spc="0" normalizeH="0" baseline="0" noProof="0" dirty="0">
              <a:ln>
                <a:noFill/>
              </a:ln>
              <a:solidFill>
                <a:srgbClr val="FFFFFF"/>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6" name="Rectangle 33"/>
          <p:cNvSpPr>
            <a:spLocks noChangeArrowheads="1"/>
          </p:cNvSpPr>
          <p:nvPr/>
        </p:nvSpPr>
        <p:spPr bwMode="auto">
          <a:xfrm>
            <a:off x="8685982" y="4256089"/>
            <a:ext cx="538162" cy="41275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WG</a:t>
            </a:r>
            <a:endPar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7" name="Rectangle 34"/>
          <p:cNvSpPr>
            <a:spLocks noChangeArrowheads="1"/>
          </p:cNvSpPr>
          <p:nvPr/>
        </p:nvSpPr>
        <p:spPr bwMode="auto">
          <a:xfrm>
            <a:off x="7965257" y="4256089"/>
            <a:ext cx="538162" cy="41275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WG</a:t>
            </a:r>
            <a:endPar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38" name="Rectangle 35"/>
          <p:cNvSpPr>
            <a:spLocks noChangeArrowheads="1"/>
          </p:cNvSpPr>
          <p:nvPr/>
        </p:nvSpPr>
        <p:spPr bwMode="auto">
          <a:xfrm>
            <a:off x="6992120" y="4256089"/>
            <a:ext cx="538163" cy="41275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C80000"/>
              </a:buClr>
              <a:buSzPct val="80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00C800"/>
              </a:buClr>
              <a:buSzPct val="80000"/>
              <a:buFont typeface="Wingdings" panose="05000000000000000000" pitchFamily="2" charset="2"/>
              <a:buChar char="n"/>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00C8"/>
              </a:buClr>
              <a:buSzPct val="80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7F00"/>
              </a:buClr>
              <a:buSzPct val="80000"/>
              <a:buFont typeface="Wingdings" panose="05000000000000000000" pitchFamily="2" charset="2"/>
              <a:buChar char="u"/>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SzPct val="8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WG</a:t>
            </a:r>
            <a:endParaRPr kumimoji="1" lang="en-US" altLang="zh-CN" sz="2000" b="0" i="0" u="none" strike="noStrike" kern="1200" cap="none" spc="0" normalizeH="0" baseline="0" noProof="0">
              <a:ln>
                <a:noFill/>
              </a:ln>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IETF</a:t>
            </a:r>
            <a:r>
              <a:rPr lang="zh-CN" altLang="en-US" dirty="0"/>
              <a:t>的标准：</a:t>
            </a:r>
            <a:r>
              <a:rPr lang="en-US" altLang="zh-CN" dirty="0"/>
              <a:t>RFC</a:t>
            </a:r>
            <a:r>
              <a:rPr lang="zh-CN" altLang="en-US" dirty="0"/>
              <a:t>文档</a:t>
            </a:r>
            <a:endParaRPr lang="zh-CN" altLang="en-US" dirty="0"/>
          </a:p>
        </p:txBody>
      </p:sp>
      <p:sp>
        <p:nvSpPr>
          <p:cNvPr id="3" name="内容占位符 2"/>
          <p:cNvSpPr>
            <a:spLocks noGrp="1"/>
          </p:cNvSpPr>
          <p:nvPr>
            <p:ph idx="1"/>
          </p:nvPr>
        </p:nvSpPr>
        <p:spPr/>
        <p:txBody>
          <a:bodyPr/>
          <a:lstStyle/>
          <a:p>
            <a:r>
              <a:rPr lang="en-US" altLang="zh-CN" dirty="0"/>
              <a:t>RFC</a:t>
            </a:r>
            <a:r>
              <a:rPr lang="zh-CN" altLang="en-US" dirty="0"/>
              <a:t>：</a:t>
            </a:r>
            <a:r>
              <a:rPr lang="en-US" altLang="zh-CN" dirty="0"/>
              <a:t>Request for Comment</a:t>
            </a:r>
            <a:endParaRPr lang="en-US" altLang="zh-CN" dirty="0"/>
          </a:p>
          <a:p>
            <a:r>
              <a:rPr lang="zh-CN" altLang="en-US" dirty="0"/>
              <a:t>所有关于</a:t>
            </a:r>
            <a:r>
              <a:rPr lang="en-US" altLang="zh-CN" dirty="0"/>
              <a:t>Internet</a:t>
            </a:r>
            <a:r>
              <a:rPr lang="zh-CN" altLang="en-US" dirty="0"/>
              <a:t>网络的正式标准都以文档出版</a:t>
            </a:r>
            <a:endParaRPr lang="zh-CN" altLang="en-US" dirty="0"/>
          </a:p>
          <a:p>
            <a:r>
              <a:rPr lang="zh-CN" altLang="en-US" dirty="0"/>
              <a:t>出版的目的只是为了提供相关的信息</a:t>
            </a:r>
            <a:endParaRPr lang="zh-CN" altLang="en-US" dirty="0"/>
          </a:p>
          <a:p>
            <a:r>
              <a:rPr lang="en-US" altLang="zh-CN" dirty="0"/>
              <a:t>RFC</a:t>
            </a:r>
            <a:r>
              <a:rPr lang="zh-CN" altLang="en-US" dirty="0"/>
              <a:t>文档的每一项都用一个数字来标识，例如</a:t>
            </a:r>
            <a:r>
              <a:rPr lang="en-US" altLang="zh-CN" dirty="0"/>
              <a:t>RFC983</a:t>
            </a:r>
            <a:r>
              <a:rPr lang="zh-CN" altLang="en-US" dirty="0"/>
              <a:t>，数字值越大说明</a:t>
            </a:r>
            <a:r>
              <a:rPr lang="en-US" altLang="zh-CN" dirty="0"/>
              <a:t>RFC</a:t>
            </a:r>
            <a:r>
              <a:rPr lang="zh-CN" altLang="en-US" dirty="0"/>
              <a:t>文档的内容越新</a:t>
            </a:r>
            <a:endParaRPr lang="zh-CN" altLang="en-US" dirty="0"/>
          </a:p>
          <a:p>
            <a:r>
              <a:rPr lang="zh-CN" altLang="en-US" dirty="0"/>
              <a:t>所有的</a:t>
            </a:r>
            <a:r>
              <a:rPr lang="en-US" altLang="zh-CN" dirty="0"/>
              <a:t>RFC</a:t>
            </a:r>
            <a:r>
              <a:rPr lang="zh-CN" altLang="en-US" dirty="0"/>
              <a:t>文档都可以</a:t>
            </a:r>
            <a:r>
              <a:rPr lang="zh-CN" altLang="en-US" dirty="0"/>
              <a:t>在网络上免费获得</a:t>
            </a:r>
            <a:endParaRPr lang="zh-CN" altLang="en-US" dirty="0"/>
          </a:p>
          <a:p>
            <a:pPr lvl="1"/>
            <a:r>
              <a:rPr lang="en-US" altLang="zh-CN" dirty="0"/>
              <a:t>http://www.ietf.org/rfc.html</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 </a:t>
            </a:r>
            <a:r>
              <a:rPr lang="zh-CN" altLang="en-US" dirty="0"/>
              <a:t>本章总结</a:t>
            </a:r>
            <a:endParaRPr lang="zh-CN" altLang="en-US" dirty="0"/>
          </a:p>
        </p:txBody>
      </p:sp>
      <p:sp>
        <p:nvSpPr>
          <p:cNvPr id="3" name="内容占位符 2"/>
          <p:cNvSpPr>
            <a:spLocks noGrp="1"/>
          </p:cNvSpPr>
          <p:nvPr>
            <p:ph idx="1"/>
          </p:nvPr>
        </p:nvSpPr>
        <p:spPr/>
        <p:txBody>
          <a:bodyPr>
            <a:normAutofit/>
          </a:bodyPr>
          <a:lstStyle/>
          <a:p>
            <a:r>
              <a:rPr lang="zh-CN" altLang="en-US" dirty="0"/>
              <a:t>计算机网络是将处于不同位置且有着相对独立功能的几台或者多台计算机，通过通信技术连接成为一个网络系统，使计算机与计算机之间在遵循相应协议和通信架构基础上，进行数据交互和信息共享</a:t>
            </a:r>
            <a:endParaRPr lang="zh-CN" altLang="en-US" dirty="0"/>
          </a:p>
          <a:p>
            <a:r>
              <a:rPr lang="zh-CN" altLang="en-US" dirty="0"/>
              <a:t>网络拓扑包括星状、总线型、树</a:t>
            </a:r>
            <a:r>
              <a:rPr lang="zh-CN" altLang="en-US" dirty="0">
                <a:sym typeface="+mn-ea"/>
              </a:rPr>
              <a:t>状</a:t>
            </a:r>
            <a:r>
              <a:rPr lang="zh-CN" altLang="en-US" dirty="0"/>
              <a:t>、环</a:t>
            </a:r>
            <a:r>
              <a:rPr lang="zh-CN" altLang="en-US" dirty="0">
                <a:sym typeface="+mn-ea"/>
              </a:rPr>
              <a:t>状</a:t>
            </a:r>
            <a:r>
              <a:rPr lang="zh-CN" altLang="en-US" dirty="0"/>
              <a:t>、网状网等，实际应用时通常是各拓扑的组合</a:t>
            </a:r>
            <a:endParaRPr lang="zh-CN" altLang="en-US" dirty="0"/>
          </a:p>
          <a:p>
            <a:r>
              <a:rPr lang="zh-CN" altLang="en-US" dirty="0"/>
              <a:t>网络可以实现计算机</a:t>
            </a:r>
            <a:r>
              <a:rPr lang="en-US" altLang="zh-CN" dirty="0"/>
              <a:t>/</a:t>
            </a:r>
            <a:r>
              <a:rPr lang="zh-CN" altLang="en-US" dirty="0"/>
              <a:t>终端之间数据通信、支持分布式和并行处理、支持资源共享、提高系统可靠性、提高系统可扩展性</a:t>
            </a:r>
            <a:endParaRPr lang="zh-CN" altLang="en-US" dirty="0"/>
          </a:p>
          <a:p>
            <a:r>
              <a:rPr lang="zh-CN" altLang="en-US" dirty="0"/>
              <a:t>协议和协议分层结构是网络体系结构的基本特征</a:t>
            </a:r>
            <a:endParaRPr lang="zh-CN" altLang="en-US" dirty="0"/>
          </a:p>
          <a:p>
            <a:r>
              <a:rPr lang="en-US" altLang="zh-CN" dirty="0"/>
              <a:t>OSI </a:t>
            </a:r>
            <a:r>
              <a:rPr lang="zh-CN" altLang="en-US" dirty="0"/>
              <a:t>协议体系结构概念清楚，理论也较完整，但它过于复杂没有得到商业应用</a:t>
            </a:r>
            <a:endParaRPr lang="zh-CN" altLang="en-US" dirty="0"/>
          </a:p>
          <a:p>
            <a:r>
              <a:rPr lang="zh-CN" altLang="en-US" dirty="0"/>
              <a:t>与</a:t>
            </a:r>
            <a:r>
              <a:rPr lang="en-US" altLang="zh-CN" dirty="0"/>
              <a:t>OSI</a:t>
            </a:r>
            <a:r>
              <a:rPr lang="zh-CN" altLang="en-US" dirty="0"/>
              <a:t>模型思想接近的</a:t>
            </a:r>
            <a:r>
              <a:rPr lang="en-US" altLang="zh-CN" dirty="0"/>
              <a:t>TCP/IP</a:t>
            </a:r>
            <a:r>
              <a:rPr lang="zh-CN" altLang="en-US" dirty="0"/>
              <a:t>协议体系结构被广泛应用</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本书结构</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
        <p:nvSpPr>
          <p:cNvPr id="9" name="矩形: 圆角 8"/>
          <p:cNvSpPr/>
          <p:nvPr/>
        </p:nvSpPr>
        <p:spPr bwMode="auto">
          <a:xfrm>
            <a:off x="3649419" y="1280654"/>
            <a:ext cx="4893162" cy="595279"/>
          </a:xfrm>
          <a:prstGeom prst="roundRect">
            <a:avLst/>
          </a:prstGeom>
          <a:solidFill>
            <a:srgbClr val="0070C0"/>
          </a:solidFill>
          <a:ln w="222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zh-CN" altLang="en-US" dirty="0">
                <a:solidFill>
                  <a:schemeClr val="bg1"/>
                </a:solidFill>
                <a:latin typeface="微软雅黑 Light" panose="020B0502040204020203" pitchFamily="34" charset="-122"/>
                <a:ea typeface="微软雅黑 Light" panose="020B0502040204020203" pitchFamily="34" charset="-122"/>
              </a:rPr>
              <a:t>第</a:t>
            </a:r>
            <a:r>
              <a:rPr lang="en-US" altLang="zh-CN" dirty="0">
                <a:solidFill>
                  <a:schemeClr val="bg1"/>
                </a:solidFill>
                <a:latin typeface="微软雅黑 Light" panose="020B0502040204020203" pitchFamily="34" charset="-122"/>
                <a:ea typeface="微软雅黑 Light" panose="020B0502040204020203" pitchFamily="34" charset="-122"/>
              </a:rPr>
              <a:t>7</a:t>
            </a:r>
            <a:r>
              <a:rPr lang="zh-CN" altLang="en-US" dirty="0">
                <a:solidFill>
                  <a:schemeClr val="bg1"/>
                </a:solidFill>
                <a:latin typeface="微软雅黑 Light" panose="020B0502040204020203" pitchFamily="34" charset="-122"/>
                <a:ea typeface="微软雅黑 Light" panose="020B0502040204020203" pitchFamily="34" charset="-122"/>
              </a:rPr>
              <a:t>章 应用层</a:t>
            </a:r>
            <a:endParaRPr kumimoji="0" lang="zh-CN" altLang="en-US" sz="2000" i="0" u="none" strike="noStrike" cap="none" normalizeH="0" baseline="0" dirty="0">
              <a:ln>
                <a:noFill/>
              </a:ln>
              <a:solidFill>
                <a:schemeClr val="bg1"/>
              </a:solidFill>
              <a:effectLst/>
              <a:latin typeface="微软雅黑 Light" panose="020B0502040204020203" pitchFamily="34" charset="-122"/>
              <a:ea typeface="微软雅黑 Light" panose="020B0502040204020203" pitchFamily="34" charset="-122"/>
            </a:endParaRPr>
          </a:p>
        </p:txBody>
      </p:sp>
      <p:sp>
        <p:nvSpPr>
          <p:cNvPr id="10" name="矩形: 圆角 9"/>
          <p:cNvSpPr/>
          <p:nvPr/>
        </p:nvSpPr>
        <p:spPr bwMode="auto">
          <a:xfrm>
            <a:off x="3649419" y="2113253"/>
            <a:ext cx="4893162" cy="595279"/>
          </a:xfrm>
          <a:prstGeom prst="roundRect">
            <a:avLst/>
          </a:prstGeom>
          <a:solidFill>
            <a:srgbClr val="0070C0"/>
          </a:solidFill>
          <a:ln w="222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ctr" anchorCtr="0" compatLnSpc="1"/>
          <a:lstStyle/>
          <a:p>
            <a:pPr algn="ctr" eaLnBrk="1" hangingPunct="1"/>
            <a:r>
              <a:rPr lang="zh-CN" altLang="en-US">
                <a:solidFill>
                  <a:schemeClr val="bg1"/>
                </a:solidFill>
                <a:latin typeface="微软雅黑 Light" panose="020B0502040204020203" pitchFamily="34" charset="-122"/>
                <a:ea typeface="微软雅黑 Light" panose="020B0502040204020203" pitchFamily="34" charset="-122"/>
              </a:rPr>
              <a:t>第</a:t>
            </a:r>
            <a:r>
              <a:rPr lang="en-US" altLang="zh-CN" dirty="0">
                <a:solidFill>
                  <a:schemeClr val="bg1"/>
                </a:solidFill>
                <a:latin typeface="微软雅黑 Light" panose="020B0502040204020203" pitchFamily="34" charset="-122"/>
                <a:ea typeface="微软雅黑 Light" panose="020B0502040204020203" pitchFamily="34" charset="-122"/>
              </a:rPr>
              <a:t>6</a:t>
            </a:r>
            <a:r>
              <a:rPr lang="zh-CN" altLang="en-US" dirty="0">
                <a:solidFill>
                  <a:schemeClr val="bg1"/>
                </a:solidFill>
                <a:latin typeface="微软雅黑 Light" panose="020B0502040204020203" pitchFamily="34" charset="-122"/>
                <a:ea typeface="微软雅黑 Light" panose="020B0502040204020203" pitchFamily="34" charset="-122"/>
              </a:rPr>
              <a:t>章 传输层</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1" name="矩形: 圆角 10"/>
          <p:cNvSpPr/>
          <p:nvPr/>
        </p:nvSpPr>
        <p:spPr bwMode="auto">
          <a:xfrm>
            <a:off x="3649419" y="2930308"/>
            <a:ext cx="4893162" cy="595279"/>
          </a:xfrm>
          <a:prstGeom prst="roundRect">
            <a:avLst/>
          </a:prstGeom>
          <a:solidFill>
            <a:srgbClr val="0070C0"/>
          </a:solidFill>
          <a:ln w="222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ctr" anchorCtr="0" compatLnSpc="1"/>
          <a:lstStyle/>
          <a:p>
            <a:pPr algn="ctr" eaLnBrk="1" hangingPunct="1"/>
            <a:r>
              <a:rPr lang="zh-CN" altLang="en-US" dirty="0">
                <a:solidFill>
                  <a:schemeClr val="bg1"/>
                </a:solidFill>
                <a:latin typeface="微软雅黑 Light" panose="020B0502040204020203" pitchFamily="34" charset="-122"/>
                <a:ea typeface="微软雅黑 Light" panose="020B0502040204020203" pitchFamily="34" charset="-122"/>
              </a:rPr>
              <a:t>第</a:t>
            </a:r>
            <a:r>
              <a:rPr lang="en-US" altLang="zh-CN" dirty="0">
                <a:solidFill>
                  <a:schemeClr val="bg1"/>
                </a:solidFill>
                <a:latin typeface="微软雅黑 Light" panose="020B0502040204020203" pitchFamily="34" charset="-122"/>
                <a:ea typeface="微软雅黑 Light" panose="020B0502040204020203" pitchFamily="34" charset="-122"/>
              </a:rPr>
              <a:t>5</a:t>
            </a:r>
            <a:r>
              <a:rPr lang="zh-CN" altLang="en-US" dirty="0">
                <a:solidFill>
                  <a:schemeClr val="bg1"/>
                </a:solidFill>
                <a:latin typeface="微软雅黑 Light" panose="020B0502040204020203" pitchFamily="34" charset="-122"/>
                <a:ea typeface="微软雅黑 Light" panose="020B0502040204020203" pitchFamily="34" charset="-122"/>
              </a:rPr>
              <a:t>章 网络层</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2" name="矩形: 圆角 11"/>
          <p:cNvSpPr/>
          <p:nvPr/>
        </p:nvSpPr>
        <p:spPr bwMode="auto">
          <a:xfrm>
            <a:off x="3649419" y="3747363"/>
            <a:ext cx="4893162" cy="595279"/>
          </a:xfrm>
          <a:prstGeom prst="roundRect">
            <a:avLst/>
          </a:prstGeom>
          <a:solidFill>
            <a:srgbClr val="0070C0"/>
          </a:solidFill>
          <a:ln w="222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ctr" anchorCtr="0" compatLnSpc="1"/>
          <a:lstStyle/>
          <a:p>
            <a:pPr algn="ctr" eaLnBrk="1" hangingPunct="1"/>
            <a:r>
              <a:rPr lang="zh-CN" altLang="en-US">
                <a:solidFill>
                  <a:schemeClr val="bg1"/>
                </a:solidFill>
                <a:latin typeface="微软雅黑 Light" panose="020B0502040204020203" pitchFamily="34" charset="-122"/>
                <a:ea typeface="微软雅黑 Light" panose="020B0502040204020203" pitchFamily="34" charset="-122"/>
              </a:rPr>
              <a:t>第</a:t>
            </a:r>
            <a:r>
              <a:rPr lang="en-US" altLang="zh-CN" dirty="0">
                <a:solidFill>
                  <a:schemeClr val="bg1"/>
                </a:solidFill>
                <a:latin typeface="微软雅黑 Light" panose="020B0502040204020203" pitchFamily="34" charset="-122"/>
                <a:ea typeface="微软雅黑 Light" panose="020B0502040204020203" pitchFamily="34" charset="-122"/>
              </a:rPr>
              <a:t>4</a:t>
            </a:r>
            <a:r>
              <a:rPr lang="zh-CN" altLang="en-US" dirty="0">
                <a:solidFill>
                  <a:schemeClr val="bg1"/>
                </a:solidFill>
                <a:latin typeface="微软雅黑 Light" panose="020B0502040204020203" pitchFamily="34" charset="-122"/>
                <a:ea typeface="微软雅黑 Light" panose="020B0502040204020203" pitchFamily="34" charset="-122"/>
              </a:rPr>
              <a:t>章 数据链路层</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3" name="矩形: 圆角 12"/>
          <p:cNvSpPr/>
          <p:nvPr/>
        </p:nvSpPr>
        <p:spPr bwMode="auto">
          <a:xfrm>
            <a:off x="3647728" y="4649801"/>
            <a:ext cx="4893162" cy="595279"/>
          </a:xfrm>
          <a:prstGeom prst="roundRect">
            <a:avLst/>
          </a:prstGeom>
          <a:solidFill>
            <a:srgbClr val="0070C0"/>
          </a:solidFill>
          <a:ln w="222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ctr" anchorCtr="0" compatLnSpc="1"/>
          <a:lstStyle/>
          <a:p>
            <a:pPr algn="ctr" eaLnBrk="1" hangingPunct="1"/>
            <a:r>
              <a:rPr lang="zh-CN" altLang="en-US">
                <a:solidFill>
                  <a:schemeClr val="bg1"/>
                </a:solidFill>
                <a:latin typeface="微软雅黑 Light" panose="020B0502040204020203" pitchFamily="34" charset="-122"/>
                <a:ea typeface="微软雅黑 Light" panose="020B0502040204020203" pitchFamily="34" charset="-122"/>
              </a:rPr>
              <a:t>第</a:t>
            </a:r>
            <a:r>
              <a:rPr lang="en-US" altLang="zh-CN" dirty="0">
                <a:solidFill>
                  <a:schemeClr val="bg1"/>
                </a:solidFill>
                <a:latin typeface="微软雅黑 Light" panose="020B0502040204020203" pitchFamily="34" charset="-122"/>
                <a:ea typeface="微软雅黑 Light" panose="020B0502040204020203" pitchFamily="34" charset="-122"/>
              </a:rPr>
              <a:t>3</a:t>
            </a:r>
            <a:r>
              <a:rPr lang="zh-CN" altLang="en-US" dirty="0">
                <a:solidFill>
                  <a:schemeClr val="bg1"/>
                </a:solidFill>
                <a:latin typeface="微软雅黑 Light" panose="020B0502040204020203" pitchFamily="34" charset="-122"/>
                <a:ea typeface="微软雅黑 Light" panose="020B0502040204020203" pitchFamily="34" charset="-122"/>
              </a:rPr>
              <a:t>章 物理层</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4" name="矩形: 圆角 13"/>
          <p:cNvSpPr/>
          <p:nvPr/>
        </p:nvSpPr>
        <p:spPr bwMode="auto">
          <a:xfrm>
            <a:off x="2492218" y="5466856"/>
            <a:ext cx="7204182" cy="595279"/>
          </a:xfrm>
          <a:prstGeom prst="roundRect">
            <a:avLst/>
          </a:prstGeom>
          <a:solidFill>
            <a:srgbClr val="0070C0"/>
          </a:solidFill>
          <a:ln w="222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ctr" anchorCtr="0" compatLnSpc="1"/>
          <a:lstStyle/>
          <a:p>
            <a:pPr algn="ctr" eaLnBrk="1" hangingPunct="1"/>
            <a:r>
              <a:rPr lang="zh-CN" altLang="en-US">
                <a:solidFill>
                  <a:schemeClr val="bg1"/>
                </a:solidFill>
                <a:latin typeface="微软雅黑 Light" panose="020B0502040204020203" pitchFamily="34" charset="-122"/>
                <a:ea typeface="微软雅黑 Light" panose="020B0502040204020203" pitchFamily="34" charset="-122"/>
              </a:rPr>
              <a:t>第</a:t>
            </a:r>
            <a:r>
              <a:rPr lang="en-US" altLang="zh-CN" dirty="0">
                <a:solidFill>
                  <a:schemeClr val="bg1"/>
                </a:solidFill>
                <a:latin typeface="微软雅黑 Light" panose="020B0502040204020203" pitchFamily="34" charset="-122"/>
                <a:ea typeface="微软雅黑 Light" panose="020B0502040204020203" pitchFamily="34" charset="-122"/>
              </a:rPr>
              <a:t>2</a:t>
            </a:r>
            <a:r>
              <a:rPr lang="zh-CN" altLang="en-US" dirty="0">
                <a:solidFill>
                  <a:schemeClr val="bg1"/>
                </a:solidFill>
                <a:latin typeface="微软雅黑 Light" panose="020B0502040204020203" pitchFamily="34" charset="-122"/>
                <a:ea typeface="微软雅黑 Light" panose="020B0502040204020203" pitchFamily="34" charset="-122"/>
              </a:rPr>
              <a:t>章 数据通信基础</a:t>
            </a: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5" name="矩形: 圆角 14"/>
          <p:cNvSpPr/>
          <p:nvPr/>
        </p:nvSpPr>
        <p:spPr bwMode="auto">
          <a:xfrm>
            <a:off x="2552604" y="1253519"/>
            <a:ext cx="576064" cy="3964426"/>
          </a:xfrm>
          <a:prstGeom prst="roundRect">
            <a:avLst/>
          </a:prstGeom>
          <a:solidFill>
            <a:srgbClr val="0070C0"/>
          </a:solidFill>
          <a:ln w="222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ctr" anchorCtr="0" compatLnSpc="1"/>
          <a:lstStyle/>
          <a:p>
            <a:pPr algn="ctr" eaLnBrk="1" hangingPunct="1"/>
            <a:r>
              <a:rPr lang="zh-CN" altLang="en-US">
                <a:solidFill>
                  <a:schemeClr val="bg1"/>
                </a:solidFill>
                <a:latin typeface="微软雅黑 Light" panose="020B0502040204020203" pitchFamily="34" charset="-122"/>
                <a:ea typeface="微软雅黑 Light" panose="020B0502040204020203" pitchFamily="34" charset="-122"/>
              </a:rPr>
              <a:t>第</a:t>
            </a:r>
            <a:r>
              <a:rPr lang="en-US" altLang="zh-CN" dirty="0">
                <a:solidFill>
                  <a:schemeClr val="bg1"/>
                </a:solidFill>
                <a:latin typeface="微软雅黑 Light" panose="020B0502040204020203" pitchFamily="34" charset="-122"/>
                <a:ea typeface="微软雅黑 Light" panose="020B0502040204020203" pitchFamily="34" charset="-122"/>
              </a:rPr>
              <a:t>8</a:t>
            </a:r>
            <a:r>
              <a:rPr lang="zh-CN" altLang="en-US">
                <a:solidFill>
                  <a:schemeClr val="bg1"/>
                </a:solidFill>
                <a:latin typeface="微软雅黑 Light" panose="020B0502040204020203" pitchFamily="34" charset="-122"/>
                <a:ea typeface="微软雅黑 Light" panose="020B0502040204020203" pitchFamily="34" charset="-122"/>
              </a:rPr>
              <a:t>章 </a:t>
            </a:r>
            <a:endParaRPr lang="en-US" altLang="zh-CN" dirty="0">
              <a:solidFill>
                <a:schemeClr val="bg1"/>
              </a:solidFill>
              <a:latin typeface="微软雅黑 Light" panose="020B0502040204020203" pitchFamily="34" charset="-122"/>
              <a:ea typeface="微软雅黑 Light" panose="020B0502040204020203" pitchFamily="34" charset="-122"/>
            </a:endParaRPr>
          </a:p>
          <a:p>
            <a:pPr algn="ctr" eaLnBrk="1" hangingPunct="1"/>
            <a:r>
              <a:rPr lang="zh-CN" altLang="en-US">
                <a:solidFill>
                  <a:schemeClr val="bg1"/>
                </a:solidFill>
                <a:latin typeface="微软雅黑 Light" panose="020B0502040204020203" pitchFamily="34" charset="-122"/>
                <a:ea typeface="微软雅黑 Light" panose="020B0502040204020203" pitchFamily="34" charset="-122"/>
              </a:rPr>
              <a:t>网络管理</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
        <p:nvSpPr>
          <p:cNvPr id="16" name="矩形: 圆角 15"/>
          <p:cNvSpPr/>
          <p:nvPr/>
        </p:nvSpPr>
        <p:spPr bwMode="auto">
          <a:xfrm>
            <a:off x="9048328" y="1280654"/>
            <a:ext cx="576064" cy="3964426"/>
          </a:xfrm>
          <a:prstGeom prst="roundRect">
            <a:avLst/>
          </a:prstGeom>
          <a:solidFill>
            <a:srgbClr val="0070C0"/>
          </a:solidFill>
          <a:ln w="222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ctr" anchorCtr="0" compatLnSpc="1"/>
          <a:lstStyle/>
          <a:p>
            <a:pPr algn="ctr" eaLnBrk="1" hangingPunct="1"/>
            <a:r>
              <a:rPr lang="zh-CN" altLang="en-US">
                <a:solidFill>
                  <a:schemeClr val="bg1"/>
                </a:solidFill>
                <a:latin typeface="微软雅黑 Light" panose="020B0502040204020203" pitchFamily="34" charset="-122"/>
                <a:ea typeface="微软雅黑 Light" panose="020B0502040204020203" pitchFamily="34" charset="-122"/>
              </a:rPr>
              <a:t>第</a:t>
            </a:r>
            <a:r>
              <a:rPr lang="en-US" altLang="zh-CN" dirty="0">
                <a:solidFill>
                  <a:schemeClr val="bg1"/>
                </a:solidFill>
                <a:latin typeface="微软雅黑 Light" panose="020B0502040204020203" pitchFamily="34" charset="-122"/>
                <a:ea typeface="微软雅黑 Light" panose="020B0502040204020203" pitchFamily="34" charset="-122"/>
              </a:rPr>
              <a:t>9</a:t>
            </a:r>
            <a:r>
              <a:rPr lang="zh-CN" altLang="en-US">
                <a:solidFill>
                  <a:schemeClr val="bg1"/>
                </a:solidFill>
                <a:latin typeface="微软雅黑 Light" panose="020B0502040204020203" pitchFamily="34" charset="-122"/>
                <a:ea typeface="微软雅黑 Light" panose="020B0502040204020203" pitchFamily="34" charset="-122"/>
              </a:rPr>
              <a:t>章 </a:t>
            </a:r>
            <a:endParaRPr lang="en-US" altLang="zh-CN" dirty="0">
              <a:solidFill>
                <a:schemeClr val="bg1"/>
              </a:solidFill>
              <a:latin typeface="微软雅黑 Light" panose="020B0502040204020203" pitchFamily="34" charset="-122"/>
              <a:ea typeface="微软雅黑 Light" panose="020B0502040204020203" pitchFamily="34" charset="-122"/>
            </a:endParaRPr>
          </a:p>
          <a:p>
            <a:pPr algn="ctr" eaLnBrk="1" hangingPunct="1"/>
            <a:r>
              <a:rPr lang="zh-CN" altLang="en-US">
                <a:solidFill>
                  <a:schemeClr val="bg1"/>
                </a:solidFill>
                <a:latin typeface="微软雅黑 Light" panose="020B0502040204020203" pitchFamily="34" charset="-122"/>
                <a:ea typeface="微软雅黑 Light" panose="020B0502040204020203" pitchFamily="34" charset="-122"/>
              </a:rPr>
              <a:t>网络安全</a:t>
            </a:r>
            <a:endParaRPr lang="en-US" altLang="zh-CN"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arly sketch of ARPANET's first four nodes - Scientific America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2248" y="1140338"/>
            <a:ext cx="3917952" cy="471482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pPr eaLnBrk="1" hangingPunct="1"/>
            <a:r>
              <a:rPr lang="zh-CN" altLang="en-US" dirty="0"/>
              <a:t>互联网基础架构的发展</a:t>
            </a:r>
            <a:endParaRPr lang="en-US" altLang="zh-CN" dirty="0"/>
          </a:p>
        </p:txBody>
      </p:sp>
      <p:sp>
        <p:nvSpPr>
          <p:cNvPr id="3" name="内容占位符 2"/>
          <p:cNvSpPr>
            <a:spLocks noGrp="1"/>
          </p:cNvSpPr>
          <p:nvPr>
            <p:ph idx="1"/>
          </p:nvPr>
        </p:nvSpPr>
        <p:spPr>
          <a:xfrm>
            <a:off x="334435" y="1052514"/>
            <a:ext cx="7705782" cy="5437187"/>
          </a:xfrm>
        </p:spPr>
        <p:txBody>
          <a:bodyPr>
            <a:normAutofit/>
          </a:bodyPr>
          <a:lstStyle/>
          <a:p>
            <a:r>
              <a:rPr lang="zh-CN" altLang="en-US" dirty="0"/>
              <a:t>第一阶段：单个网络</a:t>
            </a:r>
            <a:r>
              <a:rPr lang="zh-CN" altLang="en-US" dirty="0">
                <a:sym typeface="Wingdings" panose="05000000000000000000" pitchFamily="2" charset="2"/>
              </a:rPr>
              <a:t>到</a:t>
            </a:r>
            <a:r>
              <a:rPr lang="en-US" altLang="zh-CN" dirty="0">
                <a:sym typeface="Wingdings" panose="05000000000000000000" pitchFamily="2" charset="2"/>
              </a:rPr>
              <a:t>ARPANET</a:t>
            </a:r>
            <a:endParaRPr lang="en-US" altLang="zh-CN" dirty="0"/>
          </a:p>
          <a:p>
            <a:pPr lvl="1"/>
            <a:r>
              <a:rPr lang="en-US" altLang="zh-CN" dirty="0"/>
              <a:t>1969</a:t>
            </a:r>
            <a:r>
              <a:rPr lang="zh-CN" altLang="en-US" dirty="0"/>
              <a:t>年</a:t>
            </a:r>
            <a:r>
              <a:rPr lang="en-US" altLang="zh-CN" dirty="0"/>
              <a:t>11</a:t>
            </a:r>
            <a:r>
              <a:rPr lang="zh-CN" altLang="en-US" dirty="0"/>
              <a:t>月，美国国防部高级研究计划管理局（</a:t>
            </a:r>
            <a:r>
              <a:rPr lang="en-US" altLang="zh-CN" dirty="0"/>
              <a:t>ARPA</a:t>
            </a:r>
            <a:r>
              <a:rPr lang="zh-CN" altLang="en-US" dirty="0"/>
              <a:t>）建立</a:t>
            </a:r>
            <a:r>
              <a:rPr lang="en-US" altLang="zh-CN" dirty="0"/>
              <a:t>ARPANET</a:t>
            </a:r>
            <a:r>
              <a:rPr lang="zh-CN" altLang="en-US" dirty="0"/>
              <a:t>。由 </a:t>
            </a:r>
            <a:r>
              <a:rPr lang="en-US" altLang="zh-CN" dirty="0"/>
              <a:t>4 </a:t>
            </a:r>
            <a:r>
              <a:rPr lang="zh-CN" altLang="en-US" dirty="0"/>
              <a:t>个节点组成，开始试验分组交换网络的远程通信能力</a:t>
            </a:r>
            <a:endParaRPr lang="zh-CN" altLang="en-US" dirty="0"/>
          </a:p>
          <a:p>
            <a:pPr lvl="1"/>
            <a:r>
              <a:rPr lang="zh-CN" altLang="en-US" dirty="0"/>
              <a:t>技术思想：网络中各节点都可以作分组交换操作，网络中某几个节点因故障而失去功效时，网络还能为分布在边缘的计算机终端提供正常的通信</a:t>
            </a:r>
            <a:endParaRPr lang="zh-CN" altLang="en-US" dirty="0"/>
          </a:p>
          <a:p>
            <a:pPr lvl="1"/>
            <a:r>
              <a:rPr lang="zh-CN" altLang="en-US" dirty="0"/>
              <a:t>网络用途：用于军事通信研究</a:t>
            </a:r>
            <a:endParaRPr lang="en-US" altLang="zh-CN" dirty="0"/>
          </a:p>
          <a:p>
            <a:r>
              <a:rPr lang="zh-CN" altLang="en-US" dirty="0"/>
              <a:t>第二阶段：扁平化</a:t>
            </a:r>
            <a:r>
              <a:rPr lang="zh-CN" altLang="en-US" dirty="0">
                <a:sym typeface="Wingdings" panose="05000000000000000000" pitchFamily="2" charset="2"/>
              </a:rPr>
              <a:t>到三级结构</a:t>
            </a:r>
            <a:endParaRPr lang="en-US" altLang="zh-CN" dirty="0"/>
          </a:p>
          <a:p>
            <a:r>
              <a:rPr lang="zh-CN" altLang="en-US" dirty="0"/>
              <a:t>第三阶段：多层次</a:t>
            </a:r>
            <a:r>
              <a:rPr lang="en-US" altLang="zh-CN" dirty="0"/>
              <a:t>ISP</a:t>
            </a:r>
            <a:r>
              <a:rPr lang="zh-CN" altLang="en-US" dirty="0"/>
              <a:t>互联</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计算机网络的发展</a:t>
            </a:r>
            <a:endParaRPr lang="zh-CN" altLang="en-US" dirty="0"/>
          </a:p>
        </p:txBody>
      </p:sp>
      <p:sp>
        <p:nvSpPr>
          <p:cNvPr id="3" name="内容占位符 2"/>
          <p:cNvSpPr>
            <a:spLocks noGrp="1"/>
          </p:cNvSpPr>
          <p:nvPr>
            <p:ph idx="1"/>
          </p:nvPr>
        </p:nvSpPr>
        <p:spPr/>
        <p:txBody>
          <a:bodyPr/>
          <a:lstStyle/>
          <a:p>
            <a:pPr eaLnBrk="1" hangingPunct="1"/>
            <a:r>
              <a:rPr lang="zh-CN" altLang="en-US" dirty="0"/>
              <a:t>计算机网络应用的发展</a:t>
            </a:r>
            <a:endParaRPr lang="en-US" altLang="zh-CN" dirty="0"/>
          </a:p>
          <a:p>
            <a:pPr lvl="1"/>
            <a:r>
              <a:rPr lang="zh-CN" altLang="en-US" dirty="0"/>
              <a:t>雏形：</a:t>
            </a:r>
            <a:r>
              <a:rPr lang="en-US" altLang="zh-CN" dirty="0"/>
              <a:t>SAGES</a:t>
            </a:r>
            <a:r>
              <a:rPr lang="zh-CN" altLang="en-US" dirty="0"/>
              <a:t>系统</a:t>
            </a:r>
            <a:endParaRPr lang="en-US" altLang="zh-CN" dirty="0"/>
          </a:p>
          <a:p>
            <a:pPr lvl="1"/>
            <a:r>
              <a:rPr lang="zh-CN" altLang="en-US" dirty="0"/>
              <a:t>初期：</a:t>
            </a:r>
            <a:r>
              <a:rPr lang="en-US" altLang="zh-CN" dirty="0"/>
              <a:t>ARPANET</a:t>
            </a:r>
            <a:endParaRPr lang="en-US" altLang="zh-CN" dirty="0"/>
          </a:p>
          <a:p>
            <a:pPr lvl="1"/>
            <a:r>
              <a:rPr lang="zh-CN" altLang="en-US" dirty="0"/>
              <a:t>协议标准化：</a:t>
            </a:r>
            <a:r>
              <a:rPr lang="en-US" altLang="zh-CN" dirty="0"/>
              <a:t>TCP/IP</a:t>
            </a:r>
            <a:endParaRPr lang="en-US" altLang="zh-CN" dirty="0"/>
          </a:p>
          <a:p>
            <a:pPr lvl="1"/>
            <a:r>
              <a:rPr lang="zh-CN" altLang="en-US" dirty="0"/>
              <a:t>广泛应用：</a:t>
            </a:r>
            <a:r>
              <a:rPr lang="en-US" altLang="zh-CN" dirty="0"/>
              <a:t>DNS</a:t>
            </a:r>
            <a:r>
              <a:rPr lang="zh-CN" altLang="en-US" dirty="0"/>
              <a:t>、</a:t>
            </a:r>
            <a:r>
              <a:rPr lang="en-US" altLang="zh-CN" dirty="0"/>
              <a:t>email</a:t>
            </a:r>
            <a:r>
              <a:rPr lang="zh-CN" altLang="en-US" dirty="0"/>
              <a:t>、</a:t>
            </a:r>
            <a:r>
              <a:rPr lang="en-US" altLang="zh-CN" dirty="0"/>
              <a:t>FTP</a:t>
            </a:r>
            <a:r>
              <a:rPr lang="zh-CN" altLang="en-US" dirty="0"/>
              <a:t>、</a:t>
            </a:r>
            <a:r>
              <a:rPr lang="en-US" altLang="zh-CN" dirty="0"/>
              <a:t>WWW</a:t>
            </a:r>
            <a:r>
              <a:rPr lang="zh-CN" altLang="en-US" dirty="0"/>
              <a:t>、搜索引擎、网络商店、即时通讯等等</a:t>
            </a:r>
            <a:endParaRPr lang="en-US" altLang="zh-CN" dirty="0"/>
          </a:p>
          <a:p>
            <a:pPr eaLnBrk="1" hangingPunct="1"/>
            <a:r>
              <a:rPr lang="zh-CN" altLang="en-US" dirty="0"/>
              <a:t>现状：人离不开网络</a:t>
            </a:r>
            <a:endParaRPr lang="zh-CN" altLang="en-US" dirty="0"/>
          </a:p>
          <a:p>
            <a:pPr lvl="1" eaLnBrk="1" hangingPunct="1"/>
            <a:r>
              <a:rPr lang="zh-CN" altLang="en-US" dirty="0"/>
              <a:t>人类活动的“第五空间”：陆、海、空、天、网</a:t>
            </a:r>
            <a:endParaRPr lang="en-US" altLang="zh-CN" dirty="0"/>
          </a:p>
          <a:p>
            <a:pPr lvl="1" eaLnBrk="1" hangingPunct="1"/>
            <a:r>
              <a:rPr lang="zh-CN" altLang="en-US" dirty="0"/>
              <a:t>社会特征：数字化、网络化、信息化</a:t>
            </a:r>
            <a:endParaRPr lang="zh-CN" altLang="en-US" dirty="0"/>
          </a:p>
          <a:p>
            <a:pPr lvl="1" eaLnBrk="1" hangingPunct="1"/>
            <a:r>
              <a:rPr lang="zh-CN" altLang="en-US" dirty="0"/>
              <a:t>多网融合：电信网络、有线电视网络、计算机网络</a:t>
            </a:r>
            <a:r>
              <a:rPr lang="en-US" altLang="zh-CN" dirty="0"/>
              <a:t>……</a:t>
            </a:r>
            <a:endParaRPr lang="en-US" altLang="zh-CN" dirty="0"/>
          </a:p>
          <a:p>
            <a:pPr lvl="1" eaLnBrk="1" hangingPunct="1"/>
            <a:r>
              <a:rPr lang="zh-CN" altLang="en-US" dirty="0"/>
              <a:t>云、大、物、移、智：计算机网络是基础</a:t>
            </a:r>
            <a:endParaRPr lang="zh-CN" altLang="en-US" dirty="0"/>
          </a:p>
          <a:p>
            <a:pPr eaLnBrk="1" hangingPunct="1"/>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en-US" dirty="0"/>
              <a:t>计算机网络的功能、组成、拓扑结构及分类</a:t>
            </a:r>
            <a:endParaRPr lang="zh-CN" altLang="en-US" dirty="0"/>
          </a:p>
        </p:txBody>
      </p:sp>
      <p:sp>
        <p:nvSpPr>
          <p:cNvPr id="3" name="内容占位符 2"/>
          <p:cNvSpPr>
            <a:spLocks noGrp="1"/>
          </p:cNvSpPr>
          <p:nvPr>
            <p:ph idx="1"/>
          </p:nvPr>
        </p:nvSpPr>
        <p:spPr/>
        <p:txBody>
          <a:bodyPr>
            <a:normAutofit lnSpcReduction="10000"/>
          </a:bodyPr>
          <a:lstStyle/>
          <a:p>
            <a:pPr eaLnBrk="1" hangingPunct="1"/>
            <a:r>
              <a:rPr lang="zh-CN" altLang="en-US" dirty="0"/>
              <a:t>计算机网络的功能</a:t>
            </a:r>
            <a:endParaRPr lang="en-US" altLang="zh-CN" dirty="0"/>
          </a:p>
          <a:p>
            <a:pPr lvl="1"/>
            <a:r>
              <a:rPr lang="zh-CN" altLang="en-US" dirty="0"/>
              <a:t>数据通信</a:t>
            </a:r>
            <a:endParaRPr lang="zh-CN" altLang="en-US" dirty="0"/>
          </a:p>
          <a:p>
            <a:pPr lvl="1"/>
            <a:r>
              <a:rPr lang="zh-CN" altLang="en-US" dirty="0"/>
              <a:t>资源共享</a:t>
            </a:r>
            <a:endParaRPr lang="zh-CN" altLang="en-US" dirty="0"/>
          </a:p>
          <a:p>
            <a:pPr lvl="1"/>
            <a:r>
              <a:rPr lang="zh-CN" altLang="en-US" dirty="0"/>
              <a:t>并行和分布式处理</a:t>
            </a:r>
            <a:endParaRPr lang="zh-CN" altLang="en-US" dirty="0"/>
          </a:p>
          <a:p>
            <a:pPr lvl="1"/>
            <a:r>
              <a:rPr lang="zh-CN" altLang="en-US" dirty="0"/>
              <a:t>可靠性</a:t>
            </a:r>
            <a:endParaRPr lang="zh-CN" altLang="en-US" dirty="0"/>
          </a:p>
          <a:p>
            <a:pPr lvl="1"/>
            <a:r>
              <a:rPr lang="zh-CN" altLang="en-US" dirty="0"/>
              <a:t>可扩充性</a:t>
            </a:r>
            <a:endParaRPr lang="zh-CN" altLang="en-US" dirty="0"/>
          </a:p>
          <a:p>
            <a:r>
              <a:rPr lang="zh-CN" altLang="en-US" dirty="0"/>
              <a:t>典型应用领域</a:t>
            </a:r>
            <a:endParaRPr lang="en-US" altLang="zh-CN" dirty="0"/>
          </a:p>
          <a:p>
            <a:pPr lvl="1"/>
            <a:r>
              <a:rPr lang="zh-CN" altLang="en-US" dirty="0"/>
              <a:t>服务业</a:t>
            </a:r>
            <a:endParaRPr lang="zh-CN" altLang="en-US" dirty="0"/>
          </a:p>
          <a:p>
            <a:pPr lvl="1"/>
            <a:r>
              <a:rPr lang="zh-CN" altLang="en-US" dirty="0"/>
              <a:t>金融业</a:t>
            </a:r>
            <a:endParaRPr lang="zh-CN" altLang="en-US" dirty="0"/>
          </a:p>
          <a:p>
            <a:pPr lvl="1"/>
            <a:r>
              <a:rPr lang="zh-CN" altLang="en-US" dirty="0"/>
              <a:t>企业管理</a:t>
            </a:r>
            <a:endParaRPr lang="zh-CN" altLang="en-US" dirty="0"/>
          </a:p>
          <a:p>
            <a:pPr lvl="1"/>
            <a:r>
              <a:rPr lang="zh-CN" altLang="en-US" dirty="0"/>
              <a:t>制造业</a:t>
            </a:r>
            <a:endParaRPr lang="zh-CN" altLang="en-US" dirty="0"/>
          </a:p>
          <a:p>
            <a:pPr lvl="1"/>
            <a:r>
              <a:rPr lang="zh-CN" altLang="en-US" dirty="0"/>
              <a:t>信息服务</a:t>
            </a:r>
            <a:endParaRPr lang="zh-CN" altLang="en-US" dirty="0"/>
          </a:p>
          <a:p>
            <a:pPr lvl="1"/>
            <a:r>
              <a:rPr lang="zh-CN" altLang="en-US" dirty="0"/>
              <a:t>社交娱乐</a:t>
            </a:r>
            <a:endParaRPr lang="zh-CN" altLang="en-US"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计算机网络的组成</a:t>
            </a:r>
            <a:endParaRPr lang="zh-CN" altLang="en-US" dirty="0"/>
          </a:p>
        </p:txBody>
      </p:sp>
      <p:sp>
        <p:nvSpPr>
          <p:cNvPr id="3" name="内容占位符 2"/>
          <p:cNvSpPr>
            <a:spLocks noGrp="1"/>
          </p:cNvSpPr>
          <p:nvPr>
            <p:ph idx="1"/>
          </p:nvPr>
        </p:nvSpPr>
        <p:spPr/>
        <p:txBody>
          <a:bodyPr>
            <a:normAutofit/>
          </a:bodyPr>
          <a:lstStyle/>
          <a:p>
            <a:pPr eaLnBrk="1" hangingPunct="1"/>
            <a:r>
              <a:rPr lang="zh-CN" altLang="en-US" dirty="0"/>
              <a:t>计算机网络的组成</a:t>
            </a:r>
            <a:endParaRPr lang="en-US" altLang="zh-CN" dirty="0"/>
          </a:p>
          <a:p>
            <a:pPr lvl="1"/>
            <a:r>
              <a:rPr lang="zh-CN" altLang="en-US" dirty="0"/>
              <a:t>网络：若干结点</a:t>
            </a:r>
            <a:r>
              <a:rPr lang="en-US" altLang="zh-CN" dirty="0"/>
              <a:t>+</a:t>
            </a:r>
            <a:r>
              <a:rPr lang="zh-CN" altLang="en-US" dirty="0"/>
              <a:t>链路组成</a:t>
            </a:r>
            <a:endParaRPr lang="en-US" altLang="zh-CN" dirty="0"/>
          </a:p>
          <a:p>
            <a:pPr lvl="2"/>
            <a:r>
              <a:rPr lang="zh-CN" altLang="en-US" dirty="0"/>
              <a:t>结点</a:t>
            </a:r>
            <a:r>
              <a:rPr lang="en-US" altLang="zh-CN" dirty="0"/>
              <a:t>(node)</a:t>
            </a:r>
            <a:r>
              <a:rPr lang="zh-CN" altLang="en-US" dirty="0"/>
              <a:t>：通信控制机</a:t>
            </a:r>
            <a:endParaRPr lang="en-US" altLang="zh-CN" dirty="0"/>
          </a:p>
          <a:p>
            <a:pPr lvl="2"/>
            <a:r>
              <a:rPr lang="zh-CN" altLang="en-US" dirty="0"/>
              <a:t>链路</a:t>
            </a:r>
            <a:r>
              <a:rPr lang="en-US" altLang="zh-CN" dirty="0"/>
              <a:t>(link)</a:t>
            </a:r>
            <a:r>
              <a:rPr lang="zh-CN" altLang="en-US" dirty="0"/>
              <a:t>：连接结点的线路</a:t>
            </a:r>
            <a:endParaRPr lang="zh-CN" altLang="en-US" dirty="0"/>
          </a:p>
          <a:p>
            <a:pPr lvl="1"/>
            <a:r>
              <a:rPr lang="zh-CN" altLang="en-US" dirty="0"/>
              <a:t>主机</a:t>
            </a:r>
            <a:r>
              <a:rPr lang="en-US" altLang="zh-CN" dirty="0"/>
              <a:t>(host)</a:t>
            </a:r>
            <a:r>
              <a:rPr lang="zh-CN" altLang="en-US" dirty="0"/>
              <a:t>：连接在网络上的计算机与其它设备</a:t>
            </a:r>
            <a:endParaRPr lang="zh-CN" altLang="en-US" dirty="0"/>
          </a:p>
          <a:p>
            <a:r>
              <a:rPr lang="zh-CN" altLang="en-US" dirty="0"/>
              <a:t>按结构功能划分成两部分</a:t>
            </a:r>
            <a:endParaRPr lang="zh-CN" altLang="en-US" dirty="0"/>
          </a:p>
          <a:p>
            <a:pPr lvl="1"/>
            <a:r>
              <a:rPr lang="zh-CN" altLang="en-US" dirty="0"/>
              <a:t>资源子网：负责信息处理，向网络用户提供各种网络资源与服务</a:t>
            </a:r>
            <a:endParaRPr lang="zh-CN" altLang="en-US" dirty="0"/>
          </a:p>
          <a:p>
            <a:pPr lvl="1"/>
            <a:r>
              <a:rPr lang="zh-CN" altLang="en-US" dirty="0"/>
              <a:t>通信子网：负责信息传递，完成数据传输及转发</a:t>
            </a:r>
            <a:endParaRPr lang="zh-CN" altLang="en-US" dirty="0"/>
          </a:p>
          <a:p>
            <a:pPr lvl="1"/>
            <a:endParaRPr lang="en-US" altLang="zh-CN" dirty="0"/>
          </a:p>
        </p:txBody>
      </p:sp>
      <p:sp>
        <p:nvSpPr>
          <p:cNvPr id="4" name="灯片编号占位符 3"/>
          <p:cNvSpPr>
            <a:spLocks noGrp="1"/>
          </p:cNvSpPr>
          <p:nvPr>
            <p:ph type="sldNum" sz="quarter" idx="12"/>
          </p:nvPr>
        </p:nvSpPr>
        <p:spPr/>
        <p:txBody>
          <a:bodyPr/>
          <a:lstStyle/>
          <a:p>
            <a:pPr>
              <a:defRPr/>
            </a:pPr>
            <a:fld id="{816960B2-2B11-492C-B588-5290E1274F96}" type="slidenum">
              <a:rPr lang="en-US" altLang="zh-CN" smtClean="0"/>
            </a:fld>
            <a:endParaRPr lang="en-US" altLang="zh-CN" dirty="0"/>
          </a:p>
        </p:txBody>
      </p:sp>
    </p:spTree>
  </p:cSld>
  <p:clrMapOvr>
    <a:masterClrMapping/>
  </p:clrMapOvr>
</p:sld>
</file>

<file path=ppt/tags/tag1.xml><?xml version="1.0" encoding="utf-8"?>
<p:tagLst xmlns:p="http://schemas.openxmlformats.org/presentationml/2006/main">
  <p:tag name="commondata" val="eyJoZGlkIjoiYTc2ZGZiNzZiNDVlOGViOWVmM2JhOTY0NGJkNjUyYzgifQ=="/>
</p:tagLst>
</file>

<file path=ppt/theme/theme1.xml><?xml version="1.0" encoding="utf-8"?>
<a:theme xmlns:a="http://schemas.openxmlformats.org/drawingml/2006/main" name="my-network">
  <a:themeElements>
    <a:clrScheme name="my-netwo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1">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rgbClr val="FF0000"/>
          </a:solidFill>
          <a:prstDash val="solid"/>
          <a:round/>
          <a:headEnd type="none" w="med" len="med"/>
          <a:tailEnd type="none" w="med" len="med"/>
        </a:ln>
      </a:spPr>
      <a:bodyPr vert="horz" wrap="squar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2000" b="0" i="0" u="none" strike="noStrike" cap="none" normalizeH="0" baseline="0" dirty="0" smtClean="0">
            <a:ln>
              <a:noFill/>
            </a:ln>
            <a:solidFill>
              <a:schemeClr val="tx1"/>
            </a:solidFill>
            <a:effectLst/>
            <a:latin typeface="微软雅黑 Light" panose="020B0502040204020203" pitchFamily="34" charset="-122"/>
            <a:ea typeface="微软雅黑 Light" panose="020B0502040204020203" pitchFamily="34" charset="-122"/>
          </a:defRPr>
        </a:defPPr>
      </a:lstStyle>
    </a:spDef>
    <a:lnDef>
      <a:spPr bwMode="auto">
        <a:ln w="19050">
          <a:headEnd type="none" w="med" len="med"/>
          <a:tailEnd type="none" w="med" len="med"/>
        </a:ln>
      </a:spPr>
      <a:bodyPr/>
      <a:lstStyle/>
      <a:style>
        <a:lnRef idx="1">
          <a:schemeClr val="accent2"/>
        </a:lnRef>
        <a:fillRef idx="0">
          <a:schemeClr val="accent2"/>
        </a:fillRef>
        <a:effectRef idx="0">
          <a:schemeClr val="accent2"/>
        </a:effectRef>
        <a:fontRef idx="minor">
          <a:schemeClr val="tx1"/>
        </a:fontRef>
      </a:style>
    </a:lnDef>
    <a:txDef>
      <a:spPr bwMode="auto">
        <a:solidFill>
          <a:schemeClr val="accent1"/>
        </a:solidFill>
        <a:ln>
          <a:noFill/>
        </a:ln>
      </a:spPr>
      <a:bodyPr>
        <a:spAutoFit/>
      </a:bodyPr>
      <a:lstStyle>
        <a:defPPr algn="l">
          <a:defRPr dirty="0">
            <a:latin typeface="微软雅黑 Light" panose="020B0502040204020203" pitchFamily="34" charset="-122"/>
            <a:ea typeface="微软雅黑 Light" panose="020B0502040204020203" pitchFamily="34" charset="-122"/>
          </a:defRPr>
        </a:defPPr>
      </a:lstStyle>
    </a:txDef>
  </a:objectDefaults>
  <a:extraClrSchemeLst>
    <a:extraClrScheme>
      <a:clrScheme name="my-netwo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y-networ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y-networ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y-networ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y-networ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y-networ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y-networ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y-networ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y-networ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y-networ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y-networ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y-networ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7799</Words>
  <Application>WPS 演示</Application>
  <PresentationFormat>宽屏</PresentationFormat>
  <Paragraphs>1296</Paragraphs>
  <Slides>57</Slides>
  <Notes>15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57</vt:i4>
      </vt:variant>
    </vt:vector>
  </HeadingPairs>
  <TitlesOfParts>
    <vt:vector size="73" baseType="lpstr">
      <vt:lpstr>Arial</vt:lpstr>
      <vt:lpstr>宋体</vt:lpstr>
      <vt:lpstr>Wingdings</vt:lpstr>
      <vt:lpstr>黑体</vt:lpstr>
      <vt:lpstr>微软雅黑 Light</vt:lpstr>
      <vt:lpstr>微软雅黑</vt:lpstr>
      <vt:lpstr>Times New Roman</vt:lpstr>
      <vt:lpstr>华文琥珀</vt:lpstr>
      <vt:lpstr>ZapfDingbats</vt:lpstr>
      <vt:lpstr>等线</vt:lpstr>
      <vt:lpstr>Huawei Sans</vt:lpstr>
      <vt:lpstr>DejaVu Math TeX Gyre</vt:lpstr>
      <vt:lpstr>Arial Unicode MS</vt:lpstr>
      <vt:lpstr>方正兰亭黑简体</vt:lpstr>
      <vt:lpstr>Calibri</vt:lpstr>
      <vt:lpstr>my-network</vt:lpstr>
      <vt:lpstr>计算机网络</vt:lpstr>
      <vt:lpstr>第1章 概论</vt:lpstr>
      <vt:lpstr>1.1 计算机网络基本概念</vt:lpstr>
      <vt:lpstr>我们身边的网络：校园网</vt:lpstr>
      <vt:lpstr>1.2 计算机网络的发展</vt:lpstr>
      <vt:lpstr>互联网基础架构的发展</vt:lpstr>
      <vt:lpstr>1.2 计算机网络的发展</vt:lpstr>
      <vt:lpstr>1.3 计算机网络的功能、组成、拓扑结构及分类</vt:lpstr>
      <vt:lpstr>1.3 计算机网络的功能、组成、拓扑结构及分类</vt:lpstr>
      <vt:lpstr>通信子网和资源子网</vt:lpstr>
      <vt:lpstr>计算机网络拓扑结构</vt:lpstr>
      <vt:lpstr>星状拓扑</vt:lpstr>
      <vt:lpstr>环状拓扑</vt:lpstr>
      <vt:lpstr>总线型拓扑</vt:lpstr>
      <vt:lpstr>网状拓扑</vt:lpstr>
      <vt:lpstr>树状拓扑</vt:lpstr>
      <vt:lpstr>混合型拓扑</vt:lpstr>
      <vt:lpstr>网络拓扑案例：企业（园区）网络拓扑</vt:lpstr>
      <vt:lpstr>计算机网络分类</vt:lpstr>
      <vt:lpstr>个域网</vt:lpstr>
      <vt:lpstr>局域网</vt:lpstr>
      <vt:lpstr>城域网</vt:lpstr>
      <vt:lpstr>广域网</vt:lpstr>
      <vt:lpstr>1.4 计算机网络体系结构</vt:lpstr>
      <vt:lpstr>1.4 计算机网络体系结构</vt:lpstr>
      <vt:lpstr>1.4 计算机网络体系结构</vt:lpstr>
      <vt:lpstr>分层的优缺点、原则与目标</vt:lpstr>
      <vt:lpstr>网络协议的层次结构</vt:lpstr>
      <vt:lpstr>标准化组织</vt:lpstr>
      <vt:lpstr>1.4 计算机网络体系结构</vt:lpstr>
      <vt:lpstr>OSI参考模型</vt:lpstr>
      <vt:lpstr>OSI 参考模型—7层模型</vt:lpstr>
      <vt:lpstr>物理层(Physical Layer)</vt:lpstr>
      <vt:lpstr>数据链路层(Data-Link Layer)</vt:lpstr>
      <vt:lpstr>网络层(Network Layer)</vt:lpstr>
      <vt:lpstr>传输层(Transport Layer)</vt:lpstr>
      <vt:lpstr>会话层(Session Layer)</vt:lpstr>
      <vt:lpstr>表示层(Presentation Layer)</vt:lpstr>
      <vt:lpstr>应用层(Application Layer)</vt:lpstr>
      <vt:lpstr>网络互连设备</vt:lpstr>
      <vt:lpstr>中继器(Repeater)</vt:lpstr>
      <vt:lpstr>网桥(Bridge)</vt:lpstr>
      <vt:lpstr>路由器(Router)</vt:lpstr>
      <vt:lpstr>网关(Gateway)</vt:lpstr>
      <vt:lpstr>1.4 计算机网络体系结构</vt:lpstr>
      <vt:lpstr>服务与协议的关系</vt:lpstr>
      <vt:lpstr>服务、服务访问点和数据单元</vt:lpstr>
      <vt:lpstr>服务、服务访问点和数据单元</vt:lpstr>
      <vt:lpstr>面向连接和无连接的服务</vt:lpstr>
      <vt:lpstr>1.5 TCP/IP网络体系结构</vt:lpstr>
      <vt:lpstr>1.5 TCP/IP网络体系结构</vt:lpstr>
      <vt:lpstr>TCP/IP参考模型</vt:lpstr>
      <vt:lpstr>TCP/IP参考模型</vt:lpstr>
      <vt:lpstr>IETF：对IP网络/因特网的标准化工作</vt:lpstr>
      <vt:lpstr>IETF的标准：RFC文档</vt:lpstr>
      <vt:lpstr>1.6 本章总结</vt:lpstr>
      <vt:lpstr>本书结构</vt:lpstr>
    </vt:vector>
  </TitlesOfParts>
  <Company>Jilin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第六章 传输层</dc:title>
  <dc:creator>Zhang Zongsheng</dc:creator>
  <cp:lastModifiedBy>俏也不争春 </cp:lastModifiedBy>
  <cp:revision>20231079</cp:revision>
  <cp:lastPrinted>2113-01-01T00:00:00Z</cp:lastPrinted>
  <dcterms:created xsi:type="dcterms:W3CDTF">2003-06-07T12:50:00Z</dcterms:created>
  <dcterms:modified xsi:type="dcterms:W3CDTF">2025-08-18T01:46:07Z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A7C3EF93DBE6439AB379B5A27CED09F7_13</vt:lpwstr>
  </property>
  <property fmtid="{D5CDD505-2E9C-101B-9397-08002B2CF9AE}" pid="3" name="KSOProductBuildVer">
    <vt:lpwstr>2052-12.1.0.21915</vt:lpwstr>
  </property>
</Properties>
</file>